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6"/>
  </p:notesMasterIdLst>
  <p:handoutMasterIdLst>
    <p:handoutMasterId r:id="rId47"/>
  </p:handoutMasterIdLst>
  <p:sldIdLst>
    <p:sldId id="460" r:id="rId2"/>
    <p:sldId id="461" r:id="rId3"/>
    <p:sldId id="719" r:id="rId4"/>
    <p:sldId id="756" r:id="rId5"/>
    <p:sldId id="752" r:id="rId6"/>
    <p:sldId id="804" r:id="rId7"/>
    <p:sldId id="758" r:id="rId8"/>
    <p:sldId id="805" r:id="rId9"/>
    <p:sldId id="757" r:id="rId10"/>
    <p:sldId id="761" r:id="rId11"/>
    <p:sldId id="764" r:id="rId12"/>
    <p:sldId id="771" r:id="rId13"/>
    <p:sldId id="760" r:id="rId14"/>
    <p:sldId id="759" r:id="rId15"/>
    <p:sldId id="763" r:id="rId16"/>
    <p:sldId id="765" r:id="rId17"/>
    <p:sldId id="766" r:id="rId18"/>
    <p:sldId id="767" r:id="rId19"/>
    <p:sldId id="769" r:id="rId20"/>
    <p:sldId id="798" r:id="rId21"/>
    <p:sldId id="797" r:id="rId22"/>
    <p:sldId id="770" r:id="rId23"/>
    <p:sldId id="790" r:id="rId24"/>
    <p:sldId id="783" r:id="rId25"/>
    <p:sldId id="774" r:id="rId26"/>
    <p:sldId id="803" r:id="rId27"/>
    <p:sldId id="775" r:id="rId28"/>
    <p:sldId id="779" r:id="rId29"/>
    <p:sldId id="781" r:id="rId30"/>
    <p:sldId id="801" r:id="rId31"/>
    <p:sldId id="802" r:id="rId32"/>
    <p:sldId id="777" r:id="rId33"/>
    <p:sldId id="780" r:id="rId34"/>
    <p:sldId id="786" r:id="rId35"/>
    <p:sldId id="792" r:id="rId36"/>
    <p:sldId id="793" r:id="rId37"/>
    <p:sldId id="794" r:id="rId38"/>
    <p:sldId id="795" r:id="rId39"/>
    <p:sldId id="796" r:id="rId40"/>
    <p:sldId id="785" r:id="rId41"/>
    <p:sldId id="788" r:id="rId42"/>
    <p:sldId id="789" r:id="rId43"/>
    <p:sldId id="791" r:id="rId44"/>
    <p:sldId id="644" r:id="rId45"/>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userDrawn="1">
          <p15:clr>
            <a:srgbClr val="A4A3A4"/>
          </p15:clr>
        </p15:guide>
        <p15:guide id="3" pos="778" userDrawn="1">
          <p15:clr>
            <a:srgbClr val="F26B43"/>
          </p15:clr>
        </p15:guide>
        <p15:guide id="4" orient="horz" pos="1956" userDrawn="1">
          <p15:clr>
            <a:srgbClr val="F26B43"/>
          </p15:clr>
        </p15:guide>
        <p15:guide id="6" pos="6879" userDrawn="1">
          <p15:clr>
            <a:srgbClr val="F26B43"/>
          </p15:clr>
        </p15:guide>
      </p15:sldGuideLst>
    </p:ext>
    <p:ext uri="{2D200454-40CA-4A62-9FC3-DE9A4176ACB9}">
      <p15:notesGuideLst xmlns=""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40"/>
    <a:srgbClr val="F7B52C"/>
    <a:srgbClr val="3E3A39"/>
    <a:srgbClr val="0070C0"/>
    <a:srgbClr val="00B0F0"/>
    <a:srgbClr val="32BB99"/>
    <a:srgbClr val="80C7E1"/>
    <a:srgbClr val="DEEBF7"/>
    <a:srgbClr val="66CC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6412" autoAdjust="0"/>
  </p:normalViewPr>
  <p:slideViewPr>
    <p:cSldViewPr snapToGrid="0" showGuides="1">
      <p:cViewPr>
        <p:scale>
          <a:sx n="75" d="100"/>
          <a:sy n="75" d="100"/>
        </p:scale>
        <p:origin x="-774" y="-330"/>
      </p:cViewPr>
      <p:guideLst>
        <p:guide orient="horz" pos="1956"/>
        <p:guide pos="3841"/>
        <p:guide pos="778"/>
        <p:guide pos="6879"/>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1</a:t>
            </a:fld>
            <a:endParaRPr lang="zh-CN" altLang="en-US"/>
          </a:p>
        </p:txBody>
      </p:sp>
    </p:spTree>
    <p:extLst>
      <p:ext uri="{BB962C8B-B14F-4D97-AF65-F5344CB8AC3E}">
        <p14:creationId xmlns:p14="http://schemas.microsoft.com/office/powerpoint/2010/main" val="1415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97163" y="509588"/>
            <a:ext cx="4532312" cy="254952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2</a:t>
            </a:fld>
            <a:endParaRPr lang="zh-CN" altLang="en-US"/>
          </a:p>
        </p:txBody>
      </p:sp>
    </p:spTree>
    <p:extLst>
      <p:ext uri="{BB962C8B-B14F-4D97-AF65-F5344CB8AC3E}">
        <p14:creationId xmlns:p14="http://schemas.microsoft.com/office/powerpoint/2010/main" val="318540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3</a:t>
            </a:fld>
            <a:endParaRPr lang="zh-CN" altLang="en-US"/>
          </a:p>
        </p:txBody>
      </p:sp>
    </p:spTree>
    <p:extLst>
      <p:ext uri="{BB962C8B-B14F-4D97-AF65-F5344CB8AC3E}">
        <p14:creationId xmlns:p14="http://schemas.microsoft.com/office/powerpoint/2010/main" val="1755260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公共创新项目本来是要解决经济社会的迫切问题，但由于项目研发不是以企业的具体需求为基础，造成了许多没有用户的科技成果。为了在生产中应用，就要转化，有的根本就不能转化。</a:t>
            </a:r>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7</a:t>
            </a:fld>
            <a:endParaRPr lang="zh-CN" altLang="en-US"/>
          </a:p>
        </p:txBody>
      </p:sp>
    </p:spTree>
    <p:extLst>
      <p:ext uri="{BB962C8B-B14F-4D97-AF65-F5344CB8AC3E}">
        <p14:creationId xmlns:p14="http://schemas.microsoft.com/office/powerpoint/2010/main" val="210887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40</a:t>
            </a:fld>
            <a:endParaRPr lang="zh-CN" altLang="en-US"/>
          </a:p>
        </p:txBody>
      </p:sp>
    </p:spTree>
    <p:extLst>
      <p:ext uri="{BB962C8B-B14F-4D97-AF65-F5344CB8AC3E}">
        <p14:creationId xmlns:p14="http://schemas.microsoft.com/office/powerpoint/2010/main" val="371739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41</a:t>
            </a:fld>
            <a:endParaRPr lang="zh-CN" altLang="en-US"/>
          </a:p>
        </p:txBody>
      </p:sp>
    </p:spTree>
    <p:extLst>
      <p:ext uri="{BB962C8B-B14F-4D97-AF65-F5344CB8AC3E}">
        <p14:creationId xmlns:p14="http://schemas.microsoft.com/office/powerpoint/2010/main" val="107475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49313"/>
            <a:ext cx="4075112" cy="2293937"/>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C938DD-1231-4649-BA5D-2D6E5B95CF43}" type="slidenum">
              <a:rPr lang="zh-CN" altLang="en-US" smtClean="0"/>
              <a:pPr/>
              <a:t>42</a:t>
            </a:fld>
            <a:endParaRPr lang="zh-CN" altLang="en-US"/>
          </a:p>
        </p:txBody>
      </p:sp>
    </p:spTree>
    <p:extLst>
      <p:ext uri="{BB962C8B-B14F-4D97-AF65-F5344CB8AC3E}">
        <p14:creationId xmlns:p14="http://schemas.microsoft.com/office/powerpoint/2010/main" val="1554633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a:solidFill>
                    <a:srgbClr val="3E3A39"/>
                  </a:solidFill>
                  <a:latin typeface="微软雅黑" pitchFamily="34" charset="-122"/>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9"/>
            <a:ext cx="1228814" cy="268968"/>
          </a:xfrm>
          <a:prstGeom prst="rect">
            <a:avLst/>
          </a:prstGeom>
        </p:spPr>
      </p:pic>
      <p:grpSp>
        <p:nvGrpSpPr>
          <p:cNvPr id="3" name="组合 2"/>
          <p:cNvGrpSpPr/>
          <p:nvPr userDrawn="1"/>
        </p:nvGrpSpPr>
        <p:grpSpPr>
          <a:xfrm>
            <a:off x="11605718"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2">
            <a:extLst>
              <a:ext uri="{FF2B5EF4-FFF2-40B4-BE49-F238E27FC236}">
                <a16:creationId xmlns="" xmlns:a16="http://schemas.microsoft.com/office/drawing/2014/main" id="{CE34D4A0-41CC-4817-BC0B-3C6606FCC00C}"/>
              </a:ext>
            </a:extLst>
          </p:cNvPr>
          <p:cNvSpPr txBox="1"/>
          <p:nvPr userDrawn="1"/>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a:t>
            </a:r>
            <a:endParaRPr lang="zh-CN" altLang="en-US" sz="1600" b="1" dirty="0">
              <a:solidFill>
                <a:prstClr val="white"/>
              </a:solidFill>
            </a:endParaRPr>
          </a:p>
        </p:txBody>
      </p:sp>
      <p:grpSp>
        <p:nvGrpSpPr>
          <p:cNvPr id="21" name="组合 20">
            <a:extLst>
              <a:ext uri="{FF2B5EF4-FFF2-40B4-BE49-F238E27FC236}">
                <a16:creationId xmlns="" xmlns:a16="http://schemas.microsoft.com/office/drawing/2014/main" id="{3B2CF966-C5C9-41AA-9C24-648C1260FEDA}"/>
              </a:ext>
            </a:extLst>
          </p:cNvPr>
          <p:cNvGrpSpPr/>
          <p:nvPr userDrawn="1"/>
        </p:nvGrpSpPr>
        <p:grpSpPr>
          <a:xfrm>
            <a:off x="1" y="404813"/>
            <a:ext cx="1768415" cy="241230"/>
            <a:chOff x="0" y="404813"/>
            <a:chExt cx="1794013" cy="241230"/>
          </a:xfrm>
        </p:grpSpPr>
        <p:cxnSp>
          <p:nvCxnSpPr>
            <p:cNvPr id="22" name="直接连接符 21">
              <a:extLst>
                <a:ext uri="{FF2B5EF4-FFF2-40B4-BE49-F238E27FC236}">
                  <a16:creationId xmlns="" xmlns:a16="http://schemas.microsoft.com/office/drawing/2014/main" id="{0C293657-A362-423F-B1E7-977B6AC79D56}"/>
                </a:ext>
              </a:extLst>
            </p:cNvPr>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500D607A-973D-4205-BA7D-0FE3A8FE8AB7}"/>
                </a:ext>
              </a:extLst>
            </p:cNvPr>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11786391-9C46-476F-8843-5D847BBD9176}"/>
                </a:ext>
              </a:extLst>
            </p:cNvPr>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 xmlns:a16="http://schemas.microsoft.com/office/drawing/2014/main" id="{D1D7925A-8F52-490C-A31E-4E1068BE148B}"/>
              </a:ext>
            </a:extLst>
          </p:cNvPr>
          <p:cNvCxnSpPr>
            <a:cxnSpLocks/>
          </p:cNvCxnSpPr>
          <p:nvPr userDrawn="1"/>
        </p:nvCxnSpPr>
        <p:spPr>
          <a:xfrm>
            <a:off x="1768416" y="404812"/>
            <a:ext cx="9837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占位符 28">
            <a:extLst>
              <a:ext uri="{FF2B5EF4-FFF2-40B4-BE49-F238E27FC236}">
                <a16:creationId xmlns="" xmlns:a16="http://schemas.microsoft.com/office/drawing/2014/main" id="{E9225B4F-F026-4A25-BC16-E487861D03E9}"/>
              </a:ext>
            </a:extLst>
          </p:cNvPr>
          <p:cNvSpPr>
            <a:spLocks noGrp="1"/>
          </p:cNvSpPr>
          <p:nvPr>
            <p:ph type="body" sz="quarter" idx="10"/>
          </p:nvPr>
        </p:nvSpPr>
        <p:spPr>
          <a:xfrm>
            <a:off x="6096000" y="174626"/>
            <a:ext cx="5500575" cy="460375"/>
          </a:xfrm>
          <a:prstGeom prst="rect">
            <a:avLst/>
          </a:prstGeom>
          <a:solidFill>
            <a:schemeClr val="bg1"/>
          </a:solidFill>
        </p:spPr>
        <p:txBody>
          <a:bodyPr/>
          <a:lstStyle>
            <a:lvl1pPr marL="0" indent="0" algn="r">
              <a:lnSpc>
                <a:spcPct val="100000"/>
              </a:lnSpc>
              <a:buFontTx/>
              <a:buNone/>
              <a:defRPr sz="2000" b="1">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0"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9"/>
            <a:ext cx="1228814" cy="268968"/>
          </a:xfrm>
          <a:prstGeom prst="rect">
            <a:avLst/>
          </a:prstGeom>
        </p:spPr>
      </p:pic>
      <p:grpSp>
        <p:nvGrpSpPr>
          <p:cNvPr id="3" name="组合 2"/>
          <p:cNvGrpSpPr/>
          <p:nvPr userDrawn="1"/>
        </p:nvGrpSpPr>
        <p:grpSpPr>
          <a:xfrm>
            <a:off x="11605718"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822212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7" name="组合 6"/>
          <p:cNvGrpSpPr/>
          <p:nvPr userDrawn="1"/>
        </p:nvGrpSpPr>
        <p:grpSpPr>
          <a:xfrm>
            <a:off x="0"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9"/>
            <a:ext cx="1228814" cy="268968"/>
          </a:xfrm>
          <a:prstGeom prst="rect">
            <a:avLst/>
          </a:prstGeom>
        </p:spPr>
      </p:pic>
      <p:grpSp>
        <p:nvGrpSpPr>
          <p:cNvPr id="3" name="组合 2"/>
          <p:cNvGrpSpPr/>
          <p:nvPr userDrawn="1"/>
        </p:nvGrpSpPr>
        <p:grpSpPr>
          <a:xfrm>
            <a:off x="11605718"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822212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0175194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1996164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带小标题-标题和内容">
    <p:spTree>
      <p:nvGrpSpPr>
        <p:cNvPr id="1" name=""/>
        <p:cNvGrpSpPr/>
        <p:nvPr/>
      </p:nvGrpSpPr>
      <p:grpSpPr>
        <a:xfrm>
          <a:off x="0" y="0"/>
          <a:ext cx="0" cy="0"/>
          <a:chOff x="0" y="0"/>
          <a:chExt cx="0" cy="0"/>
        </a:xfrm>
      </p:grpSpPr>
      <p:grpSp>
        <p:nvGrpSpPr>
          <p:cNvPr id="7" name="组合 6"/>
          <p:cNvGrpSpPr/>
          <p:nvPr userDrawn="1"/>
        </p:nvGrpSpPr>
        <p:grpSpPr>
          <a:xfrm>
            <a:off x="0"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a:solidFill>
                    <a:srgbClr val="3E3A39"/>
                  </a:solidFill>
                  <a:latin typeface="微软雅黑" pitchFamily="34" charset="-122"/>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9"/>
            <a:ext cx="1228814" cy="268968"/>
          </a:xfrm>
          <a:prstGeom prst="rect">
            <a:avLst/>
          </a:prstGeom>
        </p:spPr>
      </p:pic>
      <p:grpSp>
        <p:nvGrpSpPr>
          <p:cNvPr id="3" name="组合 2"/>
          <p:cNvGrpSpPr/>
          <p:nvPr userDrawn="1"/>
        </p:nvGrpSpPr>
        <p:grpSpPr>
          <a:xfrm>
            <a:off x="11605718"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a:extLst>
              <a:ext uri="{FF2B5EF4-FFF2-40B4-BE49-F238E27FC236}">
                <a16:creationId xmlns="" xmlns:a16="http://schemas.microsoft.com/office/drawing/2014/main" id="{3B2CF966-C5C9-41AA-9C24-648C1260FEDA}"/>
              </a:ext>
            </a:extLst>
          </p:cNvPr>
          <p:cNvGrpSpPr/>
          <p:nvPr userDrawn="1"/>
        </p:nvGrpSpPr>
        <p:grpSpPr>
          <a:xfrm>
            <a:off x="1" y="404813"/>
            <a:ext cx="1768415" cy="241230"/>
            <a:chOff x="0" y="404813"/>
            <a:chExt cx="1794013" cy="241230"/>
          </a:xfrm>
        </p:grpSpPr>
        <p:cxnSp>
          <p:nvCxnSpPr>
            <p:cNvPr id="22" name="直接连接符 21">
              <a:extLst>
                <a:ext uri="{FF2B5EF4-FFF2-40B4-BE49-F238E27FC236}">
                  <a16:creationId xmlns="" xmlns:a16="http://schemas.microsoft.com/office/drawing/2014/main" id="{0C293657-A362-423F-B1E7-977B6AC79D56}"/>
                </a:ext>
              </a:extLst>
            </p:cNvPr>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500D607A-973D-4205-BA7D-0FE3A8FE8AB7}"/>
                </a:ext>
              </a:extLst>
            </p:cNvPr>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11786391-9C46-476F-8843-5D847BBD9176}"/>
                </a:ext>
              </a:extLst>
            </p:cNvPr>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 xmlns:a16="http://schemas.microsoft.com/office/drawing/2014/main" id="{D1D7925A-8F52-490C-A31E-4E1068BE148B}"/>
              </a:ext>
            </a:extLst>
          </p:cNvPr>
          <p:cNvCxnSpPr>
            <a:cxnSpLocks/>
          </p:cNvCxnSpPr>
          <p:nvPr userDrawn="1"/>
        </p:nvCxnSpPr>
        <p:spPr>
          <a:xfrm>
            <a:off x="1768416" y="404812"/>
            <a:ext cx="9837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占位符 28">
            <a:extLst>
              <a:ext uri="{FF2B5EF4-FFF2-40B4-BE49-F238E27FC236}">
                <a16:creationId xmlns="" xmlns:a16="http://schemas.microsoft.com/office/drawing/2014/main" id="{E9225B4F-F026-4A25-BC16-E487861D03E9}"/>
              </a:ext>
            </a:extLst>
          </p:cNvPr>
          <p:cNvSpPr>
            <a:spLocks noGrp="1"/>
          </p:cNvSpPr>
          <p:nvPr>
            <p:ph type="body" sz="quarter" idx="10"/>
          </p:nvPr>
        </p:nvSpPr>
        <p:spPr>
          <a:xfrm>
            <a:off x="8830733" y="174626"/>
            <a:ext cx="2765842" cy="460375"/>
          </a:xfrm>
          <a:prstGeom prst="rect">
            <a:avLst/>
          </a:prstGeom>
          <a:solidFill>
            <a:schemeClr val="bg1"/>
          </a:solidFill>
        </p:spPr>
        <p:txBody>
          <a:bodyPr/>
          <a:lstStyle>
            <a:lvl1pPr marL="0" indent="0" algn="r">
              <a:lnSpc>
                <a:spcPct val="100000"/>
              </a:lnSpc>
              <a:buFontTx/>
              <a:buNone/>
              <a:defRPr sz="2000" b="1">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文本占位符 4">
            <a:extLst>
              <a:ext uri="{FF2B5EF4-FFF2-40B4-BE49-F238E27FC236}">
                <a16:creationId xmlns="" xmlns:a16="http://schemas.microsoft.com/office/drawing/2014/main" id="{C4624434-9062-4559-843D-2E2F4AEE4DE9}"/>
              </a:ext>
            </a:extLst>
          </p:cNvPr>
          <p:cNvSpPr>
            <a:spLocks noGrp="1"/>
          </p:cNvSpPr>
          <p:nvPr>
            <p:ph type="body" sz="quarter" idx="11"/>
          </p:nvPr>
        </p:nvSpPr>
        <p:spPr>
          <a:xfrm>
            <a:off x="228926" y="834672"/>
            <a:ext cx="761675" cy="590400"/>
          </a:xfrm>
          <a:prstGeom prst="rect">
            <a:avLst/>
          </a:prstGeom>
          <a:solidFill>
            <a:srgbClr val="0070C0"/>
          </a:solidFill>
          <a:ln>
            <a:noFill/>
          </a:ln>
        </p:spPr>
        <p:txBody>
          <a:bodyPr anchor="ctr" anchorCtr="1"/>
          <a:lstStyle>
            <a:lvl1pPr marL="0" indent="0" algn="ctr">
              <a:lnSpc>
                <a:spcPct val="100000"/>
              </a:lnSpc>
              <a:spcBef>
                <a:spcPts val="0"/>
              </a:spcBef>
              <a:buFontTx/>
              <a:buNone/>
              <a:defRPr sz="1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32" name="文本占位符 4">
            <a:extLst>
              <a:ext uri="{FF2B5EF4-FFF2-40B4-BE49-F238E27FC236}">
                <a16:creationId xmlns="" xmlns:a16="http://schemas.microsoft.com/office/drawing/2014/main" id="{F9E51743-5485-4F78-A6BD-E9CC8D51663E}"/>
              </a:ext>
            </a:extLst>
          </p:cNvPr>
          <p:cNvSpPr>
            <a:spLocks noGrp="1"/>
          </p:cNvSpPr>
          <p:nvPr>
            <p:ph type="body" sz="quarter" idx="12"/>
          </p:nvPr>
        </p:nvSpPr>
        <p:spPr>
          <a:xfrm>
            <a:off x="1249311" y="834672"/>
            <a:ext cx="2997785" cy="590400"/>
          </a:xfrm>
          <a:prstGeom prst="rect">
            <a:avLst/>
          </a:prstGeom>
          <a:solidFill>
            <a:srgbClr val="DEEBF7"/>
          </a:solidFill>
          <a:ln>
            <a:noFill/>
          </a:ln>
        </p:spPr>
        <p:txBody>
          <a:bodyPr anchor="ctr" anchorCtr="0"/>
          <a:lstStyle>
            <a:lvl1pPr marL="0" indent="0" algn="l">
              <a:lnSpc>
                <a:spcPct val="100000"/>
              </a:lnSpc>
              <a:spcBef>
                <a:spcPts val="0"/>
              </a:spcBef>
              <a:buFontTx/>
              <a:buNone/>
              <a:defRPr sz="18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6413691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无页脚">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9"/>
            <a:ext cx="1228814" cy="268968"/>
          </a:xfrm>
          <a:prstGeom prst="rect">
            <a:avLst/>
          </a:prstGeom>
        </p:spPr>
      </p:pic>
      <p:grpSp>
        <p:nvGrpSpPr>
          <p:cNvPr id="9" name="组合 8"/>
          <p:cNvGrpSpPr/>
          <p:nvPr userDrawn="1"/>
        </p:nvGrpSpPr>
        <p:grpSpPr>
          <a:xfrm>
            <a:off x="11605718"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a:extLst>
              <a:ext uri="{FF2B5EF4-FFF2-40B4-BE49-F238E27FC236}">
                <a16:creationId xmlns="" xmlns:a16="http://schemas.microsoft.com/office/drawing/2014/main" id="{AD62B97E-C20C-4AD2-864F-74C91853F260}"/>
              </a:ext>
            </a:extLst>
          </p:cNvPr>
          <p:cNvGrpSpPr/>
          <p:nvPr userDrawn="1"/>
        </p:nvGrpSpPr>
        <p:grpSpPr>
          <a:xfrm>
            <a:off x="1" y="404813"/>
            <a:ext cx="1768415" cy="241230"/>
            <a:chOff x="0" y="404813"/>
            <a:chExt cx="1794013" cy="241230"/>
          </a:xfrm>
        </p:grpSpPr>
        <p:cxnSp>
          <p:nvCxnSpPr>
            <p:cNvPr id="12" name="直接连接符 11">
              <a:extLst>
                <a:ext uri="{FF2B5EF4-FFF2-40B4-BE49-F238E27FC236}">
                  <a16:creationId xmlns="" xmlns:a16="http://schemas.microsoft.com/office/drawing/2014/main" id="{D9F1A051-56F9-465A-878A-C1BE0EAFB6BA}"/>
                </a:ext>
              </a:extLst>
            </p:cNvPr>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8A1EF415-D9C4-4778-9EF4-7BB6EEC8713C}"/>
                </a:ext>
              </a:extLst>
            </p:cNvPr>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75C3D79E-36BE-47EE-BA8F-2963A61865E6}"/>
                </a:ext>
              </a:extLst>
            </p:cNvPr>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 xmlns:a16="http://schemas.microsoft.com/office/drawing/2014/main" id="{26C5A9F6-6A5C-4B43-A450-EBB8C496E03B}"/>
              </a:ext>
            </a:extLst>
          </p:cNvPr>
          <p:cNvCxnSpPr>
            <a:cxnSpLocks/>
          </p:cNvCxnSpPr>
          <p:nvPr userDrawn="1"/>
        </p:nvCxnSpPr>
        <p:spPr>
          <a:xfrm>
            <a:off x="1768416" y="404813"/>
            <a:ext cx="9837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2">
            <a:extLst>
              <a:ext uri="{FF2B5EF4-FFF2-40B4-BE49-F238E27FC236}">
                <a16:creationId xmlns="" xmlns:a16="http://schemas.microsoft.com/office/drawing/2014/main" id="{EF1748AB-8D01-4CE4-A0BA-B0F2F78997F2}"/>
              </a:ext>
            </a:extLst>
          </p:cNvPr>
          <p:cNvSpPr txBox="1"/>
          <p:nvPr userDrawn="1"/>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a:t>
            </a:r>
            <a:endParaRPr lang="zh-CN" altLang="en-US" sz="1600" b="1" dirty="0">
              <a:solidFill>
                <a:prstClr val="white"/>
              </a:solidFill>
            </a:endParaRPr>
          </a:p>
        </p:txBody>
      </p:sp>
      <p:sp>
        <p:nvSpPr>
          <p:cNvPr id="21" name="文本占位符 28">
            <a:extLst>
              <a:ext uri="{FF2B5EF4-FFF2-40B4-BE49-F238E27FC236}">
                <a16:creationId xmlns="" xmlns:a16="http://schemas.microsoft.com/office/drawing/2014/main" id="{322BF687-8BB4-4833-BD93-68B3D3DE0B97}"/>
              </a:ext>
            </a:extLst>
          </p:cNvPr>
          <p:cNvSpPr>
            <a:spLocks noGrp="1"/>
          </p:cNvSpPr>
          <p:nvPr>
            <p:ph type="body" sz="quarter" idx="10"/>
          </p:nvPr>
        </p:nvSpPr>
        <p:spPr>
          <a:xfrm>
            <a:off x="6096000" y="174626"/>
            <a:ext cx="5500575" cy="460375"/>
          </a:xfrm>
          <a:prstGeom prst="rect">
            <a:avLst/>
          </a:prstGeom>
          <a:solidFill>
            <a:schemeClr val="bg1"/>
          </a:solidFill>
        </p:spPr>
        <p:txBody>
          <a:bodyPr/>
          <a:lstStyle>
            <a:lvl1pPr marL="0" indent="0" algn="r">
              <a:lnSpc>
                <a:spcPct val="100000"/>
              </a:lnSpc>
              <a:buFontTx/>
              <a:buNone/>
              <a:defRPr sz="2000" b="1">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9074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40161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125079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1783116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428514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7" name="组合 6"/>
          <p:cNvGrpSpPr/>
          <p:nvPr userDrawn="1"/>
        </p:nvGrpSpPr>
        <p:grpSpPr>
          <a:xfrm>
            <a:off x="1" y="6585057"/>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9"/>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9" y="218119"/>
            <a:ext cx="1228815" cy="268968"/>
          </a:xfrm>
          <a:prstGeom prst="rect">
            <a:avLst/>
          </a:prstGeom>
        </p:spPr>
      </p:pic>
      <p:grpSp>
        <p:nvGrpSpPr>
          <p:cNvPr id="3" name="组合 2"/>
          <p:cNvGrpSpPr/>
          <p:nvPr userDrawn="1"/>
        </p:nvGrpSpPr>
        <p:grpSpPr>
          <a:xfrm>
            <a:off x="11605718"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p>
        </p:txBody>
      </p:sp>
    </p:spTree>
    <p:extLst>
      <p:ext uri="{BB962C8B-B14F-4D97-AF65-F5344CB8AC3E}">
        <p14:creationId xmlns:p14="http://schemas.microsoft.com/office/powerpoint/2010/main" val="409335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0"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6.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19.tiff"/><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4.png"/><Relationship Id="rId5" Type="http://schemas.openxmlformats.org/officeDocument/2006/relationships/tags" Target="../tags/tag10.xml"/><Relationship Id="rId15" Type="http://schemas.openxmlformats.org/officeDocument/2006/relationships/image" Target="../media/image18.png"/><Relationship Id="rId10" Type="http://schemas.openxmlformats.org/officeDocument/2006/relationships/slideLayout" Target="../slideLayouts/slideLayout11.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18.pn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tiff"/><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4.jpeg"/><Relationship Id="rId2" Type="http://schemas.openxmlformats.org/officeDocument/2006/relationships/image" Target="../media/image61.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3.jpe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eg"/><Relationship Id="rId10" Type="http://schemas.openxmlformats.org/officeDocument/2006/relationships/image" Target="../media/image73.emf"/><Relationship Id="rId4" Type="http://schemas.openxmlformats.org/officeDocument/2006/relationships/image" Target="../media/image67.png"/><Relationship Id="rId9" Type="http://schemas.openxmlformats.org/officeDocument/2006/relationships/image" Target="../media/image7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10" Type="http://schemas.openxmlformats.org/officeDocument/2006/relationships/image" Target="../media/image77.png"/><Relationship Id="rId4" Type="http://schemas.openxmlformats.org/officeDocument/2006/relationships/tags" Target="../tags/tag20.xml"/><Relationship Id="rId9"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5.xml"/><Relationship Id="rId1" Type="http://schemas.openxmlformats.org/officeDocument/2006/relationships/vmlDrawing" Target="../drawings/vmlDrawing1.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png"/><Relationship Id="rId9" Type="http://schemas.openxmlformats.org/officeDocument/2006/relationships/image" Target="../media/image90.jpeg"/></Relationships>
</file>

<file path=ppt/slides/_rels/slide42.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jpeg"/><Relationship Id="rId5" Type="http://schemas.openxmlformats.org/officeDocument/2006/relationships/image" Target="../media/image93.pn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4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70"/>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6"/>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2" y="2"/>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1"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3"/>
          <a:stretch>
            <a:fillRect/>
          </a:stretch>
        </p:blipFill>
        <p:spPr>
          <a:xfrm>
            <a:off x="481519" y="2025643"/>
            <a:ext cx="3751608" cy="444068"/>
          </a:xfrm>
          <a:prstGeom prst="rect">
            <a:avLst/>
          </a:prstGeom>
        </p:spPr>
      </p:pic>
      <p:sp>
        <p:nvSpPr>
          <p:cNvPr id="13" name="标题 3"/>
          <p:cNvSpPr txBox="1">
            <a:spLocks/>
          </p:cNvSpPr>
          <p:nvPr/>
        </p:nvSpPr>
        <p:spPr>
          <a:xfrm>
            <a:off x="872759" y="2831661"/>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712737">
              <a:lnSpc>
                <a:spcPct val="150000"/>
              </a:lnSpc>
            </a:pPr>
            <a:r>
              <a:rPr lang="zh-CN" altLang="en-US" sz="3800" dirty="0">
                <a:solidFill>
                  <a:srgbClr val="1074BB"/>
                </a:solidFill>
                <a:latin typeface="微软雅黑" pitchFamily="34" charset="-122"/>
              </a:rPr>
              <a:t>国泰安创新创业教育综合解决方案</a:t>
            </a:r>
            <a:endParaRPr lang="en-US" altLang="zh-CN" sz="3800" dirty="0">
              <a:solidFill>
                <a:srgbClr val="1074BB"/>
              </a:solidFill>
              <a:latin typeface="微软雅黑" pitchFamily="34" charset="-122"/>
            </a:endParaRPr>
          </a:p>
        </p:txBody>
      </p:sp>
      <p:sp>
        <p:nvSpPr>
          <p:cNvPr id="16" name="标题 3"/>
          <p:cNvSpPr txBox="1">
            <a:spLocks/>
          </p:cNvSpPr>
          <p:nvPr/>
        </p:nvSpPr>
        <p:spPr>
          <a:xfrm>
            <a:off x="3432387" y="3975950"/>
            <a:ext cx="5700157"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1900" dirty="0">
                <a:solidFill>
                  <a:schemeClr val="tx1"/>
                </a:solidFill>
                <a:latin typeface="微软雅黑" pitchFamily="34" charset="-122"/>
              </a:rPr>
              <a:t>国泰安战略项目事业部</a:t>
            </a:r>
            <a:endParaRPr lang="en-US" altLang="zh-CN" sz="1900" dirty="0">
              <a:solidFill>
                <a:schemeClr val="tx1"/>
              </a:solidFill>
              <a:latin typeface="微软雅黑" pitchFamily="34" charset="-122"/>
            </a:endParaRPr>
          </a:p>
          <a:p>
            <a:pPr algn="ctr" defTabSz="913765">
              <a:lnSpc>
                <a:spcPct val="150000"/>
              </a:lnSpc>
            </a:pPr>
            <a:r>
              <a:rPr lang="en-US" altLang="zh-CN" sz="1600" dirty="0">
                <a:solidFill>
                  <a:schemeClr val="tx1"/>
                </a:solidFill>
                <a:latin typeface="微软雅黑" pitchFamily="34" charset="-122"/>
              </a:rPr>
              <a:t>2018</a:t>
            </a:r>
            <a:r>
              <a:rPr lang="zh-CN" altLang="en-US" sz="1600" dirty="0" smtClean="0">
                <a:solidFill>
                  <a:schemeClr val="tx1"/>
                </a:solidFill>
                <a:latin typeface="微软雅黑" pitchFamily="34" charset="-122"/>
              </a:rPr>
              <a:t>年</a:t>
            </a:r>
            <a:r>
              <a:rPr lang="en-US" altLang="zh-CN" sz="1600" dirty="0" smtClean="0">
                <a:solidFill>
                  <a:schemeClr val="tx1"/>
                </a:solidFill>
                <a:latin typeface="微软雅黑" pitchFamily="34" charset="-122"/>
              </a:rPr>
              <a:t>9</a:t>
            </a:r>
            <a:r>
              <a:rPr lang="zh-CN" altLang="en-US" sz="1600" dirty="0" smtClean="0">
                <a:solidFill>
                  <a:schemeClr val="tx1"/>
                </a:solidFill>
                <a:latin typeface="微软雅黑" pitchFamily="34" charset="-122"/>
              </a:rPr>
              <a:t>月</a:t>
            </a:r>
            <a:endParaRPr lang="en-US" altLang="zh-CN" sz="1600" dirty="0">
              <a:solidFill>
                <a:schemeClr val="tx1"/>
              </a:solidFill>
              <a:latin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燕尾形 2">
            <a:extLst>
              <a:ext uri="{FF2B5EF4-FFF2-40B4-BE49-F238E27FC236}">
                <a16:creationId xmlns="" xmlns:a16="http://schemas.microsoft.com/office/drawing/2014/main" id="{BC94BCDE-5BDE-44AB-9C79-E22CDA7F87C4}"/>
              </a:ext>
            </a:extLst>
          </p:cNvPr>
          <p:cNvSpPr/>
          <p:nvPr/>
        </p:nvSpPr>
        <p:spPr>
          <a:xfrm>
            <a:off x="883992" y="2089653"/>
            <a:ext cx="1920000" cy="432048"/>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32" b="1" dirty="0">
                <a:solidFill>
                  <a:prstClr val="white"/>
                </a:solidFill>
                <a:latin typeface="微软雅黑" panose="020B0503020204020204" pitchFamily="34" charset="-122"/>
                <a:ea typeface="微软雅黑" panose="020B0503020204020204" pitchFamily="34" charset="-122"/>
              </a:rPr>
              <a:t>品牌效益</a:t>
            </a:r>
          </a:p>
        </p:txBody>
      </p:sp>
      <p:sp>
        <p:nvSpPr>
          <p:cNvPr id="23" name="燕尾形 3">
            <a:extLst>
              <a:ext uri="{FF2B5EF4-FFF2-40B4-BE49-F238E27FC236}">
                <a16:creationId xmlns="" xmlns:a16="http://schemas.microsoft.com/office/drawing/2014/main" id="{9ABF6995-C010-4F08-9E38-D4D4021E6B7B}"/>
              </a:ext>
            </a:extLst>
          </p:cNvPr>
          <p:cNvSpPr/>
          <p:nvPr/>
        </p:nvSpPr>
        <p:spPr>
          <a:xfrm>
            <a:off x="3454417" y="2089653"/>
            <a:ext cx="1920000" cy="432048"/>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32" b="1" dirty="0">
                <a:solidFill>
                  <a:prstClr val="white"/>
                </a:solidFill>
                <a:latin typeface="微软雅黑" panose="020B0503020204020204" pitchFamily="34" charset="-122"/>
                <a:ea typeface="微软雅黑" panose="020B0503020204020204" pitchFamily="34" charset="-122"/>
              </a:rPr>
              <a:t>人才效益</a:t>
            </a:r>
          </a:p>
        </p:txBody>
      </p:sp>
      <p:sp>
        <p:nvSpPr>
          <p:cNvPr id="24" name="燕尾形 4">
            <a:extLst>
              <a:ext uri="{FF2B5EF4-FFF2-40B4-BE49-F238E27FC236}">
                <a16:creationId xmlns="" xmlns:a16="http://schemas.microsoft.com/office/drawing/2014/main" id="{6EC59841-110B-404E-8285-3D5CD8B70A4D}"/>
              </a:ext>
            </a:extLst>
          </p:cNvPr>
          <p:cNvSpPr/>
          <p:nvPr/>
        </p:nvSpPr>
        <p:spPr>
          <a:xfrm>
            <a:off x="6196785" y="2089653"/>
            <a:ext cx="1920000" cy="432048"/>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32" b="1" dirty="0">
                <a:solidFill>
                  <a:prstClr val="white"/>
                </a:solidFill>
                <a:latin typeface="微软雅黑" panose="020B0503020204020204" pitchFamily="34" charset="-122"/>
                <a:ea typeface="微软雅黑" panose="020B0503020204020204" pitchFamily="34" charset="-122"/>
              </a:rPr>
              <a:t>社会效益</a:t>
            </a:r>
          </a:p>
        </p:txBody>
      </p:sp>
      <p:sp>
        <p:nvSpPr>
          <p:cNvPr id="25" name="燕尾形 5">
            <a:extLst>
              <a:ext uri="{FF2B5EF4-FFF2-40B4-BE49-F238E27FC236}">
                <a16:creationId xmlns="" xmlns:a16="http://schemas.microsoft.com/office/drawing/2014/main" id="{8F4443B7-0519-44BE-8ACE-C14AC51959A7}"/>
              </a:ext>
            </a:extLst>
          </p:cNvPr>
          <p:cNvSpPr/>
          <p:nvPr/>
        </p:nvSpPr>
        <p:spPr>
          <a:xfrm>
            <a:off x="9169459" y="2089653"/>
            <a:ext cx="1920000" cy="432048"/>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32" b="1" dirty="0">
                <a:solidFill>
                  <a:prstClr val="white"/>
                </a:solidFill>
                <a:latin typeface="微软雅黑" panose="020B0503020204020204" pitchFamily="34" charset="-122"/>
                <a:ea typeface="微软雅黑" panose="020B0503020204020204" pitchFamily="34" charset="-122"/>
              </a:rPr>
              <a:t>经济效益</a:t>
            </a:r>
          </a:p>
        </p:txBody>
      </p:sp>
      <p:sp>
        <p:nvSpPr>
          <p:cNvPr id="26" name="TextBox 6">
            <a:extLst>
              <a:ext uri="{FF2B5EF4-FFF2-40B4-BE49-F238E27FC236}">
                <a16:creationId xmlns="" xmlns:a16="http://schemas.microsoft.com/office/drawing/2014/main" id="{927DFA53-C87B-445B-B642-6A1446297806}"/>
              </a:ext>
            </a:extLst>
          </p:cNvPr>
          <p:cNvSpPr txBox="1"/>
          <p:nvPr/>
        </p:nvSpPr>
        <p:spPr>
          <a:xfrm>
            <a:off x="426801" y="3427072"/>
            <a:ext cx="2610649" cy="1708160"/>
          </a:xfrm>
          <a:prstGeom prst="rect">
            <a:avLst/>
          </a:prstGeom>
          <a:noFill/>
        </p:spPr>
        <p:txBody>
          <a:bodyPr wrap="square" rtlCol="0">
            <a:spAutoFit/>
          </a:bodyPr>
          <a:lstStyle/>
          <a:p>
            <a:pPr marL="229809" indent="-229809">
              <a:lnSpc>
                <a:spcPts val="1777"/>
              </a:lnSpc>
              <a:buFont typeface="Arial" panose="020B0604020202020204" pitchFamily="34" charset="0"/>
              <a:buChar char="•"/>
            </a:pPr>
            <a:r>
              <a:rPr lang="zh-CN" altLang="en-US" sz="1397" dirty="0">
                <a:solidFill>
                  <a:srgbClr val="D8D8D8">
                    <a:lumMod val="25000"/>
                  </a:srgbClr>
                </a:solidFill>
                <a:latin typeface="微软雅黑" panose="020B0503020204020204" pitchFamily="34" charset="-122"/>
                <a:ea typeface="微软雅黑" panose="020B0503020204020204" pitchFamily="34" charset="-122"/>
              </a:rPr>
              <a:t>通过专创教育理念的创新、教学模式的改革、输出方向的多元融合特性，打造</a:t>
            </a:r>
            <a:r>
              <a:rPr lang="zh-CN" altLang="en-US" sz="1397" dirty="0">
                <a:solidFill>
                  <a:srgbClr val="FF0000"/>
                </a:solidFill>
                <a:latin typeface="微软雅黑" panose="020B0503020204020204" pitchFamily="34" charset="-122"/>
                <a:ea typeface="微软雅黑" panose="020B0503020204020204" pitchFamily="34" charset="-122"/>
              </a:rPr>
              <a:t>特色创新创业教育品牌</a:t>
            </a:r>
            <a:r>
              <a:rPr lang="zh-CN" altLang="en-US" sz="1397" dirty="0">
                <a:solidFill>
                  <a:srgbClr val="D8D8D8">
                    <a:lumMod val="25000"/>
                  </a:srgbClr>
                </a:solidFill>
                <a:latin typeface="微软雅黑" panose="020B0503020204020204" pitchFamily="34" charset="-122"/>
                <a:ea typeface="微软雅黑" panose="020B0503020204020204" pitchFamily="34" charset="-122"/>
              </a:rPr>
              <a:t>，占据中国”</a:t>
            </a:r>
            <a:r>
              <a:rPr lang="zh-CN" altLang="en-US" sz="1397" dirty="0">
                <a:solidFill>
                  <a:srgbClr val="FF0000"/>
                </a:solidFill>
                <a:latin typeface="微软雅黑" panose="020B0503020204020204" pitchFamily="34" charset="-122"/>
                <a:ea typeface="微软雅黑" panose="020B0503020204020204" pitchFamily="34" charset="-122"/>
              </a:rPr>
              <a:t>特色产业</a:t>
            </a:r>
            <a:r>
              <a:rPr lang="en-US" altLang="zh-CN" sz="1397" dirty="0">
                <a:solidFill>
                  <a:srgbClr val="FF0000"/>
                </a:solidFill>
                <a:latin typeface="微软雅黑" panose="020B0503020204020204" pitchFamily="34" charset="-122"/>
                <a:ea typeface="微软雅黑" panose="020B0503020204020204" pitchFamily="34" charset="-122"/>
              </a:rPr>
              <a:t>+</a:t>
            </a:r>
            <a:r>
              <a:rPr lang="zh-CN" altLang="en-US" sz="1397" dirty="0">
                <a:solidFill>
                  <a:srgbClr val="FF0000"/>
                </a:solidFill>
                <a:latin typeface="微软雅黑" panose="020B0503020204020204" pitchFamily="34" charset="-122"/>
                <a:ea typeface="微软雅黑" panose="020B0503020204020204" pitchFamily="34" charset="-122"/>
              </a:rPr>
              <a:t>创新创业教育”</a:t>
            </a:r>
            <a:r>
              <a:rPr lang="zh-CN" altLang="en-US" sz="1397" dirty="0">
                <a:solidFill>
                  <a:srgbClr val="D8D8D8">
                    <a:lumMod val="25000"/>
                  </a:srgbClr>
                </a:solidFill>
                <a:latin typeface="微软雅黑" panose="020B0503020204020204" pitchFamily="34" charset="-122"/>
                <a:ea typeface="微软雅黑" panose="020B0503020204020204" pitchFamily="34" charset="-122"/>
              </a:rPr>
              <a:t>的核心位置，实现品牌效益的最大化</a:t>
            </a:r>
          </a:p>
        </p:txBody>
      </p:sp>
      <p:cxnSp>
        <p:nvCxnSpPr>
          <p:cNvPr id="27" name="直接连接符 26">
            <a:extLst>
              <a:ext uri="{FF2B5EF4-FFF2-40B4-BE49-F238E27FC236}">
                <a16:creationId xmlns="" xmlns:a16="http://schemas.microsoft.com/office/drawing/2014/main" id="{36BFADDE-E3E0-4791-90CD-546F27CC4ED0}"/>
              </a:ext>
            </a:extLst>
          </p:cNvPr>
          <p:cNvCxnSpPr/>
          <p:nvPr/>
        </p:nvCxnSpPr>
        <p:spPr>
          <a:xfrm flipH="1">
            <a:off x="3078526" y="2678598"/>
            <a:ext cx="1" cy="2767487"/>
          </a:xfrm>
          <a:prstGeom prst="line">
            <a:avLst/>
          </a:prstGeom>
          <a:ln>
            <a:solidFill>
              <a:schemeClr val="accent6"/>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28" name="TextBox 8">
            <a:extLst>
              <a:ext uri="{FF2B5EF4-FFF2-40B4-BE49-F238E27FC236}">
                <a16:creationId xmlns="" xmlns:a16="http://schemas.microsoft.com/office/drawing/2014/main" id="{C0F14C06-7307-4A09-8E1C-0AFB4491F29D}"/>
              </a:ext>
            </a:extLst>
          </p:cNvPr>
          <p:cNvSpPr txBox="1"/>
          <p:nvPr/>
        </p:nvSpPr>
        <p:spPr>
          <a:xfrm>
            <a:off x="3076255" y="3427072"/>
            <a:ext cx="2653992" cy="1708160"/>
          </a:xfrm>
          <a:prstGeom prst="rect">
            <a:avLst/>
          </a:prstGeom>
          <a:noFill/>
        </p:spPr>
        <p:txBody>
          <a:bodyPr wrap="square" rtlCol="0">
            <a:spAutoFit/>
          </a:bodyPr>
          <a:lstStyle/>
          <a:p>
            <a:pPr marL="229809" indent="-229809">
              <a:lnSpc>
                <a:spcPts val="1777"/>
              </a:lnSpc>
              <a:buFont typeface="Arial" panose="020B0604020202020204" pitchFamily="34" charset="0"/>
              <a:buChar char="•"/>
            </a:pPr>
            <a:r>
              <a:rPr lang="zh-CN" altLang="en-US" sz="1397" dirty="0">
                <a:solidFill>
                  <a:srgbClr val="D8D8D8">
                    <a:lumMod val="25000"/>
                  </a:srgbClr>
                </a:solidFill>
                <a:latin typeface="微软雅黑" panose="020B0503020204020204" pitchFamily="34" charset="-122"/>
                <a:ea typeface="微软雅黑" panose="020B0503020204020204" pitchFamily="34" charset="-122"/>
              </a:rPr>
              <a:t>结合地方区位优势，构建服务于地方特色产业，联动学校各学科专业融合发展的</a:t>
            </a:r>
            <a:r>
              <a:rPr lang="zh-CN" altLang="en-US" sz="1397" dirty="0">
                <a:solidFill>
                  <a:srgbClr val="FF0000"/>
                </a:solidFill>
                <a:latin typeface="微软雅黑" panose="020B0503020204020204" pitchFamily="34" charset="-122"/>
                <a:ea typeface="微软雅黑" panose="020B0503020204020204" pitchFamily="34" charset="-122"/>
              </a:rPr>
              <a:t>跨学科、复合型</a:t>
            </a:r>
            <a:r>
              <a:rPr lang="zh-CN" altLang="en-US" sz="1397" dirty="0">
                <a:latin typeface="微软雅黑" panose="020B0503020204020204" pitchFamily="34" charset="-122"/>
                <a:ea typeface="微软雅黑" panose="020B0503020204020204" pitchFamily="34" charset="-122"/>
              </a:rPr>
              <a:t>创新创业人才</a:t>
            </a:r>
            <a:r>
              <a:rPr lang="zh-CN" altLang="en-US" sz="1397" dirty="0">
                <a:solidFill>
                  <a:srgbClr val="D8D8D8">
                    <a:lumMod val="25000"/>
                  </a:srgbClr>
                </a:solidFill>
                <a:latin typeface="微软雅黑" panose="020B0503020204020204" pitchFamily="34" charset="-122"/>
                <a:ea typeface="微软雅黑" panose="020B0503020204020204" pitchFamily="34" charset="-122"/>
              </a:rPr>
              <a:t>培养体系，开展</a:t>
            </a:r>
            <a:r>
              <a:rPr lang="zh-CN" altLang="en-US" sz="1397" dirty="0">
                <a:solidFill>
                  <a:srgbClr val="FF0000"/>
                </a:solidFill>
                <a:latin typeface="微软雅黑" panose="020B0503020204020204" pitchFamily="34" charset="-122"/>
                <a:ea typeface="微软雅黑" panose="020B0503020204020204" pitchFamily="34" charset="-122"/>
              </a:rPr>
              <a:t>通识教育、精英教育</a:t>
            </a:r>
            <a:r>
              <a:rPr lang="zh-CN" altLang="en-US" sz="1397" dirty="0">
                <a:solidFill>
                  <a:srgbClr val="D8D8D8">
                    <a:lumMod val="25000"/>
                  </a:srgbClr>
                </a:solidFill>
                <a:latin typeface="微软雅黑" panose="020B0503020204020204" pitchFamily="34" charset="-122"/>
                <a:ea typeface="微软雅黑" panose="020B0503020204020204" pitchFamily="34" charset="-122"/>
              </a:rPr>
              <a:t>，发现真正具有</a:t>
            </a:r>
            <a:r>
              <a:rPr lang="zh-CN" altLang="en-US" sz="1397" dirty="0">
                <a:solidFill>
                  <a:srgbClr val="FF0000"/>
                </a:solidFill>
                <a:latin typeface="微软雅黑" panose="020B0503020204020204" pitchFamily="34" charset="-122"/>
                <a:ea typeface="微软雅黑" panose="020B0503020204020204" pitchFamily="34" charset="-122"/>
              </a:rPr>
              <a:t>创业基因</a:t>
            </a:r>
            <a:r>
              <a:rPr lang="zh-CN" altLang="en-US" sz="1397" dirty="0">
                <a:solidFill>
                  <a:srgbClr val="D8D8D8">
                    <a:lumMod val="25000"/>
                  </a:srgbClr>
                </a:solidFill>
                <a:latin typeface="微软雅黑" panose="020B0503020204020204" pitchFamily="34" charset="-122"/>
                <a:ea typeface="微软雅黑" panose="020B0503020204020204" pitchFamily="34" charset="-122"/>
              </a:rPr>
              <a:t>的大学生</a:t>
            </a:r>
          </a:p>
        </p:txBody>
      </p:sp>
      <p:cxnSp>
        <p:nvCxnSpPr>
          <p:cNvPr id="29" name="直接连接符 28">
            <a:extLst>
              <a:ext uri="{FF2B5EF4-FFF2-40B4-BE49-F238E27FC236}">
                <a16:creationId xmlns="" xmlns:a16="http://schemas.microsoft.com/office/drawing/2014/main" id="{D465DE8D-7B2F-4EF6-A8C3-12E08F62ABE1}"/>
              </a:ext>
            </a:extLst>
          </p:cNvPr>
          <p:cNvCxnSpPr/>
          <p:nvPr/>
        </p:nvCxnSpPr>
        <p:spPr>
          <a:xfrm>
            <a:off x="5638807" y="2678598"/>
            <a:ext cx="0" cy="2767487"/>
          </a:xfrm>
          <a:prstGeom prst="line">
            <a:avLst/>
          </a:prstGeom>
          <a:ln>
            <a:solidFill>
              <a:schemeClr val="accent6"/>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79828920-F74C-4AC1-835B-C1D60BE55063}"/>
              </a:ext>
            </a:extLst>
          </p:cNvPr>
          <p:cNvCxnSpPr/>
          <p:nvPr/>
        </p:nvCxnSpPr>
        <p:spPr>
          <a:xfrm>
            <a:off x="8656284" y="2678598"/>
            <a:ext cx="0" cy="2767487"/>
          </a:xfrm>
          <a:prstGeom prst="line">
            <a:avLst/>
          </a:prstGeom>
          <a:ln>
            <a:solidFill>
              <a:schemeClr val="accent6"/>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31" name="TextBox 11">
            <a:extLst>
              <a:ext uri="{FF2B5EF4-FFF2-40B4-BE49-F238E27FC236}">
                <a16:creationId xmlns="" xmlns:a16="http://schemas.microsoft.com/office/drawing/2014/main" id="{08F461E2-BA53-4235-8FD9-D09CF7FDAAC1}"/>
              </a:ext>
            </a:extLst>
          </p:cNvPr>
          <p:cNvSpPr txBox="1"/>
          <p:nvPr/>
        </p:nvSpPr>
        <p:spPr>
          <a:xfrm>
            <a:off x="5638809" y="3427070"/>
            <a:ext cx="2834601" cy="2134302"/>
          </a:xfrm>
          <a:prstGeom prst="rect">
            <a:avLst/>
          </a:prstGeom>
          <a:noFill/>
        </p:spPr>
        <p:txBody>
          <a:bodyPr wrap="square" rtlCol="0">
            <a:spAutoFit/>
          </a:bodyPr>
          <a:lstStyle/>
          <a:p>
            <a:pPr marL="217713" indent="-217713" algn="just">
              <a:lnSpc>
                <a:spcPts val="1777"/>
              </a:lnSpc>
              <a:buFont typeface="Arial" panose="020B0604020202020204" pitchFamily="34" charset="0"/>
              <a:buChar char="•"/>
            </a:pPr>
            <a:r>
              <a:rPr lang="zh-CN" altLang="en-US" sz="1397" dirty="0">
                <a:solidFill>
                  <a:srgbClr val="FF0000"/>
                </a:solidFill>
                <a:latin typeface="微软雅黑" pitchFamily="34" charset="-122"/>
                <a:ea typeface="微软雅黑" pitchFamily="34" charset="-122"/>
              </a:rPr>
              <a:t>营造生动的双创氛围，促进广泛辐射的社会双创环境</a:t>
            </a:r>
            <a:endParaRPr lang="zh-CN" altLang="en-US" sz="1333" dirty="0">
              <a:solidFill>
                <a:srgbClr val="D8D8D8">
                  <a:lumMod val="25000"/>
                </a:srgbClr>
              </a:solidFill>
              <a:latin typeface="微软雅黑" panose="020B0503020204020204" pitchFamily="34" charset="-122"/>
              <a:ea typeface="微软雅黑" panose="020B0503020204020204" pitchFamily="34" charset="-122"/>
            </a:endParaRPr>
          </a:p>
          <a:p>
            <a:pPr marL="217713" indent="-217713" algn="just">
              <a:lnSpc>
                <a:spcPts val="1777"/>
              </a:lnSpc>
              <a:buFont typeface="Arial" panose="020B0604020202020204" pitchFamily="34" charset="0"/>
              <a:buChar char="•"/>
            </a:pPr>
            <a:r>
              <a:rPr lang="zh-CN" altLang="en-US" sz="1333" dirty="0">
                <a:solidFill>
                  <a:srgbClr val="D8D8D8">
                    <a:lumMod val="25000"/>
                  </a:srgbClr>
                </a:solidFill>
                <a:latin typeface="微软雅黑" panose="020B0503020204020204" pitchFamily="34" charset="-122"/>
                <a:ea typeface="微软雅黑" panose="020B0503020204020204" pitchFamily="34" charset="-122"/>
              </a:rPr>
              <a:t>产教融合，将创业教育转化为提高地方经济效益的新动力，</a:t>
            </a:r>
            <a:r>
              <a:rPr lang="zh-CN" altLang="en-US" sz="1333" dirty="0">
                <a:solidFill>
                  <a:srgbClr val="FF0000"/>
                </a:solidFill>
                <a:latin typeface="微软雅黑" panose="020B0503020204020204" pitchFamily="34" charset="-122"/>
                <a:ea typeface="微软雅黑" panose="020B0503020204020204" pitchFamily="34" charset="-122"/>
              </a:rPr>
              <a:t>提升学校的社会服务能力</a:t>
            </a:r>
            <a:endParaRPr lang="zh-CN" altLang="en-US" sz="1333" dirty="0">
              <a:solidFill>
                <a:srgbClr val="D8D8D8">
                  <a:lumMod val="25000"/>
                </a:srgbClr>
              </a:solidFill>
              <a:latin typeface="微软雅黑" panose="020B0503020204020204" pitchFamily="34" charset="-122"/>
              <a:ea typeface="微软雅黑" panose="020B0503020204020204" pitchFamily="34" charset="-122"/>
            </a:endParaRPr>
          </a:p>
          <a:p>
            <a:pPr marL="217713" indent="-217713" algn="just">
              <a:lnSpc>
                <a:spcPts val="1777"/>
              </a:lnSpc>
              <a:buFont typeface="Arial" panose="020B0604020202020204" pitchFamily="34" charset="0"/>
              <a:buChar char="•"/>
            </a:pPr>
            <a:r>
              <a:rPr lang="zh-CN" altLang="en-US" sz="1333" dirty="0">
                <a:solidFill>
                  <a:srgbClr val="D8D8D8">
                    <a:lumMod val="25000"/>
                  </a:srgbClr>
                </a:solidFill>
                <a:latin typeface="微软雅黑" panose="020B0503020204020204" pitchFamily="34" charset="-122"/>
                <a:ea typeface="微软雅黑" panose="020B0503020204020204" pitchFamily="34" charset="-122"/>
              </a:rPr>
              <a:t>实现“</a:t>
            </a:r>
            <a:r>
              <a:rPr lang="zh-CN" altLang="en-US" sz="1333" dirty="0">
                <a:solidFill>
                  <a:srgbClr val="FF0000"/>
                </a:solidFill>
                <a:latin typeface="微软雅黑" panose="020B0503020204020204" pitchFamily="34" charset="-122"/>
                <a:ea typeface="微软雅黑" panose="020B0503020204020204" pitchFamily="34" charset="-122"/>
              </a:rPr>
              <a:t>以教育促产业、以创新引领创业、以创业带动就业”的目的</a:t>
            </a:r>
            <a:r>
              <a:rPr lang="zh-CN" altLang="en-US" sz="1333" dirty="0">
                <a:solidFill>
                  <a:srgbClr val="D8D8D8">
                    <a:lumMod val="25000"/>
                  </a:srgbClr>
                </a:solidFill>
                <a:latin typeface="微软雅黑" panose="020B0503020204020204" pitchFamily="34" charset="-122"/>
                <a:ea typeface="微软雅黑" panose="020B0503020204020204" pitchFamily="34" charset="-122"/>
              </a:rPr>
              <a:t>，提升学校社会影响力</a:t>
            </a:r>
          </a:p>
          <a:p>
            <a:pPr marL="362855" indent="-362855">
              <a:buFont typeface="Arial" panose="020B0604020202020204" pitchFamily="34" charset="0"/>
              <a:buChar char="•"/>
            </a:pPr>
            <a:endParaRPr lang="zh-CN" altLang="en-US" sz="1269" b="1" dirty="0">
              <a:solidFill>
                <a:srgbClr val="C00000"/>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 xmlns:a16="http://schemas.microsoft.com/office/drawing/2014/main" id="{BA34D53B-84C9-4061-9496-98CB638E33A2}"/>
              </a:ext>
            </a:extLst>
          </p:cNvPr>
          <p:cNvSpPr/>
          <p:nvPr/>
        </p:nvSpPr>
        <p:spPr>
          <a:xfrm>
            <a:off x="518239" y="2670827"/>
            <a:ext cx="2605688" cy="365806"/>
          </a:xfrm>
          <a:prstGeom prst="rect">
            <a:avLst/>
          </a:prstGeom>
        </p:spPr>
        <p:txBody>
          <a:bodyPr wrap="square">
            <a:spAutoFit/>
          </a:bodyPr>
          <a:lstStyle/>
          <a:p>
            <a:r>
              <a:rPr lang="zh-CN" altLang="en-US" sz="1777" b="1" dirty="0">
                <a:solidFill>
                  <a:prstClr val="black"/>
                </a:solidFill>
                <a:latin typeface="微软雅黑" panose="020B0503020204020204" pitchFamily="34" charset="-122"/>
                <a:ea typeface="微软雅黑" panose="020B0503020204020204" pitchFamily="34" charset="-122"/>
              </a:rPr>
              <a:t>打造创新创业特色品牌</a:t>
            </a:r>
          </a:p>
        </p:txBody>
      </p:sp>
      <p:sp>
        <p:nvSpPr>
          <p:cNvPr id="33" name="矩形 32">
            <a:extLst>
              <a:ext uri="{FF2B5EF4-FFF2-40B4-BE49-F238E27FC236}">
                <a16:creationId xmlns="" xmlns:a16="http://schemas.microsoft.com/office/drawing/2014/main" id="{D7ABE9F4-8D3A-4D5B-862D-D99CCAEE94D1}"/>
              </a:ext>
            </a:extLst>
          </p:cNvPr>
          <p:cNvSpPr/>
          <p:nvPr/>
        </p:nvSpPr>
        <p:spPr>
          <a:xfrm>
            <a:off x="3311765" y="2670827"/>
            <a:ext cx="2327043" cy="365806"/>
          </a:xfrm>
          <a:prstGeom prst="rect">
            <a:avLst/>
          </a:prstGeom>
        </p:spPr>
        <p:txBody>
          <a:bodyPr wrap="square">
            <a:spAutoFit/>
          </a:bodyPr>
          <a:lstStyle/>
          <a:p>
            <a:r>
              <a:rPr lang="zh-CN" altLang="en-US" sz="1777" b="1" dirty="0">
                <a:solidFill>
                  <a:prstClr val="black"/>
                </a:solidFill>
                <a:latin typeface="微软雅黑" panose="020B0503020204020204" pitchFamily="34" charset="-122"/>
                <a:ea typeface="微软雅黑" panose="020B0503020204020204" pitchFamily="34" charset="-122"/>
              </a:rPr>
              <a:t>培养多元化创新人才</a:t>
            </a:r>
          </a:p>
        </p:txBody>
      </p:sp>
      <p:sp>
        <p:nvSpPr>
          <p:cNvPr id="34" name="矩形 33">
            <a:extLst>
              <a:ext uri="{FF2B5EF4-FFF2-40B4-BE49-F238E27FC236}">
                <a16:creationId xmlns="" xmlns:a16="http://schemas.microsoft.com/office/drawing/2014/main" id="{E2374D60-E9A1-41F1-A603-9348DEF92828}"/>
              </a:ext>
            </a:extLst>
          </p:cNvPr>
          <p:cNvSpPr/>
          <p:nvPr/>
        </p:nvSpPr>
        <p:spPr>
          <a:xfrm>
            <a:off x="6062855" y="2670827"/>
            <a:ext cx="2319117" cy="365806"/>
          </a:xfrm>
          <a:prstGeom prst="rect">
            <a:avLst/>
          </a:prstGeom>
        </p:spPr>
        <p:txBody>
          <a:bodyPr wrap="square">
            <a:spAutoFit/>
          </a:bodyPr>
          <a:lstStyle/>
          <a:p>
            <a:r>
              <a:rPr lang="zh-CN" altLang="en-US" sz="1777" b="1" dirty="0">
                <a:solidFill>
                  <a:prstClr val="black"/>
                </a:solidFill>
                <a:latin typeface="微软雅黑" panose="020B0503020204020204" pitchFamily="34" charset="-122"/>
                <a:ea typeface="微软雅黑" panose="020B0503020204020204" pitchFamily="34" charset="-122"/>
              </a:rPr>
              <a:t>提升学校社会影响力</a:t>
            </a:r>
          </a:p>
        </p:txBody>
      </p:sp>
      <p:sp>
        <p:nvSpPr>
          <p:cNvPr id="35" name="矩形 34">
            <a:extLst>
              <a:ext uri="{FF2B5EF4-FFF2-40B4-BE49-F238E27FC236}">
                <a16:creationId xmlns="" xmlns:a16="http://schemas.microsoft.com/office/drawing/2014/main" id="{BBD06482-8EB0-4282-9F2F-803064152F09}"/>
              </a:ext>
            </a:extLst>
          </p:cNvPr>
          <p:cNvSpPr/>
          <p:nvPr/>
        </p:nvSpPr>
        <p:spPr>
          <a:xfrm>
            <a:off x="9020733" y="2670827"/>
            <a:ext cx="2744469" cy="365806"/>
          </a:xfrm>
          <a:prstGeom prst="rect">
            <a:avLst/>
          </a:prstGeom>
        </p:spPr>
        <p:txBody>
          <a:bodyPr wrap="square">
            <a:spAutoFit/>
          </a:bodyPr>
          <a:lstStyle/>
          <a:p>
            <a:r>
              <a:rPr lang="zh-CN" altLang="en-US" sz="1777" b="1" dirty="0">
                <a:solidFill>
                  <a:prstClr val="black"/>
                </a:solidFill>
                <a:latin typeface="微软雅黑" panose="020B0503020204020204" pitchFamily="34" charset="-122"/>
                <a:ea typeface="微软雅黑" panose="020B0503020204020204" pitchFamily="34" charset="-122"/>
              </a:rPr>
              <a:t>增强学校自我造血功能</a:t>
            </a:r>
          </a:p>
        </p:txBody>
      </p:sp>
      <p:sp>
        <p:nvSpPr>
          <p:cNvPr id="36" name="TextBox 16">
            <a:extLst>
              <a:ext uri="{FF2B5EF4-FFF2-40B4-BE49-F238E27FC236}">
                <a16:creationId xmlns="" xmlns:a16="http://schemas.microsoft.com/office/drawing/2014/main" id="{AF4EE9A8-539E-40AB-A54F-6F591CAC357E}"/>
              </a:ext>
            </a:extLst>
          </p:cNvPr>
          <p:cNvSpPr txBox="1"/>
          <p:nvPr/>
        </p:nvSpPr>
        <p:spPr>
          <a:xfrm>
            <a:off x="8656284" y="3378238"/>
            <a:ext cx="2933560" cy="2169825"/>
          </a:xfrm>
          <a:prstGeom prst="rect">
            <a:avLst/>
          </a:prstGeom>
          <a:noFill/>
        </p:spPr>
        <p:txBody>
          <a:bodyPr wrap="square" rtlCol="0">
            <a:spAutoFit/>
          </a:bodyPr>
          <a:lstStyle/>
          <a:p>
            <a:pPr marL="217713" indent="-217713" algn="just">
              <a:lnSpc>
                <a:spcPts val="1777"/>
              </a:lnSpc>
              <a:buFont typeface="Arial" panose="020B0604020202020204" pitchFamily="34" charset="0"/>
              <a:buChar char="•"/>
            </a:pPr>
            <a:r>
              <a:rPr lang="zh-CN" altLang="en-US" sz="1333" dirty="0">
                <a:solidFill>
                  <a:srgbClr val="000000">
                    <a:lumMod val="75000"/>
                    <a:lumOff val="25000"/>
                  </a:srgbClr>
                </a:solidFill>
                <a:latin typeface="微软雅黑" panose="020B0503020204020204" pitchFamily="34" charset="-122"/>
                <a:ea typeface="微软雅黑" panose="020B0503020204020204" pitchFamily="34" charset="-122"/>
              </a:rPr>
              <a:t>通过开展与政策导向一致的学科建设与硬件提升申请</a:t>
            </a:r>
            <a:r>
              <a:rPr lang="zh-CN" altLang="en-US" sz="1333" dirty="0">
                <a:solidFill>
                  <a:srgbClr val="FF0000"/>
                </a:solidFill>
                <a:latin typeface="微软雅黑" panose="020B0503020204020204" pitchFamily="34" charset="-122"/>
                <a:ea typeface="微软雅黑" panose="020B0503020204020204" pitchFamily="34" charset="-122"/>
              </a:rPr>
              <a:t>财政支持</a:t>
            </a:r>
            <a:endParaRPr lang="en-US" altLang="zh-CN" sz="1333" dirty="0">
              <a:solidFill>
                <a:srgbClr val="D8D8D8">
                  <a:lumMod val="25000"/>
                </a:srgbClr>
              </a:solidFill>
              <a:latin typeface="微软雅黑" panose="020B0503020204020204" pitchFamily="34" charset="-122"/>
              <a:ea typeface="微软雅黑" panose="020B0503020204020204" pitchFamily="34" charset="-122"/>
            </a:endParaRPr>
          </a:p>
          <a:p>
            <a:pPr marL="217713" indent="-217713" algn="just">
              <a:lnSpc>
                <a:spcPts val="1777"/>
              </a:lnSpc>
              <a:buFont typeface="Arial" panose="020B0604020202020204" pitchFamily="34" charset="0"/>
              <a:buChar char="•"/>
            </a:pPr>
            <a:r>
              <a:rPr lang="zh-CN" altLang="en-US" sz="1333" dirty="0">
                <a:solidFill>
                  <a:srgbClr val="000000">
                    <a:lumMod val="75000"/>
                    <a:lumOff val="25000"/>
                  </a:srgbClr>
                </a:solidFill>
                <a:latin typeface="微软雅黑" panose="020B0503020204020204" pitchFamily="34" charset="-122"/>
                <a:ea typeface="微软雅黑" panose="020B0503020204020204" pitchFamily="34" charset="-122"/>
              </a:rPr>
              <a:t>通过品牌打造吸引业界投资和合作</a:t>
            </a:r>
            <a:r>
              <a:rPr lang="zh-CN" altLang="en-US" sz="1333" dirty="0">
                <a:solidFill>
                  <a:srgbClr val="D8D8D8">
                    <a:lumMod val="25000"/>
                  </a:srgbClr>
                </a:solidFill>
                <a:latin typeface="微软雅黑" panose="020B0503020204020204" pitchFamily="34" charset="-122"/>
                <a:ea typeface="微软雅黑" panose="020B0503020204020204" pitchFamily="34" charset="-122"/>
              </a:rPr>
              <a:t>，</a:t>
            </a:r>
            <a:r>
              <a:rPr lang="zh-CN" altLang="en-US" sz="1333" dirty="0">
                <a:solidFill>
                  <a:srgbClr val="FF0000"/>
                </a:solidFill>
                <a:latin typeface="微软雅黑" panose="020B0503020204020204" pitchFamily="34" charset="-122"/>
                <a:ea typeface="微软雅黑" panose="020B0503020204020204" pitchFamily="34" charset="-122"/>
              </a:rPr>
              <a:t>实现创新研究和项目商品化、产业化推广</a:t>
            </a:r>
            <a:endParaRPr lang="en-US" altLang="zh-CN" sz="1333" dirty="0">
              <a:solidFill>
                <a:srgbClr val="D8D8D8">
                  <a:lumMod val="25000"/>
                </a:srgbClr>
              </a:solidFill>
              <a:latin typeface="微软雅黑" panose="020B0503020204020204" pitchFamily="34" charset="-122"/>
              <a:ea typeface="微软雅黑" panose="020B0503020204020204" pitchFamily="34" charset="-122"/>
            </a:endParaRPr>
          </a:p>
          <a:p>
            <a:pPr marL="217713" indent="-217713" algn="just">
              <a:lnSpc>
                <a:spcPts val="1777"/>
              </a:lnSpc>
              <a:buFont typeface="Arial" panose="020B0604020202020204" pitchFamily="34" charset="0"/>
              <a:buChar char="•"/>
            </a:pPr>
            <a:r>
              <a:rPr lang="zh-CN" altLang="en-US" sz="1333" dirty="0">
                <a:solidFill>
                  <a:srgbClr val="D8D8D8">
                    <a:lumMod val="25000"/>
                  </a:srgbClr>
                </a:solidFill>
                <a:latin typeface="微软雅黑" panose="020B0503020204020204" pitchFamily="34" charset="-122"/>
                <a:ea typeface="微软雅黑" panose="020B0503020204020204" pitchFamily="34" charset="-122"/>
              </a:rPr>
              <a:t>开展</a:t>
            </a:r>
            <a:r>
              <a:rPr lang="zh-CN" altLang="en-US" sz="1333" dirty="0">
                <a:solidFill>
                  <a:srgbClr val="FF0000"/>
                </a:solidFill>
                <a:latin typeface="微软雅黑" panose="020B0503020204020204" pitchFamily="34" charset="-122"/>
                <a:ea typeface="微软雅黑" panose="020B0503020204020204" pitchFamily="34" charset="-122"/>
              </a:rPr>
              <a:t>创新创业知识和技能、特色领域</a:t>
            </a:r>
            <a:r>
              <a:rPr lang="en-US" altLang="zh-CN" sz="1333" dirty="0">
                <a:solidFill>
                  <a:srgbClr val="FF0000"/>
                </a:solidFill>
                <a:latin typeface="微软雅黑" panose="020B0503020204020204" pitchFamily="34" charset="-122"/>
                <a:ea typeface="微软雅黑" panose="020B0503020204020204" pitchFamily="34" charset="-122"/>
              </a:rPr>
              <a:t>+</a:t>
            </a:r>
            <a:r>
              <a:rPr lang="zh-CN" altLang="en-US" sz="1333" dirty="0">
                <a:solidFill>
                  <a:srgbClr val="FF0000"/>
                </a:solidFill>
                <a:latin typeface="微软雅黑" panose="020B0503020204020204" pitchFamily="34" charset="-122"/>
                <a:ea typeface="微软雅黑" panose="020B0503020204020204" pitchFamily="34" charset="-122"/>
              </a:rPr>
              <a:t>创业</a:t>
            </a:r>
            <a:r>
              <a:rPr lang="zh-CN" altLang="en-US" sz="1333" dirty="0">
                <a:solidFill>
                  <a:srgbClr val="D8D8D8">
                    <a:lumMod val="25000"/>
                  </a:srgbClr>
                </a:solidFill>
                <a:latin typeface="微软雅黑" panose="020B0503020204020204" pitchFamily="34" charset="-122"/>
                <a:ea typeface="微软雅黑" panose="020B0503020204020204" pitchFamily="34" charset="-122"/>
              </a:rPr>
              <a:t>等培训项目，拓展学校的培训领域，增强学校的自我造血能力</a:t>
            </a:r>
            <a:endParaRPr lang="en-US" altLang="zh-CN" sz="1333" dirty="0">
              <a:solidFill>
                <a:srgbClr val="D8D8D8">
                  <a:lumMod val="25000"/>
                </a:srgbClr>
              </a:solidFill>
              <a:latin typeface="微软雅黑" panose="020B0503020204020204" pitchFamily="34" charset="-122"/>
              <a:ea typeface="微软雅黑" panose="020B0503020204020204" pitchFamily="34" charset="-122"/>
            </a:endParaRPr>
          </a:p>
        </p:txBody>
      </p:sp>
      <p:cxnSp>
        <p:nvCxnSpPr>
          <p:cNvPr id="54" name="直接连接符 53">
            <a:extLst>
              <a:ext uri="{FF2B5EF4-FFF2-40B4-BE49-F238E27FC236}">
                <a16:creationId xmlns="" xmlns:a16="http://schemas.microsoft.com/office/drawing/2014/main" id="{9B9317BE-E8A3-4A74-8A41-8372D4C432A0}"/>
              </a:ext>
            </a:extLst>
          </p:cNvPr>
          <p:cNvCxnSpPr/>
          <p:nvPr/>
        </p:nvCxnSpPr>
        <p:spPr>
          <a:xfrm>
            <a:off x="671289" y="3254251"/>
            <a:ext cx="10819189" cy="0"/>
          </a:xfrm>
          <a:prstGeom prst="line">
            <a:avLst/>
          </a:prstGeom>
          <a:ln>
            <a:solidFill>
              <a:schemeClr val="accent6"/>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6801" y="1648474"/>
            <a:ext cx="277031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打造创新创业教育品牌</a:t>
            </a:r>
            <a:endParaRPr lang="zh-CN" altLang="en-US" b="1" dirty="0">
              <a:solidFill>
                <a:srgbClr val="C00000"/>
              </a:solidFill>
              <a:latin typeface="微软雅黑" pitchFamily="34" charset="-122"/>
              <a:ea typeface="微软雅黑" pitchFamily="34" charset="-122"/>
            </a:endParaRPr>
          </a:p>
        </p:txBody>
      </p:sp>
      <p:sp>
        <p:nvSpPr>
          <p:cNvPr id="20" name="文本占位符 4">
            <a:extLst>
              <a:ext uri="{FF2B5EF4-FFF2-40B4-BE49-F238E27FC236}">
                <a16:creationId xmlns="" xmlns:a16="http://schemas.microsoft.com/office/drawing/2014/main" id="{F6220BF0-2EC4-494C-9399-FF6B77AEEEB0}"/>
              </a:ext>
            </a:extLst>
          </p:cNvPr>
          <p:cNvSpPr>
            <a:spLocks noGrp="1"/>
          </p:cNvSpPr>
          <p:nvPr>
            <p:ph type="body" sz="quarter" idx="10"/>
          </p:nvPr>
        </p:nvSpPr>
        <p:spPr>
          <a:xfrm>
            <a:off x="8911982" y="170396"/>
            <a:ext cx="2677864" cy="508260"/>
          </a:xfrm>
        </p:spPr>
        <p:txBody>
          <a:bodyPr/>
          <a:lstStyle/>
          <a:p>
            <a:r>
              <a:rPr lang="zh-CN" altLang="en-US" sz="2400" dirty="0" smtClean="0"/>
              <a:t>二</a:t>
            </a:r>
            <a:r>
              <a:rPr lang="zh-CN" altLang="en-US" sz="2400" dirty="0"/>
              <a:t>、</a:t>
            </a:r>
            <a:r>
              <a:rPr lang="zh-CN" altLang="en-US" sz="2400" dirty="0" smtClean="0"/>
              <a:t>建设目标思路</a:t>
            </a:r>
            <a:endParaRPr lang="zh-CN" altLang="en-US" sz="2400" dirty="0"/>
          </a:p>
          <a:p>
            <a:endParaRPr lang="zh-CN" altLang="en-US" dirty="0"/>
          </a:p>
          <a:p>
            <a:endParaRPr lang="zh-CN" altLang="en-US" dirty="0"/>
          </a:p>
        </p:txBody>
      </p:sp>
      <p:sp>
        <p:nvSpPr>
          <p:cNvPr id="21"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20036" y="952499"/>
            <a:ext cx="2205664" cy="518921"/>
          </a:xfrm>
        </p:spPr>
        <p:txBody>
          <a:bodyPr/>
          <a:lstStyle/>
          <a:p>
            <a:pPr algn="l"/>
            <a:r>
              <a:rPr lang="zh-CN" altLang="en-US" sz="2000" dirty="0" smtClean="0"/>
              <a:t>（一）建设目标</a:t>
            </a:r>
            <a:endParaRPr lang="zh-CN" altLang="en-US" sz="2000" dirty="0"/>
          </a:p>
        </p:txBody>
      </p:sp>
      <p:sp>
        <p:nvSpPr>
          <p:cNvPr id="37"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08</a:t>
            </a:r>
            <a:endParaRPr lang="zh-CN" altLang="en-US" sz="1500" b="1" dirty="0">
              <a:solidFill>
                <a:prstClr val="white"/>
              </a:solidFill>
            </a:endParaRPr>
          </a:p>
        </p:txBody>
      </p:sp>
    </p:spTree>
    <p:extLst>
      <p:ext uri="{BB962C8B-B14F-4D97-AF65-F5344CB8AC3E}">
        <p14:creationId xmlns:p14="http://schemas.microsoft.com/office/powerpoint/2010/main" val="44152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174">
            <a:extLst>
              <a:ext uri="{FF2B5EF4-FFF2-40B4-BE49-F238E27FC236}">
                <a16:creationId xmlns="" xmlns:a16="http://schemas.microsoft.com/office/drawing/2014/main" id="{C7329756-D732-4F67-B85E-0C357B3615B2}"/>
              </a:ext>
            </a:extLst>
          </p:cNvPr>
          <p:cNvSpPr/>
          <p:nvPr/>
        </p:nvSpPr>
        <p:spPr>
          <a:xfrm>
            <a:off x="638394" y="1980268"/>
            <a:ext cx="3491410" cy="3358147"/>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建立健全创新创业教育体系</a:t>
            </a:r>
            <a:endParaRPr kumimoji="0" lang="en-US" altLang="zh-CN"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9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“百十二” 阶梯式体系设计</a:t>
            </a:r>
          </a:p>
          <a:p>
            <a:pPr marL="0" marR="0" lvl="0" indent="0" algn="ctr" defTabSz="914400" rtl="0" eaLnBrk="1" fontAlgn="auto" latinLnBrk="0" hangingPunct="1">
              <a:lnSpc>
                <a:spcPct val="125000"/>
              </a:lnSpc>
              <a:spcBef>
                <a:spcPts val="0"/>
              </a:spcBef>
              <a:spcAft>
                <a:spcPts val="0"/>
              </a:spcAft>
              <a:buClrTx/>
              <a:buSzTx/>
              <a:buFontTx/>
              <a:buNone/>
              <a:tabLst/>
              <a:defRPr/>
            </a:pPr>
            <a:endPar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Rectangle 176">
            <a:extLst>
              <a:ext uri="{FF2B5EF4-FFF2-40B4-BE49-F238E27FC236}">
                <a16:creationId xmlns="" xmlns:a16="http://schemas.microsoft.com/office/drawing/2014/main" id="{83B3F8EF-1420-4B18-949D-1E9BF4134E74}"/>
              </a:ext>
            </a:extLst>
          </p:cNvPr>
          <p:cNvSpPr/>
          <p:nvPr/>
        </p:nvSpPr>
        <p:spPr>
          <a:xfrm>
            <a:off x="774606" y="2902882"/>
            <a:ext cx="3218984" cy="2294134"/>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全员覆盖、全面融入、全程递进  </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构建“</a:t>
            </a:r>
            <a:r>
              <a:rPr kumimoji="0" lang="zh-CN" altLang="en-US"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itchFamily="2" charset="-122"/>
              </a:rPr>
              <a:t>创新创业通识课程</a:t>
            </a:r>
            <a:r>
              <a:rPr kumimoji="0" lang="en-US" altLang="zh-CN"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itchFamily="2" charset="-122"/>
              </a:rPr>
              <a:t>-</a:t>
            </a:r>
            <a:r>
              <a:rPr kumimoji="0" lang="zh-CN" altLang="en-US"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itchFamily="2" charset="-122"/>
              </a:rPr>
              <a:t>创新创业专创融合课程</a:t>
            </a:r>
            <a:r>
              <a:rPr kumimoji="0" lang="en-US" altLang="zh-CN"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itchFamily="2" charset="-122"/>
              </a:rPr>
              <a:t>-</a:t>
            </a:r>
            <a:r>
              <a:rPr kumimoji="0" lang="zh-CN" altLang="en-US"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itchFamily="2" charset="-122"/>
              </a:rPr>
              <a:t>创新创业精英班课程”</a:t>
            </a: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双创课程体系</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合作开发创新创业</a:t>
            </a:r>
            <a:r>
              <a:rPr kumimoji="0" lang="zh-CN" altLang="en-US"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优质课程资源</a:t>
            </a:r>
            <a:endParaRPr kumimoji="0" lang="en-US" altLang="zh-CN" sz="1333" b="1"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33"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师资队伍建设与提升</a:t>
            </a:r>
            <a:endParaRPr kumimoji="0" lang="en-US" altLang="zh-CN" sz="1333" b="0"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42" name="Rectangle 174">
            <a:extLst>
              <a:ext uri="{FF2B5EF4-FFF2-40B4-BE49-F238E27FC236}">
                <a16:creationId xmlns="" xmlns:a16="http://schemas.microsoft.com/office/drawing/2014/main" id="{F5A47E1A-F9DF-4150-B64B-DCA15D209FDA}"/>
              </a:ext>
            </a:extLst>
          </p:cNvPr>
          <p:cNvSpPr/>
          <p:nvPr/>
        </p:nvSpPr>
        <p:spPr>
          <a:xfrm>
            <a:off x="4453918" y="1980268"/>
            <a:ext cx="3491410" cy="3358147"/>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构建创新创业实训实践体系</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39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发掘具有创业基因学生，创新实践培育</a:t>
            </a:r>
          </a:p>
        </p:txBody>
      </p:sp>
      <p:sp>
        <p:nvSpPr>
          <p:cNvPr id="43" name="Rectangle 176">
            <a:extLst>
              <a:ext uri="{FF2B5EF4-FFF2-40B4-BE49-F238E27FC236}">
                <a16:creationId xmlns="" xmlns:a16="http://schemas.microsoft.com/office/drawing/2014/main" id="{64F79E7A-1157-4CAF-BA97-17211B9AC829}"/>
              </a:ext>
            </a:extLst>
          </p:cNvPr>
          <p:cNvSpPr/>
          <p:nvPr/>
        </p:nvSpPr>
        <p:spPr>
          <a:xfrm>
            <a:off x="4590131" y="2902882"/>
            <a:ext cx="3218984" cy="2294134"/>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建设集实训教学、创客实践与实战演练为一体的创新创业实训实践空间（多功能体验中心、创新实验室、创客实验室、创业实验室、创业苗圃等）</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专</a:t>
            </a:r>
            <a:r>
              <a:rPr kumimoji="0" lang="en-US" altLang="zh-CN"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a:t>
            </a: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创主题式创客工坊（例如科创、文创）</a:t>
            </a:r>
          </a:p>
        </p:txBody>
      </p:sp>
      <p:sp>
        <p:nvSpPr>
          <p:cNvPr id="44" name="Rectangle 174">
            <a:extLst>
              <a:ext uri="{FF2B5EF4-FFF2-40B4-BE49-F238E27FC236}">
                <a16:creationId xmlns="" xmlns:a16="http://schemas.microsoft.com/office/drawing/2014/main" id="{381B4A14-C064-41CA-80C3-972E8C2CE7B4}"/>
              </a:ext>
            </a:extLst>
          </p:cNvPr>
          <p:cNvSpPr/>
          <p:nvPr/>
        </p:nvSpPr>
        <p:spPr>
          <a:xfrm>
            <a:off x="8269443" y="1980268"/>
            <a:ext cx="3491410" cy="3358147"/>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打造协同创新服务平台</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9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营造生动的创新创业氛围</a:t>
            </a:r>
          </a:p>
          <a:p>
            <a:pPr marL="0" marR="0" lvl="0" indent="0" algn="ctr" defTabSz="914400" rtl="0" eaLnBrk="1" fontAlgn="auto" latinLnBrk="0" hangingPunct="1">
              <a:lnSpc>
                <a:spcPct val="125000"/>
              </a:lnSpc>
              <a:spcBef>
                <a:spcPts val="0"/>
              </a:spcBef>
              <a:spcAft>
                <a:spcPts val="0"/>
              </a:spcAft>
              <a:buClrTx/>
              <a:buSzTx/>
              <a:buFontTx/>
              <a:buNone/>
              <a:tabLst/>
              <a:defRPr/>
            </a:pPr>
            <a:endPar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Rectangle 176">
            <a:extLst>
              <a:ext uri="{FF2B5EF4-FFF2-40B4-BE49-F238E27FC236}">
                <a16:creationId xmlns="" xmlns:a16="http://schemas.microsoft.com/office/drawing/2014/main" id="{F183174E-E19E-4F94-9B1C-2B3FB464B5EE}"/>
              </a:ext>
            </a:extLst>
          </p:cNvPr>
          <p:cNvSpPr/>
          <p:nvPr/>
        </p:nvSpPr>
        <p:spPr>
          <a:xfrm>
            <a:off x="8405656" y="2902882"/>
            <a:ext cx="3218984" cy="2294134"/>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双创活动开展，双创文化打造</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特色创业项目库搭建及创业合作项目引入（现代农业、特色旅游、创意文化等），一站式孵化服务体系</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双创活动开展，双创文化打造</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筹建大学生天使创投基金</a:t>
            </a:r>
          </a:p>
          <a:p>
            <a:pPr marL="217713" marR="0" lvl="0" indent="-217713"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rPr>
              <a:t>社会化培训，双创品牌推广</a:t>
            </a:r>
          </a:p>
        </p:txBody>
      </p:sp>
      <p:sp>
        <p:nvSpPr>
          <p:cNvPr id="13" name="矩形 12"/>
          <p:cNvSpPr/>
          <p:nvPr/>
        </p:nvSpPr>
        <p:spPr>
          <a:xfrm>
            <a:off x="118441" y="746755"/>
            <a:ext cx="2701381"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构建“两体系一平台</a:t>
            </a:r>
            <a:r>
              <a:rPr lang="zh-CN" altLang="en-US" b="1" dirty="0" smtClean="0">
                <a:solidFill>
                  <a:srgbClr val="C00000"/>
                </a:solidFill>
                <a:latin typeface="微软雅黑" pitchFamily="34" charset="-122"/>
                <a:ea typeface="微软雅黑" pitchFamily="34" charset="-122"/>
              </a:rPr>
              <a:t>”</a:t>
            </a:r>
            <a:endParaRPr lang="zh-CN" altLang="en-US" b="1" dirty="0">
              <a:solidFill>
                <a:srgbClr val="C00000"/>
              </a:solidFill>
              <a:latin typeface="微软雅黑" pitchFamily="34" charset="-122"/>
              <a:ea typeface="微软雅黑" pitchFamily="34" charset="-122"/>
            </a:endParaRPr>
          </a:p>
        </p:txBody>
      </p:sp>
      <p:sp>
        <p:nvSpPr>
          <p:cNvPr id="9"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09</a:t>
            </a:r>
            <a:endParaRPr lang="zh-CN" altLang="en-US" sz="1500" b="1" dirty="0">
              <a:solidFill>
                <a:prstClr val="white"/>
              </a:solidFill>
            </a:endParaRPr>
          </a:p>
        </p:txBody>
      </p:sp>
    </p:spTree>
    <p:extLst>
      <p:ext uri="{BB962C8B-B14F-4D97-AF65-F5344CB8AC3E}">
        <p14:creationId xmlns:p14="http://schemas.microsoft.com/office/powerpoint/2010/main" val="2322910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174">
            <a:extLst>
              <a:ext uri="{FF2B5EF4-FFF2-40B4-BE49-F238E27FC236}">
                <a16:creationId xmlns="" xmlns:a16="http://schemas.microsoft.com/office/drawing/2014/main" id="{C7329756-D732-4F67-B85E-0C357B3615B2}"/>
              </a:ext>
            </a:extLst>
          </p:cNvPr>
          <p:cNvSpPr/>
          <p:nvPr/>
        </p:nvSpPr>
        <p:spPr>
          <a:xfrm>
            <a:off x="638394" y="1980268"/>
            <a:ext cx="3491410" cy="2929083"/>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lvl="0" algn="ctr">
              <a:lnSpc>
                <a:spcPct val="150000"/>
              </a:lnSpc>
              <a:defRPr/>
            </a:pPr>
            <a:r>
              <a:rPr lang="zh-CN" altLang="en-US" sz="2032" b="1" dirty="0">
                <a:solidFill>
                  <a:prstClr val="black"/>
                </a:solidFill>
                <a:latin typeface="微软雅黑" panose="020B0503020204020204" pitchFamily="34" charset="-122"/>
                <a:ea typeface="微软雅黑" panose="020B0503020204020204" pitchFamily="34" charset="-122"/>
              </a:rPr>
              <a:t>紧贴教育</a:t>
            </a:r>
          </a:p>
          <a:p>
            <a:pPr lvl="0" algn="ctr">
              <a:lnSpc>
                <a:spcPct val="150000"/>
              </a:lnSpc>
              <a:defRPr/>
            </a:pPr>
            <a:r>
              <a:rPr lang="zh-CN" altLang="en-US" sz="2032" b="1" dirty="0">
                <a:solidFill>
                  <a:prstClr val="black"/>
                </a:solidFill>
                <a:latin typeface="微软雅黑" panose="020B0503020204020204" pitchFamily="34" charset="-122"/>
                <a:ea typeface="微软雅黑" panose="020B0503020204020204" pitchFamily="34" charset="-122"/>
              </a:rPr>
              <a:t>以创商培养为本位</a:t>
            </a:r>
          </a:p>
        </p:txBody>
      </p:sp>
      <p:sp>
        <p:nvSpPr>
          <p:cNvPr id="41" name="Rectangle 176">
            <a:extLst>
              <a:ext uri="{FF2B5EF4-FFF2-40B4-BE49-F238E27FC236}">
                <a16:creationId xmlns="" xmlns:a16="http://schemas.microsoft.com/office/drawing/2014/main" id="{83B3F8EF-1420-4B18-949D-1E9BF4134E74}"/>
              </a:ext>
            </a:extLst>
          </p:cNvPr>
          <p:cNvSpPr/>
          <p:nvPr/>
        </p:nvSpPr>
        <p:spPr>
          <a:xfrm>
            <a:off x="774606" y="3053806"/>
            <a:ext cx="3218984" cy="1686870"/>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lvl="0" algn="just">
              <a:lnSpc>
                <a:spcPct val="130000"/>
              </a:lnSpc>
              <a:defRPr/>
            </a:pPr>
            <a:r>
              <a:rPr lang="zh-CN" altLang="en-US" sz="1397" dirty="0">
                <a:solidFill>
                  <a:srgbClr val="000000"/>
                </a:solidFill>
                <a:latin typeface="微软雅黑" pitchFamily="34" charset="-122"/>
                <a:ea typeface="微软雅黑" panose="020B0503020204020204" pitchFamily="34" charset="-122"/>
                <a:sym typeface="宋体" pitchFamily="2" charset="-122"/>
              </a:rPr>
              <a:t> 以社会需求和就业市场导向，立足学生职业应用和综合素质培养，突出学生创新精神、创业意识、创造能力、自主创业能力的培养，促进学生全面发展</a:t>
            </a:r>
            <a:endParaRPr kumimoji="0" lang="en-US" altLang="zh-CN" sz="1333" b="0" i="0" u="none" strike="noStrike" kern="1200" cap="none" spc="0" normalizeH="0" baseline="0" noProof="0" dirty="0">
              <a:ln>
                <a:noFill/>
              </a:ln>
              <a:solidFill>
                <a:srgbClr val="FC9341">
                  <a:lumMod val="50000"/>
                </a:srgbClr>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42" name="Rectangle 174">
            <a:extLst>
              <a:ext uri="{FF2B5EF4-FFF2-40B4-BE49-F238E27FC236}">
                <a16:creationId xmlns="" xmlns:a16="http://schemas.microsoft.com/office/drawing/2014/main" id="{F5A47E1A-F9DF-4150-B64B-DCA15D209FDA}"/>
              </a:ext>
            </a:extLst>
          </p:cNvPr>
          <p:cNvSpPr/>
          <p:nvPr/>
        </p:nvSpPr>
        <p:spPr>
          <a:xfrm>
            <a:off x="4453918" y="1980268"/>
            <a:ext cx="3491410" cy="2929083"/>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algn="ctr">
              <a:lnSpc>
                <a:spcPct val="120000"/>
              </a:lnSpc>
            </a:pPr>
            <a:r>
              <a:rPr lang="zh-CN" altLang="en-US" sz="2032" b="1" dirty="0">
                <a:solidFill>
                  <a:prstClr val="black"/>
                </a:solidFill>
                <a:latin typeface="微软雅黑" panose="020B0503020204020204" pitchFamily="34" charset="-122"/>
                <a:ea typeface="微软雅黑" panose="020B0503020204020204" pitchFamily="34" charset="-122"/>
                <a:sym typeface="Wingdings 2" pitchFamily="18" charset="2"/>
              </a:rPr>
              <a:t> 紧贴专业</a:t>
            </a:r>
            <a:endParaRPr lang="en-US" altLang="zh-CN" sz="2032" b="1" dirty="0">
              <a:solidFill>
                <a:prstClr val="black"/>
              </a:solidFill>
              <a:latin typeface="微软雅黑" panose="020B0503020204020204" pitchFamily="34" charset="-122"/>
              <a:ea typeface="微软雅黑" panose="020B0503020204020204" pitchFamily="34" charset="-122"/>
              <a:sym typeface="Wingdings 2" pitchFamily="18" charset="2"/>
            </a:endParaRPr>
          </a:p>
          <a:p>
            <a:pPr algn="ctr">
              <a:lnSpc>
                <a:spcPct val="120000"/>
              </a:lnSpc>
            </a:pPr>
            <a:r>
              <a:rPr lang="zh-CN" altLang="en-US" sz="2032" b="1" dirty="0">
                <a:solidFill>
                  <a:prstClr val="black"/>
                </a:solidFill>
                <a:latin typeface="微软雅黑" panose="020B0503020204020204" pitchFamily="34" charset="-122"/>
                <a:ea typeface="微软雅黑" panose="020B0503020204020204" pitchFamily="34" charset="-122"/>
                <a:sym typeface="Wingdings 2" pitchFamily="18" charset="2"/>
              </a:rPr>
              <a:t>专创深度融合</a:t>
            </a:r>
            <a:endParaRPr lang="ko-KR" altLang="en-US" sz="2032" b="1" dirty="0">
              <a:solidFill>
                <a:prstClr val="black"/>
              </a:solidFill>
              <a:latin typeface="微软雅黑" panose="020B0503020204020204" pitchFamily="34" charset="-122"/>
              <a:sym typeface="Wingdings 2" pitchFamily="18" charset="2"/>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39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Rectangle 176">
            <a:extLst>
              <a:ext uri="{FF2B5EF4-FFF2-40B4-BE49-F238E27FC236}">
                <a16:creationId xmlns="" xmlns:a16="http://schemas.microsoft.com/office/drawing/2014/main" id="{64F79E7A-1157-4CAF-BA97-17211B9AC829}"/>
              </a:ext>
            </a:extLst>
          </p:cNvPr>
          <p:cNvSpPr/>
          <p:nvPr/>
        </p:nvSpPr>
        <p:spPr>
          <a:xfrm>
            <a:off x="4590131" y="3053806"/>
            <a:ext cx="3218984" cy="1686870"/>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lvl="0" algn="just">
              <a:lnSpc>
                <a:spcPct val="130000"/>
              </a:lnSpc>
              <a:defRPr/>
            </a:pPr>
            <a:r>
              <a:rPr lang="zh-CN" altLang="en-US" sz="1397" dirty="0">
                <a:solidFill>
                  <a:srgbClr val="000000"/>
                </a:solidFill>
                <a:latin typeface="微软雅黑" pitchFamily="34" charset="-122"/>
                <a:ea typeface="微软雅黑" panose="020B0503020204020204" pitchFamily="34" charset="-122"/>
                <a:sym typeface="宋体" pitchFamily="2" charset="-122"/>
              </a:rPr>
              <a:t> 围绕专业群，将双创教育理念嵌入各学科专业，纳入人培计划、引导学生根据专业特长实现“专业能力</a:t>
            </a:r>
            <a:r>
              <a:rPr lang="en-US" altLang="zh-CN" sz="1397" dirty="0">
                <a:solidFill>
                  <a:srgbClr val="000000"/>
                </a:solidFill>
                <a:latin typeface="微软雅黑" pitchFamily="34" charset="-122"/>
                <a:ea typeface="微软雅黑" panose="020B0503020204020204" pitchFamily="34" charset="-122"/>
                <a:sym typeface="宋体" pitchFamily="2" charset="-122"/>
              </a:rPr>
              <a:t>+</a:t>
            </a:r>
            <a:r>
              <a:rPr lang="zh-CN" altLang="en-US" sz="1397" dirty="0">
                <a:solidFill>
                  <a:srgbClr val="000000"/>
                </a:solidFill>
                <a:latin typeface="微软雅黑" pitchFamily="34" charset="-122"/>
                <a:ea typeface="微软雅黑" panose="020B0503020204020204" pitchFamily="34" charset="-122"/>
                <a:sym typeface="宋体" pitchFamily="2" charset="-122"/>
              </a:rPr>
              <a:t>创新能力”的提升，挖掘激活创业基因</a:t>
            </a:r>
            <a:endPar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endParaRPr>
          </a:p>
        </p:txBody>
      </p:sp>
      <p:sp>
        <p:nvSpPr>
          <p:cNvPr id="44" name="Rectangle 174">
            <a:extLst>
              <a:ext uri="{FF2B5EF4-FFF2-40B4-BE49-F238E27FC236}">
                <a16:creationId xmlns="" xmlns:a16="http://schemas.microsoft.com/office/drawing/2014/main" id="{381B4A14-C064-41CA-80C3-972E8C2CE7B4}"/>
              </a:ext>
            </a:extLst>
          </p:cNvPr>
          <p:cNvSpPr/>
          <p:nvPr/>
        </p:nvSpPr>
        <p:spPr>
          <a:xfrm>
            <a:off x="8269443" y="1980268"/>
            <a:ext cx="3491410" cy="2929083"/>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lvl="0" algn="ctr">
              <a:lnSpc>
                <a:spcPct val="150000"/>
              </a:lnSpc>
              <a:defRPr/>
            </a:pPr>
            <a:r>
              <a:rPr lang="zh-CN" altLang="en-US" sz="2032" b="1" dirty="0">
                <a:solidFill>
                  <a:prstClr val="black"/>
                </a:solidFill>
                <a:latin typeface="微软雅黑" panose="020B0503020204020204" pitchFamily="34" charset="-122"/>
                <a:ea typeface="微软雅黑" panose="020B0503020204020204" pitchFamily="34" charset="-122"/>
              </a:rPr>
              <a:t>紧贴产业</a:t>
            </a:r>
          </a:p>
          <a:p>
            <a:pPr lvl="0" algn="ctr">
              <a:lnSpc>
                <a:spcPct val="150000"/>
              </a:lnSpc>
              <a:defRPr/>
            </a:pPr>
            <a:r>
              <a:rPr lang="zh-CN" altLang="en-US" sz="2032" b="1" dirty="0">
                <a:solidFill>
                  <a:prstClr val="black"/>
                </a:solidFill>
                <a:latin typeface="微软雅黑" panose="020B0503020204020204" pitchFamily="34" charset="-122"/>
                <a:ea typeface="微软雅黑" panose="020B0503020204020204" pitchFamily="34" charset="-122"/>
              </a:rPr>
              <a:t>一核多点，产教融合</a:t>
            </a:r>
            <a:endParaRPr kumimoji="0" lang="zh-CN" altLang="en-US" sz="20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Rectangle 176">
            <a:extLst>
              <a:ext uri="{FF2B5EF4-FFF2-40B4-BE49-F238E27FC236}">
                <a16:creationId xmlns="" xmlns:a16="http://schemas.microsoft.com/office/drawing/2014/main" id="{F183174E-E19E-4F94-9B1C-2B3FB464B5EE}"/>
              </a:ext>
            </a:extLst>
          </p:cNvPr>
          <p:cNvSpPr/>
          <p:nvPr/>
        </p:nvSpPr>
        <p:spPr>
          <a:xfrm>
            <a:off x="8405656" y="3053806"/>
            <a:ext cx="3218984" cy="1686870"/>
          </a:xfrm>
          <a:prstGeom prst="rect">
            <a:avLst/>
          </a:prstGeom>
          <a:solidFill>
            <a:schemeClr val="bg1">
              <a:lumMod val="95000"/>
            </a:schemeClr>
          </a:solid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lvl="0" algn="just">
              <a:lnSpc>
                <a:spcPct val="130000"/>
              </a:lnSpc>
              <a:defRPr/>
            </a:pPr>
            <a:r>
              <a:rPr lang="zh-CN" altLang="en-US" sz="1397" dirty="0">
                <a:solidFill>
                  <a:srgbClr val="000000"/>
                </a:solidFill>
                <a:latin typeface="微软雅黑" pitchFamily="34" charset="-122"/>
                <a:ea typeface="微软雅黑" panose="020B0503020204020204" pitchFamily="34" charset="-122"/>
                <a:sym typeface="宋体" pitchFamily="2" charset="-122"/>
              </a:rPr>
              <a:t>围绕地方发展战略规划，培养多元产业的创新型应用型人才，营造创新创业氛围，服务创新经济发展</a:t>
            </a:r>
            <a:endParaRPr kumimoji="0" lang="zh-CN" altLang="en-US" sz="1397" b="0" i="0" u="none" strike="noStrike" kern="1200" cap="none" spc="0" normalizeH="0" baseline="0" noProof="0" dirty="0">
              <a:ln>
                <a:noFill/>
              </a:ln>
              <a:solidFill>
                <a:srgbClr val="000000"/>
              </a:solidFill>
              <a:effectLst/>
              <a:uLnTx/>
              <a:uFillTx/>
              <a:latin typeface="微软雅黑" pitchFamily="34" charset="-122"/>
              <a:ea typeface="微软雅黑" panose="020B0503020204020204" pitchFamily="34" charset="-122"/>
              <a:cs typeface="+mn-cs"/>
              <a:sym typeface="宋体" pitchFamily="2" charset="-122"/>
            </a:endParaRPr>
          </a:p>
        </p:txBody>
      </p:sp>
      <p:sp>
        <p:nvSpPr>
          <p:cNvPr id="9" name="矩形 8"/>
          <p:cNvSpPr/>
          <p:nvPr/>
        </p:nvSpPr>
        <p:spPr>
          <a:xfrm>
            <a:off x="272556" y="1483935"/>
            <a:ext cx="277031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产教融合培养双创人才</a:t>
            </a:r>
            <a:endParaRPr lang="zh-CN" altLang="en-US" b="1" dirty="0">
              <a:solidFill>
                <a:srgbClr val="C00000"/>
              </a:solidFill>
              <a:latin typeface="微软雅黑" pitchFamily="34" charset="-122"/>
              <a:ea typeface="微软雅黑" pitchFamily="34" charset="-122"/>
            </a:endParaRPr>
          </a:p>
        </p:txBody>
      </p:sp>
      <p:sp>
        <p:nvSpPr>
          <p:cNvPr id="10"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72556" y="850900"/>
            <a:ext cx="2075164" cy="520700"/>
          </a:xfrm>
        </p:spPr>
        <p:txBody>
          <a:bodyPr/>
          <a:lstStyle/>
          <a:p>
            <a:pPr algn="l"/>
            <a:r>
              <a:rPr lang="zh-CN" altLang="en-US" sz="2000" dirty="0" smtClean="0"/>
              <a:t>（二）建设思路</a:t>
            </a:r>
            <a:endParaRPr lang="zh-CN" altLang="en-US" sz="2000" dirty="0"/>
          </a:p>
        </p:txBody>
      </p:sp>
      <p:sp>
        <p:nvSpPr>
          <p:cNvPr id="11"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10</a:t>
            </a:r>
            <a:endParaRPr lang="zh-CN" altLang="en-US" sz="1500" b="1" dirty="0">
              <a:solidFill>
                <a:prstClr val="white"/>
              </a:solidFill>
            </a:endParaRPr>
          </a:p>
        </p:txBody>
      </p:sp>
    </p:spTree>
    <p:extLst>
      <p:ext uri="{BB962C8B-B14F-4D97-AF65-F5344CB8AC3E}">
        <p14:creationId xmlns:p14="http://schemas.microsoft.com/office/powerpoint/2010/main" val="5698318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MH_Other_11">
            <a:extLst>
              <a:ext uri="{FF2B5EF4-FFF2-40B4-BE49-F238E27FC236}">
                <a16:creationId xmlns="" xmlns:a16="http://schemas.microsoft.com/office/drawing/2014/main" id="{48CA5FF2-5B8A-4E54-B812-D086F0254428}"/>
              </a:ext>
            </a:extLst>
          </p:cNvPr>
          <p:cNvCxnSpPr/>
          <p:nvPr>
            <p:custDataLst>
              <p:tags r:id="rId1"/>
            </p:custDataLst>
          </p:nvPr>
        </p:nvCxnSpPr>
        <p:spPr bwMode="auto">
          <a:xfrm flipH="1" flipV="1">
            <a:off x="4978953" y="4397797"/>
            <a:ext cx="866972" cy="670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 xmlns:a16="http://schemas.microsoft.com/office/drawing/2014/main" id="{EF9935C8-4114-476E-B286-6CFE3FFD7DB3}"/>
              </a:ext>
            </a:extLst>
          </p:cNvPr>
          <p:cNvGrpSpPr>
            <a:grpSpLocks noChangeAspect="1"/>
          </p:cNvGrpSpPr>
          <p:nvPr/>
        </p:nvGrpSpPr>
        <p:grpSpPr>
          <a:xfrm rot="15912697">
            <a:off x="7554050" y="994432"/>
            <a:ext cx="1170175" cy="1297345"/>
            <a:chOff x="4802565" y="188640"/>
            <a:chExt cx="2980385" cy="3296947"/>
          </a:xfrm>
        </p:grpSpPr>
        <p:sp>
          <p:nvSpPr>
            <p:cNvPr id="39" name="椭圆 1">
              <a:extLst>
                <a:ext uri="{FF2B5EF4-FFF2-40B4-BE49-F238E27FC236}">
                  <a16:creationId xmlns="" xmlns:a16="http://schemas.microsoft.com/office/drawing/2014/main" id="{72563B50-81FD-4695-B054-E8E70BC0744E}"/>
                </a:ext>
              </a:extLst>
            </p:cNvPr>
            <p:cNvSpPr/>
            <p:nvPr/>
          </p:nvSpPr>
          <p:spPr>
            <a:xfrm>
              <a:off x="4802565" y="188640"/>
              <a:ext cx="2980385" cy="3296947"/>
            </a:xfrm>
            <a:custGeom>
              <a:avLst/>
              <a:gdLst/>
              <a:ahLst/>
              <a:cxnLst/>
              <a:rect l="l" t="t" r="r" b="b"/>
              <a:pathLst>
                <a:path w="3463470" h="3831342">
                  <a:moveTo>
                    <a:pt x="1889309" y="419"/>
                  </a:moveTo>
                  <a:cubicBezTo>
                    <a:pt x="2651670" y="-25411"/>
                    <a:pt x="3463470" y="1149223"/>
                    <a:pt x="3463470" y="2203099"/>
                  </a:cubicBezTo>
                  <a:cubicBezTo>
                    <a:pt x="3463470" y="3256975"/>
                    <a:pt x="2496686" y="3713521"/>
                    <a:pt x="1982298" y="3816843"/>
                  </a:cubicBezTo>
                  <a:cubicBezTo>
                    <a:pt x="1561743" y="3901318"/>
                    <a:pt x="766270" y="3608532"/>
                    <a:pt x="482184" y="3150910"/>
                  </a:cubicBezTo>
                  <a:lnTo>
                    <a:pt x="0" y="3063821"/>
                  </a:lnTo>
                  <a:lnTo>
                    <a:pt x="378954" y="2837254"/>
                  </a:lnTo>
                  <a:cubicBezTo>
                    <a:pt x="377433" y="2832565"/>
                    <a:pt x="377257" y="2827803"/>
                    <a:pt x="377141" y="2823031"/>
                  </a:cubicBezTo>
                  <a:cubicBezTo>
                    <a:pt x="361643" y="2186961"/>
                    <a:pt x="1126948" y="26249"/>
                    <a:pt x="1889309" y="419"/>
                  </a:cubicBezTo>
                  <a:close/>
                </a:path>
              </a:pathLst>
            </a:custGeom>
            <a:solidFill>
              <a:schemeClr val="accent6">
                <a:lumMod val="40000"/>
                <a:lumOff val="60000"/>
              </a:schemeClr>
            </a:solidFill>
            <a:ln w="76200" cap="flat" cmpd="sng" algn="ctr">
              <a:solidFill>
                <a:sysClr val="window" lastClr="FFFFFF"/>
              </a:solidFill>
              <a:prstDash val="solid"/>
            </a:ln>
            <a:effectLst>
              <a:outerShdw blurRad="254000" sx="102000" sy="102000" algn="ctr" rotWithShape="0">
                <a:prstClr val="black">
                  <a:alpha val="2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defTabSz="1097280" fontAlgn="auto">
                <a:spcBef>
                  <a:spcPts val="0"/>
                </a:spcBef>
                <a:spcAft>
                  <a:spcPts val="0"/>
                </a:spcAft>
                <a:defRPr/>
              </a:pPr>
              <a:endParaRPr lang="en-US" sz="1320" kern="0">
                <a:solidFill>
                  <a:sysClr val="window" lastClr="FFFFFF"/>
                </a:solidFill>
                <a:latin typeface="Calibri"/>
                <a:ea typeface="+mn-ea"/>
              </a:endParaRPr>
            </a:p>
          </p:txBody>
        </p:sp>
        <p:sp>
          <p:nvSpPr>
            <p:cNvPr id="40" name="TextBox 17">
              <a:extLst>
                <a:ext uri="{FF2B5EF4-FFF2-40B4-BE49-F238E27FC236}">
                  <a16:creationId xmlns="" xmlns:a16="http://schemas.microsoft.com/office/drawing/2014/main" id="{0734B639-B9CD-4BDF-94EA-2565C2E3A26A}"/>
                </a:ext>
              </a:extLst>
            </p:cNvPr>
            <p:cNvSpPr txBox="1"/>
            <p:nvPr/>
          </p:nvSpPr>
          <p:spPr>
            <a:xfrm rot="5687303" flipH="1">
              <a:off x="5565285" y="864713"/>
              <a:ext cx="1923266" cy="206425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lnSpc>
                  <a:spcPts val="2760"/>
                </a:lnSpc>
                <a:spcBef>
                  <a:spcPts val="0"/>
                </a:spcBef>
                <a:spcAft>
                  <a:spcPts val="0"/>
                </a:spcAft>
                <a:defRPr/>
              </a:pPr>
              <a:r>
                <a:rPr lang="zh-CN" altLang="en-US" sz="1920" b="1" kern="0" dirty="0">
                  <a:ln w="18415" cmpd="sng">
                    <a:noFill/>
                    <a:prstDash val="solid"/>
                  </a:ln>
                  <a:solidFill>
                    <a:sysClr val="window" lastClr="FFFFFF"/>
                  </a:solidFill>
                  <a:effectLst>
                    <a:outerShdw blurRad="63500" sx="102000" sy="102000" algn="ctr" rotWithShape="0">
                      <a:prstClr val="black">
                        <a:alpha val="40000"/>
                      </a:prstClr>
                    </a:outerShdw>
                  </a:effectLst>
                  <a:latin typeface="Arial Rounded MT Bold" pitchFamily="34" charset="0"/>
                  <a:ea typeface="微软雅黑" pitchFamily="34" charset="-122"/>
                  <a:cs typeface="Times New Roman" pitchFamily="18" charset="0"/>
                </a:rPr>
                <a:t>成果亮点</a:t>
              </a:r>
            </a:p>
          </p:txBody>
        </p:sp>
      </p:grpSp>
      <p:cxnSp>
        <p:nvCxnSpPr>
          <p:cNvPr id="41" name="MH_Other_1">
            <a:extLst>
              <a:ext uri="{FF2B5EF4-FFF2-40B4-BE49-F238E27FC236}">
                <a16:creationId xmlns="" xmlns:a16="http://schemas.microsoft.com/office/drawing/2014/main" id="{F849909C-B60C-4B31-8B3A-A719A12BD650}"/>
              </a:ext>
            </a:extLst>
          </p:cNvPr>
          <p:cNvCxnSpPr/>
          <p:nvPr>
            <p:custDataLst>
              <p:tags r:id="rId2"/>
            </p:custDataLst>
          </p:nvPr>
        </p:nvCxnSpPr>
        <p:spPr>
          <a:xfrm>
            <a:off x="5854486" y="2260522"/>
            <a:ext cx="48537" cy="3608179"/>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42" name="MH_Other_11">
            <a:extLst>
              <a:ext uri="{FF2B5EF4-FFF2-40B4-BE49-F238E27FC236}">
                <a16:creationId xmlns="" xmlns:a16="http://schemas.microsoft.com/office/drawing/2014/main" id="{DEE838DE-508C-4B20-B3A1-C6852CAD2D68}"/>
              </a:ext>
            </a:extLst>
          </p:cNvPr>
          <p:cNvCxnSpPr/>
          <p:nvPr>
            <p:custDataLst>
              <p:tags r:id="rId3"/>
            </p:custDataLst>
          </p:nvPr>
        </p:nvCxnSpPr>
        <p:spPr bwMode="auto">
          <a:xfrm flipH="1" flipV="1">
            <a:off x="5789874" y="3016334"/>
            <a:ext cx="866972" cy="670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对角圆角矩形 35">
            <a:extLst>
              <a:ext uri="{FF2B5EF4-FFF2-40B4-BE49-F238E27FC236}">
                <a16:creationId xmlns="" xmlns:a16="http://schemas.microsoft.com/office/drawing/2014/main" id="{6C386BCE-ABD3-4509-9A97-FD2B915D63C5}"/>
              </a:ext>
            </a:extLst>
          </p:cNvPr>
          <p:cNvSpPr/>
          <p:nvPr/>
        </p:nvSpPr>
        <p:spPr>
          <a:xfrm>
            <a:off x="6243330" y="3173258"/>
            <a:ext cx="4925347" cy="2695444"/>
          </a:xfrm>
          <a:prstGeom prst="round2Diag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16"/>
          </a:p>
        </p:txBody>
      </p:sp>
      <p:sp>
        <p:nvSpPr>
          <p:cNvPr id="44" name="矩形 43">
            <a:extLst>
              <a:ext uri="{FF2B5EF4-FFF2-40B4-BE49-F238E27FC236}">
                <a16:creationId xmlns="" xmlns:a16="http://schemas.microsoft.com/office/drawing/2014/main" id="{38868852-57D8-48CE-8062-DFA49A5C0278}"/>
              </a:ext>
            </a:extLst>
          </p:cNvPr>
          <p:cNvSpPr/>
          <p:nvPr/>
        </p:nvSpPr>
        <p:spPr>
          <a:xfrm>
            <a:off x="1101959" y="2393589"/>
            <a:ext cx="4320479" cy="3367319"/>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16" dirty="0"/>
          </a:p>
        </p:txBody>
      </p:sp>
      <p:sp>
        <p:nvSpPr>
          <p:cNvPr id="45" name="MH_Other_4">
            <a:extLst>
              <a:ext uri="{FF2B5EF4-FFF2-40B4-BE49-F238E27FC236}">
                <a16:creationId xmlns="" xmlns:a16="http://schemas.microsoft.com/office/drawing/2014/main" id="{D47B8335-F8FC-4505-83AC-539FB3538FB1}"/>
              </a:ext>
            </a:extLst>
          </p:cNvPr>
          <p:cNvSpPr/>
          <p:nvPr>
            <p:custDataLst>
              <p:tags r:id="rId4"/>
            </p:custDataLst>
          </p:nvPr>
        </p:nvSpPr>
        <p:spPr bwMode="auto">
          <a:xfrm rot="5400000">
            <a:off x="5812619" y="2938231"/>
            <a:ext cx="121514" cy="156210"/>
          </a:xfrm>
          <a:prstGeom prst="ellipse">
            <a:avLst/>
          </a:prstGeom>
          <a:solidFill>
            <a:srgbClr val="FFFFFF"/>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016">
              <a:solidFill>
                <a:schemeClr val="accent6">
                  <a:lumMod val="75000"/>
                </a:schemeClr>
              </a:solidFill>
            </a:endParaRPr>
          </a:p>
        </p:txBody>
      </p:sp>
      <p:sp>
        <p:nvSpPr>
          <p:cNvPr id="46" name="TextBox 18">
            <a:extLst>
              <a:ext uri="{FF2B5EF4-FFF2-40B4-BE49-F238E27FC236}">
                <a16:creationId xmlns="" xmlns:a16="http://schemas.microsoft.com/office/drawing/2014/main" id="{59611D31-42CC-4891-A2D9-BDB617226EC9}"/>
              </a:ext>
            </a:extLst>
          </p:cNvPr>
          <p:cNvSpPr txBox="1"/>
          <p:nvPr/>
        </p:nvSpPr>
        <p:spPr>
          <a:xfrm>
            <a:off x="1084244" y="2848884"/>
            <a:ext cx="4380887" cy="313932"/>
          </a:xfrm>
          <a:prstGeom prst="rect">
            <a:avLst/>
          </a:prstGeom>
          <a:noFill/>
        </p:spPr>
        <p:txBody>
          <a:bodyPr wrap="square" rtlCol="0">
            <a:spAutoFit/>
          </a:bodyPr>
          <a:lstStyle/>
          <a:p>
            <a:pPr marL="205740" indent="-205740">
              <a:buFont typeface="Wingdings" panose="05000000000000000000" pitchFamily="2" charset="2"/>
              <a:buChar char="ü"/>
            </a:pPr>
            <a:r>
              <a:rPr lang="zh-CN" altLang="en-US" sz="1440" b="1" dirty="0">
                <a:solidFill>
                  <a:schemeClr val="accent6">
                    <a:lumMod val="75000"/>
                  </a:schemeClr>
                </a:solidFill>
                <a:latin typeface="微软雅黑" panose="020B0503020204020204" pitchFamily="34" charset="-122"/>
                <a:ea typeface="微软雅黑" panose="020B0503020204020204" pitchFamily="34" charset="-122"/>
              </a:rPr>
              <a:t>体制创新</a:t>
            </a:r>
            <a:r>
              <a:rPr lang="zh-CN" altLang="en-US" sz="1440" dirty="0">
                <a:latin typeface="微软雅黑" panose="020B0503020204020204" pitchFamily="34" charset="-122"/>
                <a:ea typeface="微软雅黑" panose="020B0503020204020204" pitchFamily="34" charset="-122"/>
              </a:rPr>
              <a:t>：  校企全面合作</a:t>
            </a:r>
            <a:r>
              <a:rPr lang="en-US" altLang="zh-CN" sz="1440" dirty="0">
                <a:latin typeface="微软雅黑" panose="020B0503020204020204" pitchFamily="34" charset="-122"/>
                <a:ea typeface="微软雅黑" panose="020B0503020204020204" pitchFamily="34" charset="-122"/>
              </a:rPr>
              <a:t>·</a:t>
            </a:r>
            <a:r>
              <a:rPr lang="zh-CN" altLang="en-US" sz="1440" dirty="0">
                <a:latin typeface="微软雅黑" panose="020B0503020204020204" pitchFamily="34" charset="-122"/>
                <a:ea typeface="微软雅黑" panose="020B0503020204020204" pitchFamily="34" charset="-122"/>
              </a:rPr>
              <a:t>产教深度融合</a:t>
            </a:r>
          </a:p>
        </p:txBody>
      </p:sp>
      <p:sp>
        <p:nvSpPr>
          <p:cNvPr id="47" name="矩形 46">
            <a:extLst>
              <a:ext uri="{FF2B5EF4-FFF2-40B4-BE49-F238E27FC236}">
                <a16:creationId xmlns="" xmlns:a16="http://schemas.microsoft.com/office/drawing/2014/main" id="{147AE4C0-1058-4132-B965-FAE154FE189F}"/>
              </a:ext>
            </a:extLst>
          </p:cNvPr>
          <p:cNvSpPr/>
          <p:nvPr/>
        </p:nvSpPr>
        <p:spPr>
          <a:xfrm>
            <a:off x="6308138" y="2408284"/>
            <a:ext cx="4886032" cy="3367319"/>
          </a:xfrm>
          <a:prstGeom prst="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16" dirty="0"/>
          </a:p>
        </p:txBody>
      </p:sp>
      <p:sp>
        <p:nvSpPr>
          <p:cNvPr id="48" name="TextBox 36">
            <a:extLst>
              <a:ext uri="{FF2B5EF4-FFF2-40B4-BE49-F238E27FC236}">
                <a16:creationId xmlns="" xmlns:a16="http://schemas.microsoft.com/office/drawing/2014/main" id="{630AF9D8-13E6-41D9-A25F-25C7B43D54B8}"/>
              </a:ext>
            </a:extLst>
          </p:cNvPr>
          <p:cNvSpPr txBox="1"/>
          <p:nvPr/>
        </p:nvSpPr>
        <p:spPr>
          <a:xfrm>
            <a:off x="6411458" y="2549129"/>
            <a:ext cx="4782708" cy="3139321"/>
          </a:xfrm>
          <a:prstGeom prst="rect">
            <a:avLst/>
          </a:prstGeom>
          <a:noFill/>
        </p:spPr>
        <p:txBody>
          <a:bodyPr wrap="square" rtlCol="0">
            <a:spAutoFit/>
          </a:bodyPr>
          <a:lstStyle/>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课程体系</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：构建一个创新创业课程体系</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特色教材</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：出版一批特色</a:t>
            </a:r>
            <a:r>
              <a:rPr lang="zh-CN" altLang="en-US" sz="1260" dirty="0">
                <a:latin typeface="微软雅黑" panose="020B0503020204020204" pitchFamily="34" charset="-122"/>
                <a:ea typeface="微软雅黑" panose="020B0503020204020204" pitchFamily="34" charset="-122"/>
                <a:cs typeface="微软雅黑" panose="020B0503020204020204" pitchFamily="34" charset="-122"/>
              </a:rPr>
              <a:t>专创融合</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创新创业教材</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成果创新</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：开发一批学校创新创业特色案例集</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师资队伍</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：培养一支优质创新创业教育骨干师资队伍</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实践中心</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：打造一个创新创业教育实践中心（特色</a:t>
            </a:r>
            <a:r>
              <a:rPr lang="zh-CN" altLang="en-US" sz="1260" dirty="0">
                <a:latin typeface="微软雅黑" panose="020B0503020204020204" pitchFamily="34" charset="-122"/>
                <a:ea typeface="微软雅黑" panose="020B0503020204020204" pitchFamily="34" charset="-122"/>
                <a:cs typeface="微软雅黑" panose="020B0503020204020204" pitchFamily="34" charset="-122"/>
              </a:rPr>
              <a:t>创客工坊</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孵化项目</a:t>
            </a:r>
            <a:r>
              <a:rPr lang="zh-CN" altLang="zh-CN" sz="126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孵化一批创新创业项目</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文化氛围</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：营造一个浓厚的创新创业文化氛围</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专项基金</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：设立一个创新创业专项基金</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培训基地</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：成立一个创新创业社会化培训基地</a:t>
            </a:r>
          </a:p>
          <a:p>
            <a:pPr marL="205740" indent="-205740">
              <a:lnSpc>
                <a:spcPct val="150000"/>
              </a:lnSpc>
              <a:buFont typeface="Arial" panose="020B0604020202020204" pitchFamily="34" charset="0"/>
              <a:buChar char="•"/>
            </a:pPr>
            <a:r>
              <a:rPr lang="zh-CN" altLang="zh-CN" sz="132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协同平台</a:t>
            </a:r>
            <a:r>
              <a:rPr lang="zh-CN" altLang="zh-CN" sz="1260" dirty="0">
                <a:latin typeface="微软雅黑" panose="020B0503020204020204" pitchFamily="34" charset="-122"/>
                <a:ea typeface="微软雅黑" panose="020B0503020204020204" pitchFamily="34" charset="-122"/>
                <a:cs typeface="微软雅黑" panose="020B0503020204020204" pitchFamily="34" charset="-122"/>
              </a:rPr>
              <a:t>：运营一个创新创业协同创新平台</a:t>
            </a:r>
          </a:p>
        </p:txBody>
      </p:sp>
      <p:sp>
        <p:nvSpPr>
          <p:cNvPr id="49" name="TextBox 74">
            <a:extLst>
              <a:ext uri="{FF2B5EF4-FFF2-40B4-BE49-F238E27FC236}">
                <a16:creationId xmlns="" xmlns:a16="http://schemas.microsoft.com/office/drawing/2014/main" id="{70A6E7A7-FC2C-42B3-90BB-6FE28B4DD587}"/>
              </a:ext>
            </a:extLst>
          </p:cNvPr>
          <p:cNvSpPr txBox="1"/>
          <p:nvPr/>
        </p:nvSpPr>
        <p:spPr>
          <a:xfrm>
            <a:off x="1639793" y="1892500"/>
            <a:ext cx="3084742" cy="387798"/>
          </a:xfrm>
          <a:prstGeom prst="rect">
            <a:avLst/>
          </a:prstGeom>
          <a:noFill/>
        </p:spPr>
        <p:txBody>
          <a:bodyPr wrap="square" rtlCol="0">
            <a:spAutoFit/>
          </a:bodyPr>
          <a:lstStyle/>
          <a:p>
            <a:pPr algn="ctr">
              <a:defRPr/>
            </a:pPr>
            <a:r>
              <a:rPr lang="zh-CN" altLang="en-US" sz="1920" b="1" dirty="0">
                <a:latin typeface="微软雅黑" panose="020B0503020204020204" pitchFamily="34" charset="-122"/>
                <a:ea typeface="微软雅黑" panose="020B0503020204020204" pitchFamily="34" charset="-122"/>
              </a:rPr>
              <a:t>机制</a:t>
            </a:r>
            <a:r>
              <a:rPr lang="en-US" altLang="zh-CN" sz="1920" b="1" dirty="0">
                <a:latin typeface="微软雅黑" panose="020B0503020204020204" pitchFamily="34" charset="-122"/>
                <a:ea typeface="微软雅黑" panose="020B0503020204020204" pitchFamily="34" charset="-122"/>
              </a:rPr>
              <a:t>·</a:t>
            </a:r>
            <a:r>
              <a:rPr lang="zh-CN" altLang="en-US" sz="1920" b="1" dirty="0">
                <a:latin typeface="微软雅黑" panose="020B0503020204020204" pitchFamily="34" charset="-122"/>
                <a:ea typeface="微软雅黑" panose="020B0503020204020204" pitchFamily="34" charset="-122"/>
              </a:rPr>
              <a:t>体制</a:t>
            </a:r>
            <a:r>
              <a:rPr lang="en-US" altLang="zh-CN" sz="1920" b="1" dirty="0">
                <a:latin typeface="微软雅黑" panose="020B0503020204020204" pitchFamily="34" charset="-122"/>
                <a:ea typeface="微软雅黑" panose="020B0503020204020204" pitchFamily="34" charset="-122"/>
              </a:rPr>
              <a:t>·</a:t>
            </a:r>
            <a:r>
              <a:rPr lang="zh-CN" altLang="en-US" sz="1920" b="1" dirty="0">
                <a:latin typeface="微软雅黑" panose="020B0503020204020204" pitchFamily="34" charset="-122"/>
                <a:ea typeface="微软雅黑" panose="020B0503020204020204" pitchFamily="34" charset="-122"/>
              </a:rPr>
              <a:t>体系</a:t>
            </a:r>
            <a:r>
              <a:rPr lang="en-US" altLang="zh-CN" sz="1920" b="1" dirty="0">
                <a:latin typeface="微软雅黑" panose="020B0503020204020204" pitchFamily="34" charset="-122"/>
                <a:ea typeface="微软雅黑" panose="020B0503020204020204" pitchFamily="34" charset="-122"/>
              </a:rPr>
              <a:t>·</a:t>
            </a:r>
            <a:r>
              <a:rPr lang="zh-CN" altLang="en-US" sz="1920" b="1" dirty="0">
                <a:latin typeface="微软雅黑" panose="020B0503020204020204" pitchFamily="34" charset="-122"/>
                <a:ea typeface="微软雅黑" panose="020B0503020204020204" pitchFamily="34" charset="-122"/>
              </a:rPr>
              <a:t>模式创新</a:t>
            </a:r>
          </a:p>
        </p:txBody>
      </p:sp>
      <p:sp>
        <p:nvSpPr>
          <p:cNvPr id="50" name="TextBox 18">
            <a:extLst>
              <a:ext uri="{FF2B5EF4-FFF2-40B4-BE49-F238E27FC236}">
                <a16:creationId xmlns="" xmlns:a16="http://schemas.microsoft.com/office/drawing/2014/main" id="{D70E1081-D184-4A56-9F77-E2FBBF368F67}"/>
              </a:ext>
            </a:extLst>
          </p:cNvPr>
          <p:cNvSpPr txBox="1"/>
          <p:nvPr/>
        </p:nvSpPr>
        <p:spPr>
          <a:xfrm>
            <a:off x="1100336" y="3422887"/>
            <a:ext cx="4098898" cy="313932"/>
          </a:xfrm>
          <a:prstGeom prst="rect">
            <a:avLst/>
          </a:prstGeom>
          <a:noFill/>
        </p:spPr>
        <p:txBody>
          <a:bodyPr wrap="square" rtlCol="0">
            <a:spAutoFit/>
          </a:bodyPr>
          <a:lstStyle/>
          <a:p>
            <a:pPr marL="205740" indent="-205740">
              <a:buFont typeface="Wingdings" panose="05000000000000000000" pitchFamily="2" charset="2"/>
              <a:buChar char="ü"/>
            </a:pPr>
            <a:r>
              <a:rPr lang="zh-CN" altLang="en-US" sz="1440" b="1" dirty="0">
                <a:solidFill>
                  <a:schemeClr val="accent6">
                    <a:lumMod val="75000"/>
                  </a:schemeClr>
                </a:solidFill>
                <a:latin typeface="微软雅黑" panose="020B0503020204020204" pitchFamily="34" charset="-122"/>
                <a:ea typeface="微软雅黑" panose="020B0503020204020204" pitchFamily="34" charset="-122"/>
              </a:rPr>
              <a:t>机制创新</a:t>
            </a:r>
            <a:r>
              <a:rPr lang="zh-CN" altLang="en-US" sz="1440" dirty="0">
                <a:latin typeface="微软雅黑" panose="020B0503020204020204" pitchFamily="34" charset="-122"/>
                <a:ea typeface="微软雅黑" panose="020B0503020204020204" pitchFamily="34" charset="-122"/>
              </a:rPr>
              <a:t>：“政校企行研”协同创新育人机制</a:t>
            </a:r>
          </a:p>
        </p:txBody>
      </p:sp>
      <p:sp>
        <p:nvSpPr>
          <p:cNvPr id="51" name="TextBox 18">
            <a:extLst>
              <a:ext uri="{FF2B5EF4-FFF2-40B4-BE49-F238E27FC236}">
                <a16:creationId xmlns="" xmlns:a16="http://schemas.microsoft.com/office/drawing/2014/main" id="{FC3C9AA9-3942-4BD2-9575-247B52BBBAC4}"/>
              </a:ext>
            </a:extLst>
          </p:cNvPr>
          <p:cNvSpPr txBox="1"/>
          <p:nvPr/>
        </p:nvSpPr>
        <p:spPr>
          <a:xfrm>
            <a:off x="1113728" y="4035705"/>
            <a:ext cx="4351403" cy="402546"/>
          </a:xfrm>
          <a:prstGeom prst="rect">
            <a:avLst/>
          </a:prstGeom>
          <a:noFill/>
        </p:spPr>
        <p:txBody>
          <a:bodyPr wrap="square" rtlCol="0">
            <a:spAutoFit/>
          </a:bodyPr>
          <a:lstStyle/>
          <a:p>
            <a:pPr marL="205740" indent="-205740">
              <a:buFont typeface="Wingdings" panose="05000000000000000000" pitchFamily="2" charset="2"/>
              <a:buChar char="ü"/>
            </a:pPr>
            <a:r>
              <a:rPr lang="zh-CN" altLang="en-US" sz="1440" b="1" dirty="0">
                <a:solidFill>
                  <a:schemeClr val="accent6">
                    <a:lumMod val="75000"/>
                  </a:schemeClr>
                </a:solidFill>
                <a:latin typeface="微软雅黑" panose="020B0503020204020204" pitchFamily="34" charset="-122"/>
                <a:ea typeface="微软雅黑" panose="020B0503020204020204" pitchFamily="34" charset="-122"/>
              </a:rPr>
              <a:t>体系创新</a:t>
            </a:r>
            <a:r>
              <a:rPr lang="zh-CN" altLang="en-US" sz="1440" dirty="0">
                <a:latin typeface="微软雅黑" panose="020B0503020204020204" pitchFamily="34" charset="-122"/>
                <a:ea typeface="微软雅黑" panose="020B0503020204020204" pitchFamily="34" charset="-122"/>
              </a:rPr>
              <a:t>：</a:t>
            </a:r>
            <a:r>
              <a:rPr lang="zh-CN" altLang="en-US" sz="2016" dirty="0">
                <a:latin typeface="微软雅黑" panose="020B0503020204020204" pitchFamily="34" charset="-122"/>
                <a:ea typeface="微软雅黑" panose="020B0503020204020204" pitchFamily="34" charset="-122"/>
              </a:rPr>
              <a:t>“</a:t>
            </a:r>
            <a:r>
              <a:rPr lang="zh-CN" altLang="en-US" sz="1440" dirty="0">
                <a:latin typeface="微软雅黑" panose="020B0503020204020204" pitchFamily="34" charset="-122"/>
                <a:ea typeface="微软雅黑" panose="020B0503020204020204" pitchFamily="34" charset="-122"/>
              </a:rPr>
              <a:t>两体系一平台”创新创业教育体系</a:t>
            </a:r>
          </a:p>
        </p:txBody>
      </p:sp>
      <p:sp>
        <p:nvSpPr>
          <p:cNvPr id="52" name="TextBox 18">
            <a:extLst>
              <a:ext uri="{FF2B5EF4-FFF2-40B4-BE49-F238E27FC236}">
                <a16:creationId xmlns="" xmlns:a16="http://schemas.microsoft.com/office/drawing/2014/main" id="{957B6FF0-829D-4E18-B2D0-005B376A32BD}"/>
              </a:ext>
            </a:extLst>
          </p:cNvPr>
          <p:cNvSpPr txBox="1"/>
          <p:nvPr/>
        </p:nvSpPr>
        <p:spPr>
          <a:xfrm>
            <a:off x="1132715" y="4625049"/>
            <a:ext cx="4098898" cy="757130"/>
          </a:xfrm>
          <a:prstGeom prst="rect">
            <a:avLst/>
          </a:prstGeom>
          <a:noFill/>
        </p:spPr>
        <p:txBody>
          <a:bodyPr wrap="square" rtlCol="0">
            <a:spAutoFit/>
          </a:bodyPr>
          <a:lstStyle/>
          <a:p>
            <a:pPr marL="205740" indent="-205740">
              <a:buFont typeface="Wingdings" panose="05000000000000000000" pitchFamily="2" charset="2"/>
              <a:buChar char="ü"/>
            </a:pPr>
            <a:r>
              <a:rPr lang="zh-CN" altLang="en-US" sz="1440" b="1" dirty="0">
                <a:solidFill>
                  <a:schemeClr val="accent6">
                    <a:lumMod val="75000"/>
                  </a:schemeClr>
                </a:solidFill>
                <a:latin typeface="微软雅黑" panose="020B0503020204020204" pitchFamily="34" charset="-122"/>
                <a:ea typeface="微软雅黑" panose="020B0503020204020204" pitchFamily="34" charset="-122"/>
              </a:rPr>
              <a:t>模式创新</a:t>
            </a:r>
            <a:r>
              <a:rPr lang="zh-CN" altLang="en-US" sz="1440" dirty="0">
                <a:latin typeface="微软雅黑" panose="020B0503020204020204" pitchFamily="34" charset="-122"/>
                <a:ea typeface="微软雅黑" panose="020B0503020204020204" pitchFamily="34" charset="-122"/>
              </a:rPr>
              <a:t>：“三全育人”创新人才培养模式</a:t>
            </a:r>
            <a:endParaRPr lang="en-US" altLang="zh-CN" sz="1440" dirty="0">
              <a:latin typeface="微软雅黑" panose="020B0503020204020204" pitchFamily="34" charset="-122"/>
              <a:ea typeface="微软雅黑" panose="020B0503020204020204" pitchFamily="34" charset="-122"/>
            </a:endParaRPr>
          </a:p>
          <a:p>
            <a:r>
              <a:rPr lang="en-US" altLang="zh-CN" sz="1440" dirty="0">
                <a:latin typeface="微软雅黑" panose="020B0503020204020204" pitchFamily="34" charset="-122"/>
                <a:ea typeface="微软雅黑" panose="020B0503020204020204" pitchFamily="34" charset="-122"/>
              </a:rPr>
              <a:t>     </a:t>
            </a:r>
          </a:p>
          <a:p>
            <a:r>
              <a:rPr lang="en-US" altLang="zh-CN" sz="1440" dirty="0">
                <a:latin typeface="微软雅黑" panose="020B0503020204020204" pitchFamily="34" charset="-122"/>
                <a:ea typeface="微软雅黑" panose="020B0503020204020204" pitchFamily="34" charset="-122"/>
              </a:rPr>
              <a:t>                     </a:t>
            </a:r>
            <a:r>
              <a:rPr lang="zh-CN" altLang="en-US" sz="1320" dirty="0">
                <a:latin typeface="微软雅黑" panose="020B0503020204020204" pitchFamily="34" charset="-122"/>
                <a:ea typeface="微软雅黑" panose="020B0503020204020204" pitchFamily="34" charset="-122"/>
              </a:rPr>
              <a:t>（全员覆盖</a:t>
            </a:r>
            <a:r>
              <a:rPr lang="en-US" altLang="zh-CN" sz="1320" dirty="0">
                <a:latin typeface="微软雅黑" panose="020B0503020204020204" pitchFamily="34" charset="-122"/>
                <a:ea typeface="微软雅黑" panose="020B0503020204020204" pitchFamily="34" charset="-122"/>
              </a:rPr>
              <a:t>·</a:t>
            </a:r>
            <a:r>
              <a:rPr lang="zh-CN" altLang="en-US" sz="1320" dirty="0">
                <a:latin typeface="微软雅黑" panose="020B0503020204020204" pitchFamily="34" charset="-122"/>
                <a:ea typeface="微软雅黑" panose="020B0503020204020204" pitchFamily="34" charset="-122"/>
              </a:rPr>
              <a:t>全面融入</a:t>
            </a:r>
            <a:r>
              <a:rPr lang="en-US" altLang="zh-CN" sz="1320" dirty="0">
                <a:latin typeface="微软雅黑" panose="020B0503020204020204" pitchFamily="34" charset="-122"/>
                <a:ea typeface="微软雅黑" panose="020B0503020204020204" pitchFamily="34" charset="-122"/>
              </a:rPr>
              <a:t>·</a:t>
            </a:r>
            <a:r>
              <a:rPr lang="zh-CN" altLang="en-US" sz="1320" dirty="0">
                <a:latin typeface="微软雅黑" panose="020B0503020204020204" pitchFamily="34" charset="-122"/>
                <a:ea typeface="微软雅黑" panose="020B0503020204020204" pitchFamily="34" charset="-122"/>
              </a:rPr>
              <a:t>全程递进）</a:t>
            </a:r>
          </a:p>
        </p:txBody>
      </p:sp>
      <p:sp>
        <p:nvSpPr>
          <p:cNvPr id="53" name="MH_Other_4">
            <a:extLst>
              <a:ext uri="{FF2B5EF4-FFF2-40B4-BE49-F238E27FC236}">
                <a16:creationId xmlns="" xmlns:a16="http://schemas.microsoft.com/office/drawing/2014/main" id="{CAA175CB-85F8-427C-9066-58367171EEB6}"/>
              </a:ext>
            </a:extLst>
          </p:cNvPr>
          <p:cNvSpPr/>
          <p:nvPr>
            <p:custDataLst>
              <p:tags r:id="rId5"/>
            </p:custDataLst>
          </p:nvPr>
        </p:nvSpPr>
        <p:spPr bwMode="auto">
          <a:xfrm rot="5400000">
            <a:off x="5817996" y="4326401"/>
            <a:ext cx="121514" cy="156210"/>
          </a:xfrm>
          <a:prstGeom prst="ellipse">
            <a:avLst/>
          </a:prstGeom>
          <a:solidFill>
            <a:srgbClr val="FFFFFF"/>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016">
              <a:solidFill>
                <a:schemeClr val="accent6">
                  <a:lumMod val="75000"/>
                </a:schemeClr>
              </a:solidFill>
            </a:endParaRPr>
          </a:p>
        </p:txBody>
      </p:sp>
      <p:sp>
        <p:nvSpPr>
          <p:cNvPr id="20" name="矩形 19"/>
          <p:cNvSpPr/>
          <p:nvPr/>
        </p:nvSpPr>
        <p:spPr>
          <a:xfrm>
            <a:off x="139700" y="901393"/>
            <a:ext cx="277031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创新驱动打造品牌特色</a:t>
            </a:r>
            <a:endParaRPr lang="zh-CN" altLang="en-US" b="1" dirty="0">
              <a:solidFill>
                <a:srgbClr val="C00000"/>
              </a:solidFill>
              <a:latin typeface="微软雅黑" pitchFamily="34" charset="-122"/>
              <a:ea typeface="微软雅黑" pitchFamily="34" charset="-122"/>
            </a:endParaRPr>
          </a:p>
        </p:txBody>
      </p:sp>
      <p:sp>
        <p:nvSpPr>
          <p:cNvPr id="21"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11</a:t>
            </a:r>
            <a:endParaRPr lang="zh-CN" altLang="en-US" sz="1500" b="1" dirty="0">
              <a:solidFill>
                <a:prstClr val="white"/>
              </a:solidFill>
            </a:endParaRPr>
          </a:p>
        </p:txBody>
      </p:sp>
    </p:spTree>
    <p:extLst>
      <p:ext uri="{BB962C8B-B14F-4D97-AF65-F5344CB8AC3E}">
        <p14:creationId xmlns:p14="http://schemas.microsoft.com/office/powerpoint/2010/main" val="173924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 xmlns:a16="http://schemas.microsoft.com/office/drawing/2014/main" id="{EAD364D5-829A-483E-98C9-0A4F6B919F7A}"/>
              </a:ext>
            </a:extLst>
          </p:cNvPr>
          <p:cNvSpPr/>
          <p:nvPr/>
        </p:nvSpPr>
        <p:spPr>
          <a:xfrm>
            <a:off x="290289" y="4102721"/>
            <a:ext cx="11611427" cy="79469"/>
          </a:xfrm>
          <a:prstGeom prst="rect">
            <a:avLst/>
          </a:prstGeom>
          <a:solidFill>
            <a:srgbClr val="FFFFFF">
              <a:lumMod val="75000"/>
            </a:srgbClr>
          </a:solidFill>
          <a:ln w="25400" cap="flat" cmpd="sng" algn="ctr">
            <a:noFill/>
            <a:prstDash val="solid"/>
          </a:ln>
          <a:effectLst/>
        </p:spPr>
        <p:txBody>
          <a:bodyPr lIns="175481" tIns="87741" rIns="175481" bIns="87741"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sp>
        <p:nvSpPr>
          <p:cNvPr id="118" name="矩形 117">
            <a:extLst>
              <a:ext uri="{FF2B5EF4-FFF2-40B4-BE49-F238E27FC236}">
                <a16:creationId xmlns="" xmlns:a16="http://schemas.microsoft.com/office/drawing/2014/main" id="{3BCD0CE2-38EB-4862-9241-EFA260428659}"/>
              </a:ext>
            </a:extLst>
          </p:cNvPr>
          <p:cNvSpPr/>
          <p:nvPr/>
        </p:nvSpPr>
        <p:spPr bwMode="auto">
          <a:xfrm>
            <a:off x="6918954" y="1789439"/>
            <a:ext cx="4389057" cy="1662479"/>
          </a:xfrm>
          <a:prstGeom prst="rect">
            <a:avLst/>
          </a:prstGeom>
          <a:solidFill>
            <a:srgbClr val="FFFFFF">
              <a:lumMod val="95000"/>
            </a:srgb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14285" tIns="59428" rIns="114285" bIns="59428" numCol="1" rtlCol="0" anchor="ctr" anchorCtr="0" compatLnSpc="1">
            <a:prstTxWarp prst="textNoShape">
              <a:avLst/>
            </a:prstTxWarp>
          </a:bodyPr>
          <a:lstStyle/>
          <a:p>
            <a:pPr algn="ctr">
              <a:lnSpc>
                <a:spcPct val="135000"/>
              </a:lnSpc>
              <a:defRPr/>
            </a:pPr>
            <a:r>
              <a:rPr lang="zh-CN" altLang="en-US" sz="2032" b="1" dirty="0" smtClean="0">
                <a:solidFill>
                  <a:prstClr val="black"/>
                </a:solidFill>
                <a:latin typeface="微软雅黑" panose="020B0503020204020204" pitchFamily="34" charset="-122"/>
                <a:ea typeface="微软雅黑" panose="020B0503020204020204" pitchFamily="34" charset="-122"/>
              </a:rPr>
              <a:t>持续</a:t>
            </a:r>
            <a:r>
              <a:rPr lang="zh-CN" altLang="en-US" sz="2032" b="1" dirty="0">
                <a:solidFill>
                  <a:prstClr val="black"/>
                </a:solidFill>
                <a:latin typeface="微软雅黑" panose="020B0503020204020204" pitchFamily="34" charset="-122"/>
                <a:ea typeface="微软雅黑" panose="020B0503020204020204" pitchFamily="34" charset="-122"/>
              </a:rPr>
              <a:t>运营、品牌打造</a:t>
            </a: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创新创业卓越班的筹备与开展</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组织校级</a:t>
            </a:r>
            <a:r>
              <a:rPr lang="en-US" altLang="zh-CN" sz="1333" dirty="0">
                <a:solidFill>
                  <a:srgbClr val="000000"/>
                </a:solidFill>
                <a:latin typeface="微软雅黑" panose="020B0503020204020204" pitchFamily="34" charset="-122"/>
                <a:ea typeface="微软雅黑" panose="020B0503020204020204" pitchFamily="34" charset="-122"/>
              </a:rPr>
              <a:t>/</a:t>
            </a:r>
            <a:r>
              <a:rPr lang="zh-CN" altLang="en-US" sz="1333" dirty="0">
                <a:solidFill>
                  <a:srgbClr val="000000"/>
                </a:solidFill>
                <a:latin typeface="微软雅黑" panose="020B0503020204020204" pitchFamily="34" charset="-122"/>
                <a:ea typeface="微软雅黑" panose="020B0503020204020204" pitchFamily="34" charset="-122"/>
              </a:rPr>
              <a:t>市级创新创业大赛</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完善创新创业孵化服务体系</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打造特色创新创业文化，宣传推广双创品牌</a:t>
            </a:r>
            <a:endParaRPr lang="en-US" altLang="zh-CN" sz="1333" dirty="0">
              <a:solidFill>
                <a:srgbClr val="000000"/>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 xmlns:a16="http://schemas.microsoft.com/office/drawing/2014/main" id="{DD1835F1-1FB2-4956-BEF8-72DFB8397691}"/>
              </a:ext>
            </a:extLst>
          </p:cNvPr>
          <p:cNvSpPr/>
          <p:nvPr/>
        </p:nvSpPr>
        <p:spPr bwMode="auto">
          <a:xfrm>
            <a:off x="3715026" y="4970814"/>
            <a:ext cx="5115708" cy="1457772"/>
          </a:xfrm>
          <a:prstGeom prst="rect">
            <a:avLst/>
          </a:prstGeom>
          <a:solidFill>
            <a:srgbClr val="FFFFFF">
              <a:lumMod val="95000"/>
            </a:srgb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14285" tIns="59428" rIns="114285" bIns="59428" numCol="1" rtlCol="0" anchor="ctr" anchorCtr="0" compatLnSpc="1">
            <a:prstTxWarp prst="textNoShape">
              <a:avLst/>
            </a:prstTxWarp>
          </a:bodyPr>
          <a:lstStyle/>
          <a:p>
            <a:pPr lvl="0" algn="ctr"/>
            <a:r>
              <a:rPr lang="en-US" altLang="zh-CN" sz="2000" b="1" dirty="0" smtClean="0">
                <a:solidFill>
                  <a:prstClr val="black"/>
                </a:solidFill>
                <a:latin typeface="微软雅黑" panose="020B0503020204020204" pitchFamily="34" charset="-122"/>
                <a:ea typeface="微软雅黑" panose="020B0503020204020204" pitchFamily="34" charset="-122"/>
                <a:cs typeface="华文黑体" pitchFamily="2" charset="-122"/>
              </a:rPr>
              <a:t> </a:t>
            </a:r>
            <a:r>
              <a:rPr lang="zh-CN" altLang="en-US" sz="2000" b="1" dirty="0">
                <a:solidFill>
                  <a:prstClr val="black"/>
                </a:solidFill>
                <a:latin typeface="微软雅黑" panose="020B0503020204020204" pitchFamily="34" charset="-122"/>
                <a:ea typeface="微软雅黑" panose="020B0503020204020204" pitchFamily="34" charset="-122"/>
                <a:cs typeface="华文黑体" pitchFamily="2" charset="-122"/>
              </a:rPr>
              <a:t>稳步开展、成果显著</a:t>
            </a:r>
            <a:endParaRPr lang="en-US" altLang="zh-CN" sz="2000" b="1" dirty="0">
              <a:solidFill>
                <a:prstClr val="black"/>
              </a:solidFill>
              <a:latin typeface="微软雅黑" panose="020B0503020204020204" pitchFamily="34" charset="-122"/>
              <a:ea typeface="微软雅黑" panose="020B0503020204020204" pitchFamily="34" charset="-122"/>
              <a:cs typeface="华文黑体" pitchFamily="2" charset="-122"/>
            </a:endParaRPr>
          </a:p>
          <a:p>
            <a:pPr marL="285750" lvl="0" indent="-285750">
              <a:lnSpc>
                <a:spcPct val="12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规划建设创新创业实训实践体系，打造特色主题式创客空间</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2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双创精英班的测评选拔与开展</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2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专业</a:t>
            </a:r>
            <a:r>
              <a:rPr lang="en-US" altLang="zh-CN" sz="1333" dirty="0">
                <a:solidFill>
                  <a:srgbClr val="000000"/>
                </a:solidFill>
                <a:latin typeface="微软雅黑" panose="020B0503020204020204" pitchFamily="34" charset="-122"/>
                <a:ea typeface="微软雅黑" panose="020B0503020204020204" pitchFamily="34" charset="-122"/>
              </a:rPr>
              <a:t>+</a:t>
            </a:r>
            <a:r>
              <a:rPr lang="zh-CN" altLang="en-US" sz="1333" dirty="0">
                <a:solidFill>
                  <a:srgbClr val="000000"/>
                </a:solidFill>
                <a:latin typeface="微软雅黑" panose="020B0503020204020204" pitchFamily="34" charset="-122"/>
                <a:ea typeface="微软雅黑" panose="020B0503020204020204" pitchFamily="34" charset="-122"/>
              </a:rPr>
              <a:t>创业课程体系构建及课程资源的联合开发</a:t>
            </a:r>
          </a:p>
          <a:p>
            <a:pPr marL="285750" lvl="0" indent="-285750">
              <a:lnSpc>
                <a:spcPct val="12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特色创新创业活动打造</a:t>
            </a:r>
            <a:endParaRPr lang="zh-CN" altLang="en-US" sz="2032" b="1" dirty="0">
              <a:solidFill>
                <a:prstClr val="black"/>
              </a:solidFill>
              <a:latin typeface="微软雅黑" panose="020B0503020204020204" pitchFamily="34" charset="-122"/>
              <a:ea typeface="微软雅黑" panose="020B0503020204020204" pitchFamily="34" charset="-122"/>
              <a:cs typeface="华文黑体" pitchFamily="2" charset="-122"/>
            </a:endParaRPr>
          </a:p>
        </p:txBody>
      </p:sp>
      <p:sp>
        <p:nvSpPr>
          <p:cNvPr id="120" name="矩形 119">
            <a:extLst>
              <a:ext uri="{FF2B5EF4-FFF2-40B4-BE49-F238E27FC236}">
                <a16:creationId xmlns="" xmlns:a16="http://schemas.microsoft.com/office/drawing/2014/main" id="{157734E6-6D08-4157-B636-5DD6A4C729BA}"/>
              </a:ext>
            </a:extLst>
          </p:cNvPr>
          <p:cNvSpPr/>
          <p:nvPr/>
        </p:nvSpPr>
        <p:spPr bwMode="auto">
          <a:xfrm>
            <a:off x="792554" y="1789439"/>
            <a:ext cx="4389059" cy="1662479"/>
          </a:xfrm>
          <a:prstGeom prst="rect">
            <a:avLst/>
          </a:prstGeom>
          <a:solidFill>
            <a:srgbClr val="FFFFFF">
              <a:lumMod val="95000"/>
            </a:srgb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14285" tIns="59428" rIns="114285" bIns="59428" numCol="1" rtlCol="0" anchor="ctr" anchorCtr="0" compatLnSpc="1">
            <a:prstTxWarp prst="textNoShape">
              <a:avLst/>
            </a:prstTxWarp>
          </a:bodyPr>
          <a:lstStyle/>
          <a:p>
            <a:pPr lvl="0" algn="ctr"/>
            <a:r>
              <a:rPr lang="zh-CN" altLang="en-US" sz="2000" b="1" dirty="0" smtClean="0">
                <a:solidFill>
                  <a:prstClr val="black"/>
                </a:solidFill>
                <a:latin typeface="微软雅黑" panose="020B0503020204020204" pitchFamily="34" charset="-122"/>
                <a:ea typeface="微软雅黑" panose="020B0503020204020204" pitchFamily="34" charset="-122"/>
                <a:cs typeface="华文黑体" pitchFamily="2" charset="-122"/>
              </a:rPr>
              <a:t>整体</a:t>
            </a:r>
            <a:r>
              <a:rPr lang="zh-CN" altLang="en-US" sz="2000" b="1" dirty="0">
                <a:solidFill>
                  <a:prstClr val="black"/>
                </a:solidFill>
                <a:latin typeface="微软雅黑" panose="020B0503020204020204" pitchFamily="34" charset="-122"/>
                <a:ea typeface="微软雅黑" panose="020B0503020204020204" pitchFamily="34" charset="-122"/>
                <a:cs typeface="华文黑体" pitchFamily="2" charset="-122"/>
              </a:rPr>
              <a:t>规划、分步实施</a:t>
            </a:r>
            <a:endParaRPr lang="en-US" altLang="zh-CN" sz="2000" b="1" dirty="0">
              <a:solidFill>
                <a:prstClr val="black"/>
              </a:solidFill>
              <a:latin typeface="微软雅黑" panose="020B0503020204020204" pitchFamily="34" charset="-122"/>
              <a:ea typeface="微软雅黑" panose="020B0503020204020204" pitchFamily="34" charset="-122"/>
              <a:cs typeface="华文黑体" pitchFamily="2" charset="-122"/>
            </a:endParaRP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健全创新创业教育组织领导机构和相关制度</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选拔优秀教师进行创新创业骨干师资培训</a:t>
            </a: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面向全校开展创新创业教育通识教育</a:t>
            </a:r>
            <a:endParaRPr lang="en-US" altLang="zh-CN" sz="1333" dirty="0">
              <a:solidFill>
                <a:srgbClr val="000000"/>
              </a:solidFill>
              <a:latin typeface="微软雅黑" panose="020B0503020204020204" pitchFamily="34" charset="-122"/>
              <a:ea typeface="微软雅黑" panose="020B0503020204020204" pitchFamily="34" charset="-122"/>
            </a:endParaRPr>
          </a:p>
          <a:p>
            <a:pPr marL="285750" lvl="0" indent="-285750">
              <a:lnSpc>
                <a:spcPct val="135000"/>
              </a:lnSpc>
              <a:buFont typeface="Wingdings" panose="05000000000000000000" pitchFamily="2" charset="2"/>
              <a:buChar char="n"/>
              <a:defRPr/>
            </a:pPr>
            <a:r>
              <a:rPr lang="zh-CN" altLang="en-US" sz="1333" dirty="0">
                <a:solidFill>
                  <a:srgbClr val="000000"/>
                </a:solidFill>
                <a:latin typeface="微软雅黑" panose="020B0503020204020204" pitchFamily="34" charset="-122"/>
                <a:ea typeface="微软雅黑" panose="020B0503020204020204" pitchFamily="34" charset="-122"/>
              </a:rPr>
              <a:t>创新创业氛围营造</a:t>
            </a:r>
            <a:endParaRPr lang="zh-CN" altLang="en-US" sz="2032" b="1" dirty="0">
              <a:solidFill>
                <a:prstClr val="black"/>
              </a:solidFill>
              <a:latin typeface="微软雅黑" panose="020B0503020204020204" pitchFamily="34" charset="-122"/>
              <a:ea typeface="微软雅黑" panose="020B0503020204020204" pitchFamily="34" charset="-122"/>
              <a:cs typeface="华文黑体" pitchFamily="2" charset="-122"/>
            </a:endParaRPr>
          </a:p>
        </p:txBody>
      </p:sp>
      <p:grpSp>
        <p:nvGrpSpPr>
          <p:cNvPr id="121" name="组合 120">
            <a:extLst>
              <a:ext uri="{FF2B5EF4-FFF2-40B4-BE49-F238E27FC236}">
                <a16:creationId xmlns="" xmlns:a16="http://schemas.microsoft.com/office/drawing/2014/main" id="{A29FEC15-9C0B-4EC8-94C6-D43F0991DCB5}"/>
              </a:ext>
            </a:extLst>
          </p:cNvPr>
          <p:cNvGrpSpPr/>
          <p:nvPr/>
        </p:nvGrpSpPr>
        <p:grpSpPr>
          <a:xfrm>
            <a:off x="2194887" y="3546196"/>
            <a:ext cx="1319625" cy="1253847"/>
            <a:chOff x="4345444" y="2542859"/>
            <a:chExt cx="1810550" cy="1811205"/>
          </a:xfrm>
        </p:grpSpPr>
        <p:grpSp>
          <p:nvGrpSpPr>
            <p:cNvPr id="122" name="组合 121">
              <a:extLst>
                <a:ext uri="{FF2B5EF4-FFF2-40B4-BE49-F238E27FC236}">
                  <a16:creationId xmlns="" xmlns:a16="http://schemas.microsoft.com/office/drawing/2014/main" id="{55675119-ABEA-4E26-BD1B-8560A8082EB3}"/>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4" name="同心圆 15">
                <a:extLst>
                  <a:ext uri="{FF2B5EF4-FFF2-40B4-BE49-F238E27FC236}">
                    <a16:creationId xmlns="" xmlns:a16="http://schemas.microsoft.com/office/drawing/2014/main" id="{8506534B-F272-4A34-9FE0-A6D66E0D79EC}"/>
                  </a:ext>
                </a:extLst>
              </p:cNvPr>
              <p:cNvSpPr/>
              <p:nvPr/>
            </p:nvSpPr>
            <p:spPr>
              <a:xfrm>
                <a:off x="1463339" y="1072758"/>
                <a:ext cx="1546058" cy="1546058"/>
              </a:xfrm>
              <a:prstGeom prst="donut">
                <a:avLst>
                  <a:gd name="adj" fmla="val 4879"/>
                </a:avLst>
              </a:prstGeom>
              <a:gradFill>
                <a:gsLst>
                  <a:gs pos="0">
                    <a:srgbClr val="FFFFFF">
                      <a:lumMod val="95000"/>
                    </a:srgbClr>
                  </a:gs>
                  <a:gs pos="55000">
                    <a:srgbClr val="FFFFFF">
                      <a:lumMod val="95000"/>
                    </a:srgbClr>
                  </a:gs>
                  <a:gs pos="100000">
                    <a:srgbClr val="FFFFFF">
                      <a:lumMod val="85000"/>
                    </a:srgbClr>
                  </a:gs>
                </a:gsLst>
                <a:lin ang="8100000" scaled="0"/>
              </a:gradFill>
              <a:ln w="25400" cap="flat" cmpd="sng" algn="ctr">
                <a:noFill/>
                <a:prstDash val="solid"/>
              </a:ln>
              <a:effectLst/>
            </p:spPr>
            <p:txBody>
              <a:bodyPr rtlCol="0" anchor="ctr"/>
              <a:lstStyle/>
              <a:p>
                <a:pPr algn="ctr">
                  <a:defRPr/>
                </a:pPr>
                <a:endParaRPr lang="zh-CN" altLang="en-US" sz="2285" kern="0">
                  <a:solidFill>
                    <a:srgbClr val="000000"/>
                  </a:solidFill>
                  <a:latin typeface="微软雅黑" panose="020B0503020204020204" pitchFamily="34" charset="-122"/>
                  <a:ea typeface="微软雅黑" panose="020B0503020204020204" pitchFamily="34" charset="-122"/>
                  <a:cs typeface="Arial"/>
                </a:endParaRPr>
              </a:p>
            </p:txBody>
          </p:sp>
          <p:sp>
            <p:nvSpPr>
              <p:cNvPr id="125" name="椭圆 124">
                <a:extLst>
                  <a:ext uri="{FF2B5EF4-FFF2-40B4-BE49-F238E27FC236}">
                    <a16:creationId xmlns="" xmlns:a16="http://schemas.microsoft.com/office/drawing/2014/main" id="{1ED0F83C-D2C3-4916-B4F3-BDE124820733}"/>
                  </a:ext>
                </a:extLst>
              </p:cNvPr>
              <p:cNvSpPr/>
              <p:nvPr/>
            </p:nvSpPr>
            <p:spPr>
              <a:xfrm>
                <a:off x="1484232" y="1093651"/>
                <a:ext cx="1504274" cy="1504273"/>
              </a:xfrm>
              <a:prstGeom prst="ellipse">
                <a:avLst/>
              </a:prstGeom>
              <a:gradFill>
                <a:gsLst>
                  <a:gs pos="0">
                    <a:srgbClr val="FFFFFF"/>
                  </a:gs>
                  <a:gs pos="51000">
                    <a:srgbClr val="FFFFFF">
                      <a:lumMod val="95000"/>
                    </a:srgbClr>
                  </a:gs>
                  <a:gs pos="100000">
                    <a:srgbClr val="FFFFFF">
                      <a:lumMod val="85000"/>
                    </a:srgbClr>
                  </a:gs>
                </a:gsLst>
                <a:lin ang="18900000" scaled="0"/>
              </a:gra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sp>
          <p:nvSpPr>
            <p:cNvPr id="123" name="椭圆 122">
              <a:extLst>
                <a:ext uri="{FF2B5EF4-FFF2-40B4-BE49-F238E27FC236}">
                  <a16:creationId xmlns="" xmlns:a16="http://schemas.microsoft.com/office/drawing/2014/main" id="{6F5C8E4D-9F45-4D7A-A883-39F1B1927F76}"/>
                </a:ext>
              </a:extLst>
            </p:cNvPr>
            <p:cNvSpPr/>
            <p:nvPr/>
          </p:nvSpPr>
          <p:spPr>
            <a:xfrm>
              <a:off x="4565570" y="2763062"/>
              <a:ext cx="1370297" cy="1370793"/>
            </a:xfrm>
            <a:prstGeom prst="ellipse">
              <a:avLst/>
            </a:prstGeom>
            <a:solidFill>
              <a:srgbClr val="ECA414"/>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grpSp>
        <p:nvGrpSpPr>
          <p:cNvPr id="126" name="组合 125">
            <a:extLst>
              <a:ext uri="{FF2B5EF4-FFF2-40B4-BE49-F238E27FC236}">
                <a16:creationId xmlns="" xmlns:a16="http://schemas.microsoft.com/office/drawing/2014/main" id="{6394523A-1025-475E-91CE-7D738A93F6ED}"/>
              </a:ext>
            </a:extLst>
          </p:cNvPr>
          <p:cNvGrpSpPr/>
          <p:nvPr/>
        </p:nvGrpSpPr>
        <p:grpSpPr>
          <a:xfrm>
            <a:off x="5476436" y="3620234"/>
            <a:ext cx="1168199" cy="1077399"/>
            <a:chOff x="4345444" y="2542859"/>
            <a:chExt cx="1810550" cy="1811205"/>
          </a:xfrm>
        </p:grpSpPr>
        <p:grpSp>
          <p:nvGrpSpPr>
            <p:cNvPr id="127" name="组合 126">
              <a:extLst>
                <a:ext uri="{FF2B5EF4-FFF2-40B4-BE49-F238E27FC236}">
                  <a16:creationId xmlns="" xmlns:a16="http://schemas.microsoft.com/office/drawing/2014/main" id="{0F976F3C-04D0-45F1-8D4A-CEC548E43245}"/>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9" name="同心圆 20">
                <a:extLst>
                  <a:ext uri="{FF2B5EF4-FFF2-40B4-BE49-F238E27FC236}">
                    <a16:creationId xmlns="" xmlns:a16="http://schemas.microsoft.com/office/drawing/2014/main" id="{37A99975-19FC-4EB1-B82C-4ADB124A9BC2}"/>
                  </a:ext>
                </a:extLst>
              </p:cNvPr>
              <p:cNvSpPr/>
              <p:nvPr/>
            </p:nvSpPr>
            <p:spPr>
              <a:xfrm>
                <a:off x="1463339" y="1072758"/>
                <a:ext cx="1546058" cy="1546058"/>
              </a:xfrm>
              <a:prstGeom prst="donut">
                <a:avLst>
                  <a:gd name="adj" fmla="val 4879"/>
                </a:avLst>
              </a:prstGeom>
              <a:gradFill>
                <a:gsLst>
                  <a:gs pos="0">
                    <a:srgbClr val="FFFFFF">
                      <a:lumMod val="95000"/>
                    </a:srgbClr>
                  </a:gs>
                  <a:gs pos="55000">
                    <a:srgbClr val="FFFFFF">
                      <a:lumMod val="95000"/>
                    </a:srgbClr>
                  </a:gs>
                  <a:gs pos="100000">
                    <a:srgbClr val="FFFFFF">
                      <a:lumMod val="85000"/>
                    </a:srgbClr>
                  </a:gs>
                </a:gsLst>
                <a:lin ang="8100000" scaled="0"/>
              </a:gradFill>
              <a:ln w="25400" cap="flat" cmpd="sng" algn="ctr">
                <a:noFill/>
                <a:prstDash val="solid"/>
              </a:ln>
              <a:effectLst/>
            </p:spPr>
            <p:txBody>
              <a:bodyPr rtlCol="0" anchor="ctr"/>
              <a:lstStyle/>
              <a:p>
                <a:pPr algn="ctr">
                  <a:defRPr/>
                </a:pPr>
                <a:endParaRPr lang="zh-CN" altLang="en-US" sz="2285" kern="0">
                  <a:solidFill>
                    <a:srgbClr val="000000"/>
                  </a:solidFill>
                  <a:latin typeface="微软雅黑" panose="020B0503020204020204" pitchFamily="34" charset="-122"/>
                  <a:ea typeface="微软雅黑" panose="020B0503020204020204" pitchFamily="34" charset="-122"/>
                  <a:cs typeface="Arial"/>
                </a:endParaRPr>
              </a:p>
            </p:txBody>
          </p:sp>
          <p:sp>
            <p:nvSpPr>
              <p:cNvPr id="130" name="椭圆 129">
                <a:extLst>
                  <a:ext uri="{FF2B5EF4-FFF2-40B4-BE49-F238E27FC236}">
                    <a16:creationId xmlns="" xmlns:a16="http://schemas.microsoft.com/office/drawing/2014/main" id="{AF167D02-3033-4CEA-8123-86ABB5A096EF}"/>
                  </a:ext>
                </a:extLst>
              </p:cNvPr>
              <p:cNvSpPr/>
              <p:nvPr/>
            </p:nvSpPr>
            <p:spPr>
              <a:xfrm>
                <a:off x="1484232" y="1093651"/>
                <a:ext cx="1504274" cy="1504273"/>
              </a:xfrm>
              <a:prstGeom prst="ellipse">
                <a:avLst/>
              </a:prstGeom>
              <a:gradFill>
                <a:gsLst>
                  <a:gs pos="0">
                    <a:srgbClr val="FFFFFF"/>
                  </a:gs>
                  <a:gs pos="51000">
                    <a:srgbClr val="FFFFFF">
                      <a:lumMod val="95000"/>
                    </a:srgbClr>
                  </a:gs>
                  <a:gs pos="100000">
                    <a:srgbClr val="FFFFFF">
                      <a:lumMod val="85000"/>
                    </a:srgbClr>
                  </a:gs>
                </a:gsLst>
                <a:lin ang="18900000" scaled="0"/>
              </a:gra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sp>
          <p:nvSpPr>
            <p:cNvPr id="128" name="椭圆 127">
              <a:extLst>
                <a:ext uri="{FF2B5EF4-FFF2-40B4-BE49-F238E27FC236}">
                  <a16:creationId xmlns="" xmlns:a16="http://schemas.microsoft.com/office/drawing/2014/main" id="{F9ECF97C-5B05-4B0E-9CAF-0D5D14E0A0E4}"/>
                </a:ext>
              </a:extLst>
            </p:cNvPr>
            <p:cNvSpPr/>
            <p:nvPr/>
          </p:nvSpPr>
          <p:spPr>
            <a:xfrm>
              <a:off x="4565570" y="2763062"/>
              <a:ext cx="1370298" cy="1370793"/>
            </a:xfrm>
            <a:prstGeom prst="ellipse">
              <a:avLst/>
            </a:prstGeom>
            <a:solidFill>
              <a:srgbClr val="E74E09"/>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grpSp>
        <p:nvGrpSpPr>
          <p:cNvPr id="131" name="组合 130">
            <a:extLst>
              <a:ext uri="{FF2B5EF4-FFF2-40B4-BE49-F238E27FC236}">
                <a16:creationId xmlns="" xmlns:a16="http://schemas.microsoft.com/office/drawing/2014/main" id="{53A8AB88-F0DC-4F23-8919-3C2504E71F93}"/>
              </a:ext>
            </a:extLst>
          </p:cNvPr>
          <p:cNvGrpSpPr/>
          <p:nvPr/>
        </p:nvGrpSpPr>
        <p:grpSpPr>
          <a:xfrm>
            <a:off x="8495660" y="3579828"/>
            <a:ext cx="1225880" cy="1101648"/>
            <a:chOff x="4345444" y="2542859"/>
            <a:chExt cx="1810550" cy="1811205"/>
          </a:xfrm>
        </p:grpSpPr>
        <p:grpSp>
          <p:nvGrpSpPr>
            <p:cNvPr id="132" name="组合 131">
              <a:extLst>
                <a:ext uri="{FF2B5EF4-FFF2-40B4-BE49-F238E27FC236}">
                  <a16:creationId xmlns="" xmlns:a16="http://schemas.microsoft.com/office/drawing/2014/main" id="{152E6618-22E6-4FCB-B4FA-5D201954E1AF}"/>
                </a:ext>
              </a:extLst>
            </p:cNvPr>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4" name="同心圆 25">
                <a:extLst>
                  <a:ext uri="{FF2B5EF4-FFF2-40B4-BE49-F238E27FC236}">
                    <a16:creationId xmlns="" xmlns:a16="http://schemas.microsoft.com/office/drawing/2014/main" id="{57924BDC-D7A9-4AD0-BA45-26860EA46FD4}"/>
                  </a:ext>
                </a:extLst>
              </p:cNvPr>
              <p:cNvSpPr/>
              <p:nvPr/>
            </p:nvSpPr>
            <p:spPr>
              <a:xfrm>
                <a:off x="1463339" y="1072758"/>
                <a:ext cx="1546058" cy="1546058"/>
              </a:xfrm>
              <a:prstGeom prst="donut">
                <a:avLst>
                  <a:gd name="adj" fmla="val 4879"/>
                </a:avLst>
              </a:prstGeom>
              <a:gradFill>
                <a:gsLst>
                  <a:gs pos="0">
                    <a:srgbClr val="FFFFFF">
                      <a:lumMod val="95000"/>
                    </a:srgbClr>
                  </a:gs>
                  <a:gs pos="55000">
                    <a:srgbClr val="FFFFFF">
                      <a:lumMod val="95000"/>
                    </a:srgbClr>
                  </a:gs>
                  <a:gs pos="100000">
                    <a:srgbClr val="FFFFFF">
                      <a:lumMod val="85000"/>
                    </a:srgbClr>
                  </a:gs>
                </a:gsLst>
                <a:lin ang="8100000" scaled="0"/>
              </a:gradFill>
              <a:ln w="25400" cap="flat" cmpd="sng" algn="ctr">
                <a:noFill/>
                <a:prstDash val="solid"/>
              </a:ln>
              <a:effectLst/>
            </p:spPr>
            <p:txBody>
              <a:bodyPr rtlCol="0" anchor="ctr"/>
              <a:lstStyle/>
              <a:p>
                <a:pPr algn="ctr">
                  <a:defRPr/>
                </a:pPr>
                <a:endParaRPr lang="zh-CN" altLang="en-US" sz="2285" kern="0">
                  <a:solidFill>
                    <a:srgbClr val="000000"/>
                  </a:solidFill>
                  <a:latin typeface="微软雅黑" panose="020B0503020204020204" pitchFamily="34" charset="-122"/>
                  <a:ea typeface="微软雅黑" panose="020B0503020204020204" pitchFamily="34" charset="-122"/>
                  <a:cs typeface="Arial"/>
                </a:endParaRPr>
              </a:p>
            </p:txBody>
          </p:sp>
          <p:sp>
            <p:nvSpPr>
              <p:cNvPr id="135" name="椭圆 134">
                <a:extLst>
                  <a:ext uri="{FF2B5EF4-FFF2-40B4-BE49-F238E27FC236}">
                    <a16:creationId xmlns="" xmlns:a16="http://schemas.microsoft.com/office/drawing/2014/main" id="{529FBA3E-489A-439D-B760-CAA3729CCB91}"/>
                  </a:ext>
                </a:extLst>
              </p:cNvPr>
              <p:cNvSpPr/>
              <p:nvPr/>
            </p:nvSpPr>
            <p:spPr>
              <a:xfrm>
                <a:off x="1484232" y="1093651"/>
                <a:ext cx="1504273" cy="1504272"/>
              </a:xfrm>
              <a:prstGeom prst="ellipse">
                <a:avLst/>
              </a:prstGeom>
              <a:gradFill>
                <a:gsLst>
                  <a:gs pos="0">
                    <a:srgbClr val="FFFFFF"/>
                  </a:gs>
                  <a:gs pos="51000">
                    <a:srgbClr val="FFFFFF">
                      <a:lumMod val="95000"/>
                    </a:srgbClr>
                  </a:gs>
                  <a:gs pos="100000">
                    <a:srgbClr val="FFFFFF">
                      <a:lumMod val="85000"/>
                    </a:srgbClr>
                  </a:gs>
                </a:gsLst>
                <a:lin ang="18900000" scaled="0"/>
              </a:gra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sp>
          <p:nvSpPr>
            <p:cNvPr id="133" name="椭圆 132">
              <a:extLst>
                <a:ext uri="{FF2B5EF4-FFF2-40B4-BE49-F238E27FC236}">
                  <a16:creationId xmlns="" xmlns:a16="http://schemas.microsoft.com/office/drawing/2014/main" id="{564FB998-57FD-4BF2-B514-9317F1FF7919}"/>
                </a:ext>
              </a:extLst>
            </p:cNvPr>
            <p:cNvSpPr/>
            <p:nvPr/>
          </p:nvSpPr>
          <p:spPr>
            <a:xfrm>
              <a:off x="4565570" y="2763062"/>
              <a:ext cx="1370298" cy="1370793"/>
            </a:xfrm>
            <a:prstGeom prst="ellipse">
              <a:avLst/>
            </a:prstGeom>
            <a:solidFill>
              <a:srgbClr val="ECA414"/>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grpSp>
      <p:sp>
        <p:nvSpPr>
          <p:cNvPr id="136" name="等腰三角形 135">
            <a:extLst>
              <a:ext uri="{FF2B5EF4-FFF2-40B4-BE49-F238E27FC236}">
                <a16:creationId xmlns="" xmlns:a16="http://schemas.microsoft.com/office/drawing/2014/main" id="{F83A2F8E-5979-4D3C-A9A7-66FF132EF808}"/>
              </a:ext>
            </a:extLst>
          </p:cNvPr>
          <p:cNvSpPr/>
          <p:nvPr/>
        </p:nvSpPr>
        <p:spPr>
          <a:xfrm>
            <a:off x="2727821" y="3494907"/>
            <a:ext cx="167827" cy="138396"/>
          </a:xfrm>
          <a:prstGeom prst="triangle">
            <a:avLst/>
          </a:prstGeom>
          <a:solidFill>
            <a:srgbClr val="000000">
              <a:lumMod val="85000"/>
              <a:lumOff val="15000"/>
            </a:srgbClr>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sp>
        <p:nvSpPr>
          <p:cNvPr id="137" name="等腰三角形 136">
            <a:extLst>
              <a:ext uri="{FF2B5EF4-FFF2-40B4-BE49-F238E27FC236}">
                <a16:creationId xmlns="" xmlns:a16="http://schemas.microsoft.com/office/drawing/2014/main" id="{3F0404E4-FC47-4396-BED9-2F37AFD4707C}"/>
              </a:ext>
            </a:extLst>
          </p:cNvPr>
          <p:cNvSpPr/>
          <p:nvPr/>
        </p:nvSpPr>
        <p:spPr>
          <a:xfrm>
            <a:off x="9056194" y="3460614"/>
            <a:ext cx="167827" cy="138396"/>
          </a:xfrm>
          <a:prstGeom prst="triangle">
            <a:avLst/>
          </a:prstGeom>
          <a:solidFill>
            <a:srgbClr val="000000">
              <a:lumMod val="85000"/>
              <a:lumOff val="15000"/>
            </a:srgbClr>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sp>
        <p:nvSpPr>
          <p:cNvPr id="138" name="等腰三角形 137">
            <a:extLst>
              <a:ext uri="{FF2B5EF4-FFF2-40B4-BE49-F238E27FC236}">
                <a16:creationId xmlns="" xmlns:a16="http://schemas.microsoft.com/office/drawing/2014/main" id="{09371BE1-E22D-45A3-AB7E-00CBD8B11462}"/>
              </a:ext>
            </a:extLst>
          </p:cNvPr>
          <p:cNvSpPr/>
          <p:nvPr/>
        </p:nvSpPr>
        <p:spPr>
          <a:xfrm rot="10800000">
            <a:off x="5971896" y="4704640"/>
            <a:ext cx="167827" cy="138396"/>
          </a:xfrm>
          <a:prstGeom prst="triangle">
            <a:avLst/>
          </a:prstGeom>
          <a:solidFill>
            <a:srgbClr val="000000">
              <a:lumMod val="85000"/>
              <a:lumOff val="15000"/>
            </a:srgbClr>
          </a:solidFill>
          <a:ln w="25400" cap="flat" cmpd="sng" algn="ctr">
            <a:noFill/>
            <a:prstDash val="solid"/>
          </a:ln>
          <a:effectLst/>
        </p:spPr>
        <p:txBody>
          <a:bodyPr rtlCol="0" anchor="ctr"/>
          <a:lstStyle/>
          <a:p>
            <a:pPr algn="ctr">
              <a:defRPr/>
            </a:pPr>
            <a:endParaRPr lang="zh-CN" altLang="en-US" sz="2285" kern="0">
              <a:solidFill>
                <a:srgbClr val="FFFFFF"/>
              </a:solidFill>
              <a:latin typeface="微软雅黑" panose="020B0503020204020204" pitchFamily="34" charset="-122"/>
              <a:ea typeface="微软雅黑" panose="020B0503020204020204" pitchFamily="34" charset="-122"/>
              <a:cs typeface="Arial"/>
            </a:endParaRPr>
          </a:p>
        </p:txBody>
      </p:sp>
      <p:sp>
        <p:nvSpPr>
          <p:cNvPr id="139" name="TextBox 34">
            <a:extLst>
              <a:ext uri="{FF2B5EF4-FFF2-40B4-BE49-F238E27FC236}">
                <a16:creationId xmlns="" xmlns:a16="http://schemas.microsoft.com/office/drawing/2014/main" id="{6C6FE0F3-0C4C-48E3-897A-07ECCA35BC4E}"/>
              </a:ext>
            </a:extLst>
          </p:cNvPr>
          <p:cNvSpPr txBox="1"/>
          <p:nvPr/>
        </p:nvSpPr>
        <p:spPr>
          <a:xfrm>
            <a:off x="2216092" y="3992731"/>
            <a:ext cx="1298420" cy="326884"/>
          </a:xfrm>
          <a:prstGeom prst="rect">
            <a:avLst/>
          </a:prstGeom>
          <a:noFill/>
        </p:spPr>
        <p:txBody>
          <a:bodyPr wrap="square" rtlCol="0">
            <a:spAutoFit/>
          </a:bodyPr>
          <a:lstStyle/>
          <a:p>
            <a:pPr algn="ctr"/>
            <a:r>
              <a:rPr lang="zh-CN" altLang="en-US" sz="1524" b="1" dirty="0">
                <a:solidFill>
                  <a:srgbClr val="FFFFFF"/>
                </a:solidFill>
                <a:latin typeface="微软雅黑" panose="020B0503020204020204" pitchFamily="34" charset="-122"/>
                <a:ea typeface="微软雅黑" panose="020B0503020204020204" pitchFamily="34" charset="-122"/>
              </a:rPr>
              <a:t>第</a:t>
            </a:r>
            <a:r>
              <a:rPr lang="en-US" altLang="zh-CN" sz="1524" b="1" dirty="0">
                <a:solidFill>
                  <a:srgbClr val="FFFFFF"/>
                </a:solidFill>
                <a:latin typeface="微软雅黑" panose="020B0503020204020204" pitchFamily="34" charset="-122"/>
                <a:ea typeface="微软雅黑" panose="020B0503020204020204" pitchFamily="34" charset="-122"/>
              </a:rPr>
              <a:t>1</a:t>
            </a:r>
            <a:r>
              <a:rPr lang="zh-CN" altLang="en-US" sz="1524" b="1" dirty="0">
                <a:solidFill>
                  <a:srgbClr val="FFFFFF"/>
                </a:solidFill>
                <a:latin typeface="微软雅黑" panose="020B0503020204020204" pitchFamily="34" charset="-122"/>
                <a:ea typeface="微软雅黑" panose="020B0503020204020204" pitchFamily="34" charset="-122"/>
              </a:rPr>
              <a:t>阶段</a:t>
            </a:r>
          </a:p>
        </p:txBody>
      </p:sp>
      <p:sp>
        <p:nvSpPr>
          <p:cNvPr id="140" name="TextBox 35">
            <a:extLst>
              <a:ext uri="{FF2B5EF4-FFF2-40B4-BE49-F238E27FC236}">
                <a16:creationId xmlns="" xmlns:a16="http://schemas.microsoft.com/office/drawing/2014/main" id="{51759442-E3F7-42EB-BCCC-53A2C67F3069}"/>
              </a:ext>
            </a:extLst>
          </p:cNvPr>
          <p:cNvSpPr txBox="1"/>
          <p:nvPr/>
        </p:nvSpPr>
        <p:spPr>
          <a:xfrm>
            <a:off x="5523077" y="4006918"/>
            <a:ext cx="1121555" cy="326884"/>
          </a:xfrm>
          <a:prstGeom prst="rect">
            <a:avLst/>
          </a:prstGeom>
          <a:noFill/>
        </p:spPr>
        <p:txBody>
          <a:bodyPr wrap="square" rtlCol="0">
            <a:spAutoFit/>
          </a:bodyPr>
          <a:lstStyle/>
          <a:p>
            <a:pPr algn="ctr"/>
            <a:r>
              <a:rPr lang="zh-CN" altLang="en-US" sz="1524" b="1" dirty="0">
                <a:solidFill>
                  <a:srgbClr val="FFFFFF"/>
                </a:solidFill>
                <a:latin typeface="微软雅黑" panose="020B0503020204020204" pitchFamily="34" charset="-122"/>
                <a:ea typeface="微软雅黑" panose="020B0503020204020204" pitchFamily="34" charset="-122"/>
              </a:rPr>
              <a:t>第</a:t>
            </a:r>
            <a:r>
              <a:rPr lang="en-US" altLang="zh-CN" sz="1524" b="1" dirty="0">
                <a:solidFill>
                  <a:srgbClr val="FFFFFF"/>
                </a:solidFill>
                <a:latin typeface="微软雅黑" panose="020B0503020204020204" pitchFamily="34" charset="-122"/>
                <a:ea typeface="微软雅黑" panose="020B0503020204020204" pitchFamily="34" charset="-122"/>
              </a:rPr>
              <a:t>2</a:t>
            </a:r>
            <a:r>
              <a:rPr lang="zh-CN" altLang="en-US" sz="1524" b="1" dirty="0">
                <a:solidFill>
                  <a:srgbClr val="FFFFFF"/>
                </a:solidFill>
                <a:latin typeface="微软雅黑" panose="020B0503020204020204" pitchFamily="34" charset="-122"/>
                <a:ea typeface="微软雅黑" panose="020B0503020204020204" pitchFamily="34" charset="-122"/>
              </a:rPr>
              <a:t>阶段</a:t>
            </a:r>
          </a:p>
        </p:txBody>
      </p:sp>
      <p:sp>
        <p:nvSpPr>
          <p:cNvPr id="141" name="TextBox 39">
            <a:extLst>
              <a:ext uri="{FF2B5EF4-FFF2-40B4-BE49-F238E27FC236}">
                <a16:creationId xmlns="" xmlns:a16="http://schemas.microsoft.com/office/drawing/2014/main" id="{983B9124-BCFB-45EE-89E6-7EC1F0E1A937}"/>
              </a:ext>
            </a:extLst>
          </p:cNvPr>
          <p:cNvSpPr txBox="1"/>
          <p:nvPr/>
        </p:nvSpPr>
        <p:spPr>
          <a:xfrm>
            <a:off x="8510878" y="3980987"/>
            <a:ext cx="1242673" cy="326884"/>
          </a:xfrm>
          <a:prstGeom prst="rect">
            <a:avLst/>
          </a:prstGeom>
          <a:noFill/>
        </p:spPr>
        <p:txBody>
          <a:bodyPr wrap="square" rtlCol="0">
            <a:spAutoFit/>
          </a:bodyPr>
          <a:lstStyle/>
          <a:p>
            <a:pPr algn="ctr"/>
            <a:r>
              <a:rPr lang="zh-CN" altLang="en-US" sz="1524" b="1" dirty="0">
                <a:solidFill>
                  <a:srgbClr val="FFFFFF"/>
                </a:solidFill>
                <a:latin typeface="微软雅黑" panose="020B0503020204020204" pitchFamily="34" charset="-122"/>
                <a:ea typeface="微软雅黑" panose="020B0503020204020204" pitchFamily="34" charset="-122"/>
              </a:rPr>
              <a:t>第</a:t>
            </a:r>
            <a:r>
              <a:rPr lang="en-US" altLang="zh-CN" sz="1524" b="1" dirty="0">
                <a:solidFill>
                  <a:srgbClr val="FFFFFF"/>
                </a:solidFill>
                <a:latin typeface="微软雅黑" panose="020B0503020204020204" pitchFamily="34" charset="-122"/>
                <a:ea typeface="微软雅黑" panose="020B0503020204020204" pitchFamily="34" charset="-122"/>
              </a:rPr>
              <a:t>3</a:t>
            </a:r>
            <a:r>
              <a:rPr lang="zh-CN" altLang="en-US" sz="1524" b="1" dirty="0">
                <a:solidFill>
                  <a:srgbClr val="FFFFFF"/>
                </a:solidFill>
                <a:latin typeface="微软雅黑" panose="020B0503020204020204" pitchFamily="34" charset="-122"/>
                <a:ea typeface="微软雅黑" panose="020B0503020204020204" pitchFamily="34" charset="-122"/>
              </a:rPr>
              <a:t>阶段</a:t>
            </a:r>
          </a:p>
        </p:txBody>
      </p:sp>
      <p:sp>
        <p:nvSpPr>
          <p:cNvPr id="28" name="矩形 27"/>
          <p:cNvSpPr/>
          <p:nvPr/>
        </p:nvSpPr>
        <p:spPr>
          <a:xfrm>
            <a:off x="156986" y="825976"/>
            <a:ext cx="2770310"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3</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顶层设计分布推进实施</a:t>
            </a:r>
            <a:endParaRPr lang="zh-CN" altLang="en-US" b="1" dirty="0">
              <a:solidFill>
                <a:srgbClr val="C00000"/>
              </a:solidFill>
              <a:latin typeface="微软雅黑" pitchFamily="34" charset="-122"/>
              <a:ea typeface="微软雅黑" pitchFamily="34" charset="-122"/>
            </a:endParaRPr>
          </a:p>
        </p:txBody>
      </p:sp>
      <p:sp>
        <p:nvSpPr>
          <p:cNvPr id="29"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12</a:t>
            </a:r>
            <a:endParaRPr lang="zh-CN" altLang="en-US" sz="1500" b="1" dirty="0">
              <a:solidFill>
                <a:prstClr val="white"/>
              </a:solidFill>
            </a:endParaRPr>
          </a:p>
        </p:txBody>
      </p:sp>
    </p:spTree>
    <p:extLst>
      <p:ext uri="{BB962C8B-B14F-4D97-AF65-F5344CB8AC3E}">
        <p14:creationId xmlns:p14="http://schemas.microsoft.com/office/powerpoint/2010/main" val="2755486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a:extLst>
              <a:ext uri="{FF2B5EF4-FFF2-40B4-BE49-F238E27FC236}">
                <a16:creationId xmlns="" xmlns:a16="http://schemas.microsoft.com/office/drawing/2014/main" id="{27349FB8-5440-4B7D-8D5D-CC100BB1399B}"/>
              </a:ext>
            </a:extLst>
          </p:cNvPr>
          <p:cNvGrpSpPr/>
          <p:nvPr/>
        </p:nvGrpSpPr>
        <p:grpSpPr>
          <a:xfrm>
            <a:off x="1125061" y="3048677"/>
            <a:ext cx="8320924" cy="1087900"/>
            <a:chOff x="158822" y="2641476"/>
            <a:chExt cx="6696744" cy="906583"/>
          </a:xfrm>
        </p:grpSpPr>
        <p:sp>
          <p:nvSpPr>
            <p:cNvPr id="71" name="Rectangle 51">
              <a:extLst>
                <a:ext uri="{FF2B5EF4-FFF2-40B4-BE49-F238E27FC236}">
                  <a16:creationId xmlns="" xmlns:a16="http://schemas.microsoft.com/office/drawing/2014/main" id="{0CA90508-836D-45DA-B2C4-91D029DECA33}"/>
                </a:ext>
              </a:extLst>
            </p:cNvPr>
            <p:cNvSpPr/>
            <p:nvPr/>
          </p:nvSpPr>
          <p:spPr bwMode="auto">
            <a:xfrm>
              <a:off x="158822" y="2641476"/>
              <a:ext cx="6696744" cy="868163"/>
            </a:xfrm>
            <a:prstGeom prst="rect">
              <a:avLst/>
            </a:prstGeom>
            <a:solidFill>
              <a:srgbClr val="FEA501">
                <a:lumMod val="20000"/>
                <a:lumOff val="80000"/>
              </a:srgbClr>
            </a:solidFill>
            <a:ln w="22225" cap="flat" cmpd="sng" algn="ctr">
              <a:noFill/>
              <a:prstDash val="solid"/>
              <a:headEnd type="none" w="med" len="med"/>
              <a:tailEnd type="none" w="med" len="med"/>
            </a:ln>
            <a:effectLst/>
          </p:spPr>
          <p:txBody>
            <a:bodyPr rot="0" spcFirstLastPara="0" vertOverflow="overflow" horzOverflow="overflow" vert="horz" wrap="square" lIns="45715" tIns="182857" rIns="43560" bIns="45715" numCol="1" spcCol="0" rtlCol="0" fromWordArt="0" anchor="t" anchorCtr="0" forceAA="0" compatLnSpc="1">
              <a:prstTxWarp prst="textNoShape">
                <a:avLst/>
              </a:prstTxWarp>
              <a:noAutofit/>
            </a:bodyPr>
            <a:lstStyle/>
            <a:p>
              <a:pPr fontAlgn="base">
                <a:spcBef>
                  <a:spcPct val="0"/>
                </a:spcBef>
                <a:spcAft>
                  <a:spcPct val="0"/>
                </a:spcAft>
                <a:defRPr/>
              </a:pPr>
              <a:endParaRPr lang="en-US" sz="1269" kern="0" spc="-37" dirty="0">
                <a:solidFill>
                  <a:srgbClr val="FC9341">
                    <a:lumMod val="50000"/>
                  </a:srgbClr>
                </a:solidFill>
                <a:latin typeface="微软雅黑" panose="020B0503020204020204" pitchFamily="34" charset="-122"/>
                <a:ea typeface="微软雅黑" panose="020B0503020204020204" pitchFamily="34" charset="-122"/>
                <a:cs typeface="Segoe UI" pitchFamily="34" charset="0"/>
              </a:endParaRPr>
            </a:p>
          </p:txBody>
        </p:sp>
        <p:sp>
          <p:nvSpPr>
            <p:cNvPr id="72" name="矩形 71">
              <a:extLst>
                <a:ext uri="{FF2B5EF4-FFF2-40B4-BE49-F238E27FC236}">
                  <a16:creationId xmlns="" xmlns:a16="http://schemas.microsoft.com/office/drawing/2014/main" id="{5955AB4D-16DC-4B05-A47D-2FBE5E151933}"/>
                </a:ext>
              </a:extLst>
            </p:cNvPr>
            <p:cNvSpPr/>
            <p:nvPr/>
          </p:nvSpPr>
          <p:spPr>
            <a:xfrm>
              <a:off x="374847" y="2933575"/>
              <a:ext cx="5328591" cy="614484"/>
            </a:xfrm>
            <a:prstGeom prst="rect">
              <a:avLst/>
            </a:prstGeom>
          </p:spPr>
          <p:txBody>
            <a:bodyPr wrap="square">
              <a:spAutoFit/>
            </a:bodyPr>
            <a:lstStyle/>
            <a:p>
              <a:pPr marL="217713" indent="-217713" fontAlgn="base">
                <a:lnSpc>
                  <a:spcPct val="150000"/>
                </a:lnSpc>
                <a:spcBef>
                  <a:spcPct val="0"/>
                </a:spcBef>
                <a:spcAft>
                  <a:spcPct val="0"/>
                </a:spcAft>
                <a:buFont typeface="Wingdings" pitchFamily="2" charset="2"/>
                <a:buChar char="n"/>
                <a:defRPr/>
              </a:pPr>
              <a:r>
                <a:rPr lang="zh-CN" altLang="en-US" sz="1397" kern="0" dirty="0">
                  <a:solidFill>
                    <a:srgbClr val="000000"/>
                  </a:solidFill>
                  <a:latin typeface="Segoe UI"/>
                  <a:ea typeface="微软雅黑"/>
                  <a:sym typeface="宋体" pitchFamily="2" charset="-122"/>
                </a:rPr>
                <a:t>启发</a:t>
              </a:r>
              <a:r>
                <a:rPr lang="zh-CN" altLang="en-US" sz="1397" b="1" kern="0" dirty="0">
                  <a:solidFill>
                    <a:srgbClr val="C00000"/>
                  </a:solidFill>
                  <a:latin typeface="Segoe UI"/>
                  <a:ea typeface="微软雅黑"/>
                  <a:sym typeface="宋体" pitchFamily="2" charset="-122"/>
                </a:rPr>
                <a:t>创新思维</a:t>
              </a:r>
              <a:r>
                <a:rPr lang="zh-CN" altLang="en-US" sz="1397" kern="0" dirty="0">
                  <a:solidFill>
                    <a:srgbClr val="000000"/>
                  </a:solidFill>
                  <a:latin typeface="Segoe UI"/>
                  <a:ea typeface="微软雅黑"/>
                  <a:sym typeface="宋体" pitchFamily="2" charset="-122"/>
                </a:rPr>
                <a:t>，激发</a:t>
              </a:r>
              <a:r>
                <a:rPr lang="zh-CN" altLang="en-US" sz="1397" b="1" kern="0" dirty="0">
                  <a:solidFill>
                    <a:srgbClr val="C00000"/>
                  </a:solidFill>
                  <a:latin typeface="Segoe UI"/>
                  <a:ea typeface="微软雅黑"/>
                  <a:sym typeface="宋体" pitchFamily="2" charset="-122"/>
                </a:rPr>
                <a:t>创业意识、兴趣</a:t>
              </a:r>
              <a:r>
                <a:rPr lang="zh-CN" altLang="en-US" sz="1397" kern="0" dirty="0">
                  <a:solidFill>
                    <a:srgbClr val="000000"/>
                  </a:solidFill>
                  <a:latin typeface="Segoe UI"/>
                  <a:ea typeface="微软雅黑"/>
                  <a:sym typeface="宋体" pitchFamily="2" charset="-122"/>
                </a:rPr>
                <a:t>，培养</a:t>
              </a:r>
              <a:r>
                <a:rPr lang="zh-CN" altLang="en-US" sz="1397" b="1" kern="0" dirty="0">
                  <a:solidFill>
                    <a:srgbClr val="C00000"/>
                  </a:solidFill>
                  <a:latin typeface="Segoe UI"/>
                  <a:ea typeface="微软雅黑"/>
                  <a:sym typeface="宋体" pitchFamily="2" charset="-122"/>
                </a:rPr>
                <a:t>创新创业精神</a:t>
              </a:r>
            </a:p>
            <a:p>
              <a:pPr marL="217713" indent="-217713" fontAlgn="base">
                <a:lnSpc>
                  <a:spcPct val="150000"/>
                </a:lnSpc>
                <a:spcBef>
                  <a:spcPct val="0"/>
                </a:spcBef>
                <a:spcAft>
                  <a:spcPct val="0"/>
                </a:spcAft>
                <a:buFont typeface="Wingdings" pitchFamily="2" charset="2"/>
                <a:buChar char="n"/>
                <a:defRPr/>
              </a:pPr>
              <a:r>
                <a:rPr lang="zh-CN" altLang="en-US" sz="1397" kern="0" dirty="0">
                  <a:solidFill>
                    <a:srgbClr val="000000"/>
                  </a:solidFill>
                  <a:latin typeface="Segoe UI"/>
                  <a:ea typeface="微软雅黑"/>
                  <a:sym typeface="宋体" pitchFamily="2" charset="-122"/>
                </a:rPr>
                <a:t>掌握创新创业基础知识、方法和技能</a:t>
              </a:r>
            </a:p>
          </p:txBody>
        </p:sp>
      </p:grpSp>
      <p:sp>
        <p:nvSpPr>
          <p:cNvPr id="76" name="Rectangle 51">
            <a:extLst>
              <a:ext uri="{FF2B5EF4-FFF2-40B4-BE49-F238E27FC236}">
                <a16:creationId xmlns="" xmlns:a16="http://schemas.microsoft.com/office/drawing/2014/main" id="{5F91231E-3993-4BBB-820A-DF5D42253F4E}"/>
              </a:ext>
            </a:extLst>
          </p:cNvPr>
          <p:cNvSpPr/>
          <p:nvPr/>
        </p:nvSpPr>
        <p:spPr bwMode="auto">
          <a:xfrm>
            <a:off x="2770958" y="4269801"/>
            <a:ext cx="8960999" cy="427167"/>
          </a:xfrm>
          <a:prstGeom prst="rect">
            <a:avLst/>
          </a:prstGeom>
          <a:solidFill>
            <a:srgbClr val="0070C0"/>
          </a:solidFill>
          <a:ln w="22225" cap="flat" cmpd="sng" algn="ctr">
            <a:noFill/>
            <a:prstDash val="solid"/>
            <a:headEnd type="none" w="med" len="med"/>
            <a:tailEnd type="none" w="med" len="med"/>
          </a:ln>
          <a:effectLst/>
        </p:spPr>
        <p:txBody>
          <a:bodyPr rot="0" spcFirstLastPara="0" vertOverflow="overflow" horzOverflow="overflow" vert="horz" wrap="square" lIns="45715" tIns="182857" rIns="43560" bIns="45715" numCol="1" spcCol="0" rtlCol="0" fromWordArt="0" anchor="ctr" anchorCtr="0" forceAA="0" compatLnSpc="1">
            <a:prstTxWarp prst="textNoShape">
              <a:avLst/>
            </a:prstTxWarp>
            <a:noAutofit/>
          </a:bodyPr>
          <a:lstStyle/>
          <a:p>
            <a:pPr fontAlgn="base">
              <a:spcBef>
                <a:spcPct val="0"/>
              </a:spcBef>
              <a:spcAft>
                <a:spcPct val="0"/>
              </a:spcAft>
            </a:pPr>
            <a:r>
              <a:rPr lang="zh-CN" altLang="en-US" sz="1524" b="1" kern="0" dirty="0">
                <a:solidFill>
                  <a:prstClr val="white"/>
                </a:solidFill>
                <a:latin typeface="微软雅黑" panose="020B0503020204020204" pitchFamily="34" charset="-122"/>
                <a:ea typeface="微软雅黑" panose="020B0503020204020204" pitchFamily="34" charset="-122"/>
              </a:rPr>
              <a:t>  层次二：体系化</a:t>
            </a:r>
            <a:r>
              <a:rPr lang="en-US" altLang="zh-CN" sz="1524" b="1" kern="0" dirty="0">
                <a:solidFill>
                  <a:prstClr val="white"/>
                </a:solidFill>
                <a:latin typeface="微软雅黑" panose="020B0503020204020204" pitchFamily="34" charset="-122"/>
                <a:ea typeface="微软雅黑" panose="020B0503020204020204" pitchFamily="34" charset="-122"/>
              </a:rPr>
              <a:t>·</a:t>
            </a:r>
            <a:r>
              <a:rPr lang="zh-CN" altLang="en-US" sz="1524" b="1" kern="0" dirty="0">
                <a:solidFill>
                  <a:prstClr val="white"/>
                </a:solidFill>
                <a:latin typeface="微软雅黑" panose="020B0503020204020204" pitchFamily="34" charset="-122"/>
                <a:ea typeface="微软雅黑" panose="020B0503020204020204" pitchFamily="34" charset="-122"/>
              </a:rPr>
              <a:t>专业化</a:t>
            </a:r>
            <a:r>
              <a:rPr lang="en-US" altLang="zh-CN" sz="1524" b="1" kern="0" dirty="0">
                <a:solidFill>
                  <a:prstClr val="white"/>
                </a:solidFill>
                <a:latin typeface="微软雅黑" panose="020B0503020204020204" pitchFamily="34" charset="-122"/>
                <a:ea typeface="微软雅黑" panose="020B0503020204020204" pitchFamily="34" charset="-122"/>
              </a:rPr>
              <a:t>——</a:t>
            </a:r>
            <a:r>
              <a:rPr lang="zh-CN" altLang="en-US" sz="1524" b="1" kern="0" dirty="0">
                <a:solidFill>
                  <a:prstClr val="white"/>
                </a:solidFill>
                <a:latin typeface="微软雅黑" panose="020B0503020204020204" pitchFamily="34" charset="-122"/>
                <a:ea typeface="微软雅黑" panose="020B0503020204020204" pitchFamily="34" charset="-122"/>
              </a:rPr>
              <a:t>多维复合型创新创业人才（精英班</a:t>
            </a:r>
            <a:r>
              <a:rPr lang="en-US" altLang="zh-CN" sz="1524" b="1" kern="0" dirty="0">
                <a:solidFill>
                  <a:prstClr val="white"/>
                </a:solidFill>
                <a:latin typeface="微软雅黑" panose="020B0503020204020204" pitchFamily="34" charset="-122"/>
                <a:ea typeface="微软雅黑" panose="020B0503020204020204" pitchFamily="34" charset="-122"/>
              </a:rPr>
              <a:t>+</a:t>
            </a:r>
            <a:r>
              <a:rPr lang="zh-CN" altLang="en-US" sz="1524" b="1" kern="0" dirty="0">
                <a:solidFill>
                  <a:prstClr val="white"/>
                </a:solidFill>
                <a:latin typeface="微软雅黑" panose="020B0503020204020204" pitchFamily="34" charset="-122"/>
                <a:ea typeface="微软雅黑" panose="020B0503020204020204" pitchFamily="34" charset="-122"/>
              </a:rPr>
              <a:t>卓越班）</a:t>
            </a:r>
          </a:p>
          <a:p>
            <a:pPr fontAlgn="base">
              <a:spcBef>
                <a:spcPct val="0"/>
              </a:spcBef>
              <a:spcAft>
                <a:spcPct val="0"/>
              </a:spcAft>
              <a:defRPr/>
            </a:pPr>
            <a:endParaRPr lang="en-US" sz="889" b="1" kern="0" spc="-37" dirty="0">
              <a:solidFill>
                <a:prstClr val="white"/>
              </a:solidFill>
              <a:latin typeface="微软雅黑" panose="020B0503020204020204" pitchFamily="34" charset="-122"/>
              <a:ea typeface="微软雅黑" panose="020B0503020204020204" pitchFamily="34" charset="-122"/>
              <a:cs typeface="Segoe UI" pitchFamily="34" charset="0"/>
            </a:endParaRPr>
          </a:p>
        </p:txBody>
      </p:sp>
      <p:sp>
        <p:nvSpPr>
          <p:cNvPr id="77" name="Rectangle 3">
            <a:extLst>
              <a:ext uri="{FF2B5EF4-FFF2-40B4-BE49-F238E27FC236}">
                <a16:creationId xmlns="" xmlns:a16="http://schemas.microsoft.com/office/drawing/2014/main" id="{8F744C4A-FAB2-49B1-BE30-742C59A54388}"/>
              </a:ext>
            </a:extLst>
          </p:cNvPr>
          <p:cNvSpPr/>
          <p:nvPr/>
        </p:nvSpPr>
        <p:spPr>
          <a:xfrm>
            <a:off x="2770958" y="4695817"/>
            <a:ext cx="8960999" cy="1740493"/>
          </a:xfrm>
          <a:prstGeom prst="rect">
            <a:avLst/>
          </a:prstGeom>
          <a:solidFill>
            <a:srgbClr val="FEA501">
              <a:lumMod val="40000"/>
              <a:lumOff val="60000"/>
            </a:srgbClr>
          </a:solidFill>
          <a:ln w="25400" cap="flat" cmpd="sng" algn="ctr">
            <a:noFill/>
            <a:prstDash val="solid"/>
          </a:ln>
          <a:effectLst/>
        </p:spPr>
        <p:txBody>
          <a:bodyPr lIns="87093" tIns="43548" rIns="86857" bIns="43548" rtlCol="0" anchor="ctr"/>
          <a:lstStyle/>
          <a:p>
            <a:pPr marL="266700" lvl="1" defTabSz="896938">
              <a:lnSpc>
                <a:spcPct val="125000"/>
              </a:lnSpc>
              <a:defRPr/>
            </a:pPr>
            <a:r>
              <a:rPr lang="zh-CN" altLang="en-US" sz="1397" dirty="0">
                <a:solidFill>
                  <a:srgbClr val="000000"/>
                </a:solidFill>
                <a:latin typeface="微软雅黑" pitchFamily="34" charset="-122"/>
                <a:ea typeface="微软雅黑" pitchFamily="34" charset="-122"/>
              </a:rPr>
              <a:t>造就一批</a:t>
            </a:r>
            <a:r>
              <a:rPr lang="zh-CN" altLang="en-US" sz="1397" b="1" dirty="0">
                <a:solidFill>
                  <a:srgbClr val="C00000"/>
                </a:solidFill>
                <a:latin typeface="微软雅黑" pitchFamily="34" charset="-122"/>
                <a:ea typeface="微软雅黑" pitchFamily="34" charset="-122"/>
              </a:rPr>
              <a:t>懂市场、懂专业、有开拓精神，具备创业运营能力、会资源整合能力</a:t>
            </a:r>
            <a:r>
              <a:rPr lang="zh-CN" altLang="en-US" sz="1397" dirty="0">
                <a:latin typeface="微软雅黑" pitchFamily="34" charset="-122"/>
                <a:ea typeface="微软雅黑" pitchFamily="34" charset="-122"/>
              </a:rPr>
              <a:t>的综合型人才</a:t>
            </a:r>
            <a:r>
              <a:rPr lang="zh-CN" altLang="en-US" sz="1397" dirty="0">
                <a:solidFill>
                  <a:srgbClr val="000000"/>
                </a:solidFill>
                <a:latin typeface="微软雅黑" pitchFamily="34" charset="-122"/>
                <a:ea typeface="微软雅黑" pitchFamily="34" charset="-122"/>
              </a:rPr>
              <a:t>。</a:t>
            </a:r>
            <a:endParaRPr lang="en-US" altLang="zh-CN" sz="1397" kern="0" dirty="0">
              <a:solidFill>
                <a:srgbClr val="000000"/>
              </a:solidFill>
              <a:latin typeface="Segoe UI"/>
              <a:ea typeface="微软雅黑"/>
            </a:endParaRPr>
          </a:p>
          <a:p>
            <a:pPr marL="568474" indent="-342697" defTabSz="870456">
              <a:lnSpc>
                <a:spcPct val="125000"/>
              </a:lnSpc>
              <a:buFont typeface="Wingdings" panose="05000000000000000000" pitchFamily="2" charset="2"/>
              <a:buChar char="u"/>
              <a:defRPr/>
            </a:pPr>
            <a:r>
              <a:rPr lang="zh-CN" altLang="en-US" sz="1397" kern="0" dirty="0">
                <a:solidFill>
                  <a:srgbClr val="000000"/>
                </a:solidFill>
                <a:latin typeface="Segoe UI"/>
                <a:ea typeface="微软雅黑"/>
              </a:rPr>
              <a:t>具备专业拓展创新思维、有创业兴趣和意愿，掌握创业知识与方法；</a:t>
            </a:r>
          </a:p>
          <a:p>
            <a:pPr marL="568474" indent="-342697" defTabSz="870456">
              <a:lnSpc>
                <a:spcPct val="125000"/>
              </a:lnSpc>
              <a:buFont typeface="Wingdings" panose="05000000000000000000" pitchFamily="2" charset="2"/>
              <a:buChar char="u"/>
              <a:defRPr/>
            </a:pPr>
            <a:r>
              <a:rPr lang="zh-CN" altLang="en-US" sz="1397" kern="0" dirty="0">
                <a:solidFill>
                  <a:srgbClr val="000000"/>
                </a:solidFill>
                <a:latin typeface="Segoe UI"/>
                <a:ea typeface="微软雅黑"/>
              </a:rPr>
              <a:t>具备“以商业思维和商业本质为根本，以云物大智前沿技术为工具”的商业新理念；</a:t>
            </a:r>
            <a:endParaRPr lang="en-US" altLang="zh-CN" sz="1397" kern="0" dirty="0">
              <a:solidFill>
                <a:srgbClr val="000000"/>
              </a:solidFill>
              <a:latin typeface="Segoe UI"/>
              <a:ea typeface="微软雅黑"/>
            </a:endParaRPr>
          </a:p>
          <a:p>
            <a:pPr marL="568474" indent="-342697" defTabSz="870456">
              <a:lnSpc>
                <a:spcPct val="125000"/>
              </a:lnSpc>
              <a:buFont typeface="Wingdings" panose="05000000000000000000" pitchFamily="2" charset="2"/>
              <a:buChar char="u"/>
              <a:defRPr/>
            </a:pPr>
            <a:r>
              <a:rPr lang="zh-CN" altLang="en-US" sz="1397" kern="0" dirty="0">
                <a:solidFill>
                  <a:srgbClr val="000000"/>
                </a:solidFill>
                <a:latin typeface="Segoe UI"/>
                <a:ea typeface="微软雅黑"/>
              </a:rPr>
              <a:t>具备从模仿型创业、复制型创业向开拓型创业过度的能力。</a:t>
            </a:r>
            <a:endParaRPr lang="en-US" altLang="zh-CN" sz="1397" kern="0" dirty="0">
              <a:solidFill>
                <a:srgbClr val="000000"/>
              </a:solidFill>
              <a:latin typeface="Segoe UI"/>
              <a:ea typeface="微软雅黑"/>
            </a:endParaRPr>
          </a:p>
          <a:p>
            <a:pPr marL="568474" indent="-342697" defTabSz="870456">
              <a:lnSpc>
                <a:spcPct val="125000"/>
              </a:lnSpc>
              <a:buFont typeface="Wingdings" panose="05000000000000000000" pitchFamily="2" charset="2"/>
              <a:buChar char="u"/>
              <a:defRPr/>
            </a:pPr>
            <a:r>
              <a:rPr lang="zh-CN" altLang="en-US" sz="1397" kern="0" dirty="0">
                <a:solidFill>
                  <a:srgbClr val="000000"/>
                </a:solidFill>
                <a:latin typeface="Segoe UI"/>
                <a:ea typeface="微软雅黑"/>
              </a:rPr>
              <a:t>宁波财经学院国泰安创业学院：致力于培养三类人才</a:t>
            </a:r>
            <a:r>
              <a:rPr lang="en-US" altLang="zh-CN" sz="1397" kern="0" dirty="0">
                <a:solidFill>
                  <a:srgbClr val="000000"/>
                </a:solidFill>
                <a:latin typeface="Segoe UI"/>
                <a:ea typeface="微软雅黑"/>
              </a:rPr>
              <a:t>——</a:t>
            </a:r>
            <a:r>
              <a:rPr lang="zh-CN" altLang="en-US" sz="1397" kern="0" dirty="0">
                <a:solidFill>
                  <a:srgbClr val="000000"/>
                </a:solidFill>
                <a:latin typeface="Segoe UI"/>
                <a:ea typeface="微软雅黑"/>
              </a:rPr>
              <a:t>具备创新创业精神与素养的职业经理人；具有创新意识的民营企业高素质接班人；具有内在创业动力的中小企业新一代创业者。</a:t>
            </a:r>
          </a:p>
        </p:txBody>
      </p:sp>
      <p:sp>
        <p:nvSpPr>
          <p:cNvPr id="78" name="Rectangle 51">
            <a:extLst>
              <a:ext uri="{FF2B5EF4-FFF2-40B4-BE49-F238E27FC236}">
                <a16:creationId xmlns="" xmlns:a16="http://schemas.microsoft.com/office/drawing/2014/main" id="{537F7BCF-DB73-4179-9CA6-2D34A9F5413E}"/>
              </a:ext>
            </a:extLst>
          </p:cNvPr>
          <p:cNvSpPr/>
          <p:nvPr/>
        </p:nvSpPr>
        <p:spPr bwMode="auto">
          <a:xfrm>
            <a:off x="1125061" y="2967150"/>
            <a:ext cx="8320924" cy="427167"/>
          </a:xfrm>
          <a:prstGeom prst="rect">
            <a:avLst/>
          </a:prstGeom>
          <a:solidFill>
            <a:srgbClr val="00B0F0"/>
          </a:solidFill>
          <a:ln w="22225" cap="flat" cmpd="sng" algn="ctr">
            <a:noFill/>
            <a:prstDash val="solid"/>
            <a:headEnd type="none" w="med" len="med"/>
            <a:tailEnd type="none" w="med" len="med"/>
          </a:ln>
          <a:effectLst/>
        </p:spPr>
        <p:txBody>
          <a:bodyPr rot="0" spcFirstLastPara="0" vertOverflow="overflow" horzOverflow="overflow" vert="horz" wrap="square" lIns="0" tIns="45715" rIns="43560" bIns="45715" numCol="1" spcCol="0" rtlCol="0" fromWordArt="0" anchor="ctr" anchorCtr="0" forceAA="0" compatLnSpc="1">
            <a:prstTxWarp prst="textNoShape">
              <a:avLst/>
            </a:prstTxWarp>
            <a:noAutofit/>
          </a:bodyPr>
          <a:lstStyle/>
          <a:p>
            <a:pPr fontAlgn="base">
              <a:spcBef>
                <a:spcPct val="0"/>
              </a:spcBef>
              <a:spcAft>
                <a:spcPct val="0"/>
              </a:spcAft>
            </a:pPr>
            <a:r>
              <a:rPr lang="zh-CN" altLang="en-US" sz="1524" b="1" kern="0" dirty="0">
                <a:solidFill>
                  <a:prstClr val="white"/>
                </a:solidFill>
                <a:latin typeface="微软雅黑" panose="020B0503020204020204" pitchFamily="34" charset="-122"/>
                <a:ea typeface="微软雅黑" panose="020B0503020204020204" pitchFamily="34" charset="-122"/>
              </a:rPr>
              <a:t> 层次一：全融合</a:t>
            </a:r>
            <a:r>
              <a:rPr lang="en-US" altLang="zh-CN" sz="1524" b="1" kern="0" dirty="0">
                <a:solidFill>
                  <a:prstClr val="white"/>
                </a:solidFill>
                <a:latin typeface="微软雅黑" panose="020B0503020204020204" pitchFamily="34" charset="-122"/>
                <a:ea typeface="微软雅黑" panose="020B0503020204020204" pitchFamily="34" charset="-122"/>
              </a:rPr>
              <a:t>·</a:t>
            </a:r>
            <a:r>
              <a:rPr lang="zh-CN" altLang="en-US" sz="1524" b="1" kern="0" dirty="0">
                <a:solidFill>
                  <a:prstClr val="white"/>
                </a:solidFill>
                <a:latin typeface="微软雅黑" panose="020B0503020204020204" pitchFamily="34" charset="-122"/>
                <a:ea typeface="微软雅黑" panose="020B0503020204020204" pitchFamily="34" charset="-122"/>
              </a:rPr>
              <a:t>全覆盖</a:t>
            </a:r>
            <a:r>
              <a:rPr lang="en-US" altLang="zh-CN" sz="1524" b="1" kern="0" dirty="0">
                <a:solidFill>
                  <a:prstClr val="white"/>
                </a:solidFill>
                <a:latin typeface="微软雅黑" panose="020B0503020204020204" pitchFamily="34" charset="-122"/>
                <a:ea typeface="微软雅黑" panose="020B0503020204020204" pitchFamily="34" charset="-122"/>
              </a:rPr>
              <a:t>——</a:t>
            </a:r>
            <a:r>
              <a:rPr lang="zh-CN" altLang="en-US" sz="1524" b="1" kern="0" dirty="0">
                <a:solidFill>
                  <a:prstClr val="white"/>
                </a:solidFill>
                <a:latin typeface="微软雅黑" panose="020B0503020204020204" pitchFamily="34" charset="-122"/>
                <a:ea typeface="微软雅黑" panose="020B0503020204020204" pitchFamily="34" charset="-122"/>
              </a:rPr>
              <a:t>高素质富有“创商” 的创新人才（双创通识教育）</a:t>
            </a:r>
            <a:endParaRPr lang="en-US" sz="1016" b="1" kern="0" spc="-37" dirty="0">
              <a:solidFill>
                <a:prstClr val="white"/>
              </a:solidFill>
              <a:latin typeface="微软雅黑" panose="020B0503020204020204" pitchFamily="34" charset="-122"/>
              <a:ea typeface="微软雅黑" panose="020B0503020204020204" pitchFamily="34" charset="-122"/>
              <a:cs typeface="Segoe UI" pitchFamily="34" charset="0"/>
            </a:endParaRPr>
          </a:p>
        </p:txBody>
      </p:sp>
      <p:pic>
        <p:nvPicPr>
          <p:cNvPr id="79" name="Picture 2">
            <a:extLst>
              <a:ext uri="{FF2B5EF4-FFF2-40B4-BE49-F238E27FC236}">
                <a16:creationId xmlns="" xmlns:a16="http://schemas.microsoft.com/office/drawing/2014/main" id="{645B9DC4-8D13-48FB-87D2-4F84CA6680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2062" y="1571192"/>
            <a:ext cx="3444244" cy="112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a:extLst>
              <a:ext uri="{FF2B5EF4-FFF2-40B4-BE49-F238E27FC236}">
                <a16:creationId xmlns="" xmlns:a16="http://schemas.microsoft.com/office/drawing/2014/main" id="{EA0FC705-2CCA-4BBF-A331-D7719CCB9C1A}"/>
              </a:ext>
            </a:extLst>
          </p:cNvPr>
          <p:cNvSpPr/>
          <p:nvPr/>
        </p:nvSpPr>
        <p:spPr>
          <a:xfrm>
            <a:off x="1019784" y="1750517"/>
            <a:ext cx="4062278" cy="1061829"/>
          </a:xfrm>
          <a:prstGeom prst="rect">
            <a:avLst/>
          </a:prstGeom>
        </p:spPr>
        <p:txBody>
          <a:bodyPr wrap="square">
            <a:spAutoFit/>
          </a:bodyPr>
          <a:lstStyle/>
          <a:p>
            <a:pPr>
              <a:lnSpc>
                <a:spcPct val="150000"/>
              </a:lnSpc>
            </a:pPr>
            <a:r>
              <a:rPr lang="zh-CN" altLang="en-US" sz="1400" dirty="0">
                <a:solidFill>
                  <a:srgbClr val="000000"/>
                </a:solidFill>
                <a:latin typeface="微软雅黑" pitchFamily="34" charset="-122"/>
                <a:ea typeface="微软雅黑" panose="020B0503020204020204" pitchFamily="34" charset="-122"/>
              </a:rPr>
              <a:t>遵循“</a:t>
            </a:r>
            <a:r>
              <a:rPr lang="zh-CN" altLang="en-US" sz="1400" b="1" dirty="0">
                <a:solidFill>
                  <a:srgbClr val="000000"/>
                </a:solidFill>
                <a:latin typeface="微软雅黑" pitchFamily="34" charset="-122"/>
                <a:ea typeface="微软雅黑" panose="020B0503020204020204" pitchFamily="34" charset="-122"/>
              </a:rPr>
              <a:t>面向全体</a:t>
            </a:r>
            <a:r>
              <a:rPr lang="en-US" altLang="zh-CN" sz="1400" b="1" dirty="0">
                <a:solidFill>
                  <a:srgbClr val="000000"/>
                </a:solidFill>
                <a:latin typeface="微软雅黑" pitchFamily="34" charset="-122"/>
                <a:ea typeface="微软雅黑" panose="020B0503020204020204" pitchFamily="34" charset="-122"/>
              </a:rPr>
              <a:t>·</a:t>
            </a:r>
            <a:r>
              <a:rPr lang="zh-CN" altLang="en-US" sz="1400" b="1" dirty="0">
                <a:solidFill>
                  <a:srgbClr val="000000"/>
                </a:solidFill>
                <a:latin typeface="微软雅黑" pitchFamily="34" charset="-122"/>
                <a:ea typeface="微软雅黑" panose="020B0503020204020204" pitchFamily="34" charset="-122"/>
              </a:rPr>
              <a:t>分类施教</a:t>
            </a:r>
            <a:r>
              <a:rPr lang="zh-CN" altLang="en-US" sz="1400" dirty="0">
                <a:solidFill>
                  <a:srgbClr val="000000"/>
                </a:solidFill>
                <a:latin typeface="微软雅黑" pitchFamily="34" charset="-122"/>
                <a:ea typeface="微软雅黑" panose="020B0503020204020204" pitchFamily="34" charset="-122"/>
              </a:rPr>
              <a:t>”原则，</a:t>
            </a:r>
            <a:r>
              <a:rPr lang="zh-CN" altLang="zh-CN" sz="1400" dirty="0">
                <a:solidFill>
                  <a:srgbClr val="000000"/>
                </a:solidFill>
                <a:latin typeface="微软雅黑" pitchFamily="34" charset="-122"/>
                <a:ea typeface="微软雅黑" panose="020B0503020204020204" pitchFamily="34" charset="-122"/>
              </a:rPr>
              <a:t>面向</a:t>
            </a:r>
            <a:r>
              <a:rPr lang="zh-CN" altLang="en-US" sz="1400" dirty="0">
                <a:solidFill>
                  <a:srgbClr val="000000"/>
                </a:solidFill>
                <a:latin typeface="微软雅黑" pitchFamily="34" charset="-122"/>
                <a:ea typeface="微软雅黑" panose="020B0503020204020204" pitchFamily="34" charset="-122"/>
              </a:rPr>
              <a:t>各专业</a:t>
            </a:r>
            <a:r>
              <a:rPr lang="zh-CN" altLang="zh-CN" sz="1400" dirty="0">
                <a:solidFill>
                  <a:srgbClr val="000000"/>
                </a:solidFill>
                <a:latin typeface="微软雅黑" pitchFamily="34" charset="-122"/>
                <a:ea typeface="微软雅黑" panose="020B0503020204020204" pitchFamily="34" charset="-122"/>
              </a:rPr>
              <a:t>学生，</a:t>
            </a:r>
            <a:r>
              <a:rPr lang="zh-CN" altLang="en-US" sz="1400" dirty="0">
                <a:solidFill>
                  <a:srgbClr val="000000"/>
                </a:solidFill>
                <a:latin typeface="微软雅黑" pitchFamily="34" charset="-122"/>
                <a:ea typeface="微软雅黑" panose="020B0503020204020204" pitchFamily="34" charset="-122"/>
              </a:rPr>
              <a:t>开展全面</a:t>
            </a:r>
            <a:r>
              <a:rPr lang="zh-CN" altLang="zh-CN" sz="1400" dirty="0">
                <a:solidFill>
                  <a:srgbClr val="000000"/>
                </a:solidFill>
                <a:latin typeface="微软雅黑" pitchFamily="34" charset="-122"/>
                <a:ea typeface="微软雅黑" panose="020B0503020204020204" pitchFamily="34" charset="-122"/>
              </a:rPr>
              <a:t>创新创业教育，</a:t>
            </a:r>
            <a:r>
              <a:rPr lang="zh-CN" altLang="zh-CN" sz="1400" b="1" dirty="0">
                <a:solidFill>
                  <a:srgbClr val="FC9341">
                    <a:lumMod val="75000"/>
                  </a:srgbClr>
                </a:solidFill>
                <a:latin typeface="微软雅黑" pitchFamily="34" charset="-122"/>
                <a:ea typeface="微软雅黑" panose="020B0503020204020204" pitchFamily="34" charset="-122"/>
              </a:rPr>
              <a:t>建立跨学科、跨专业交叉培养。</a:t>
            </a:r>
            <a:endParaRPr lang="zh-CN" altLang="en-US" sz="1400" b="1" dirty="0">
              <a:solidFill>
                <a:srgbClr val="FC9341">
                  <a:lumMod val="75000"/>
                </a:srgbClr>
              </a:solidFill>
              <a:latin typeface="微软雅黑" pitchFamily="34" charset="-122"/>
              <a:ea typeface="微软雅黑" panose="020B0503020204020204" pitchFamily="34" charset="-122"/>
            </a:endParaRPr>
          </a:p>
        </p:txBody>
      </p:sp>
      <p:sp>
        <p:nvSpPr>
          <p:cNvPr id="14"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29282" y="860818"/>
            <a:ext cx="3581075" cy="476089"/>
          </a:xfrm>
        </p:spPr>
        <p:txBody>
          <a:bodyPr/>
          <a:lstStyle/>
          <a:p>
            <a:pPr algn="l"/>
            <a:r>
              <a:rPr lang="zh-CN" altLang="en-US" sz="2000" dirty="0" smtClean="0"/>
              <a:t>（一）构建创新</a:t>
            </a:r>
            <a:r>
              <a:rPr lang="zh-CN" altLang="en-US" sz="2000" dirty="0"/>
              <a:t>创业教学体系 </a:t>
            </a:r>
          </a:p>
        </p:txBody>
      </p:sp>
      <p:sp>
        <p:nvSpPr>
          <p:cNvPr id="11" name="矩形 10"/>
          <p:cNvSpPr/>
          <p:nvPr/>
        </p:nvSpPr>
        <p:spPr>
          <a:xfrm>
            <a:off x="352053" y="1412361"/>
            <a:ext cx="1884417"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加强顶层设计</a:t>
            </a:r>
            <a:endParaRPr lang="zh-CN" altLang="en-US" b="1" dirty="0">
              <a:solidFill>
                <a:srgbClr val="C00000"/>
              </a:solidFill>
              <a:latin typeface="微软雅黑" pitchFamily="34" charset="-122"/>
              <a:ea typeface="微软雅黑" pitchFamily="34" charset="-122"/>
            </a:endParaRPr>
          </a:p>
        </p:txBody>
      </p:sp>
      <p:sp>
        <p:nvSpPr>
          <p:cNvPr id="12" name="文本占位符 4">
            <a:extLst>
              <a:ext uri="{FF2B5EF4-FFF2-40B4-BE49-F238E27FC236}">
                <a16:creationId xmlns="" xmlns:a16="http://schemas.microsoft.com/office/drawing/2014/main" id="{F6220BF0-2EC4-494C-9399-FF6B77AEEEB0}"/>
              </a:ext>
            </a:extLst>
          </p:cNvPr>
          <p:cNvSpPr>
            <a:spLocks noGrp="1"/>
          </p:cNvSpPr>
          <p:nvPr>
            <p:ph type="body" sz="quarter" idx="10"/>
          </p:nvPr>
        </p:nvSpPr>
        <p:spPr>
          <a:xfrm>
            <a:off x="8911982" y="170396"/>
            <a:ext cx="2677864" cy="508260"/>
          </a:xfrm>
        </p:spPr>
        <p:txBody>
          <a:bodyPr/>
          <a:lstStyle/>
          <a:p>
            <a:r>
              <a:rPr lang="zh-CN" altLang="en-US" sz="2400" dirty="0" smtClean="0"/>
              <a:t>三、建设内容举措</a:t>
            </a:r>
            <a:endParaRPr lang="zh-CN" altLang="en-US" dirty="0"/>
          </a:p>
          <a:p>
            <a:endParaRPr lang="zh-CN" altLang="en-US" dirty="0"/>
          </a:p>
        </p:txBody>
      </p:sp>
      <p:sp>
        <p:nvSpPr>
          <p:cNvPr id="13"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13</a:t>
            </a:r>
            <a:endParaRPr lang="zh-CN" altLang="en-US" sz="1500" b="1" dirty="0">
              <a:solidFill>
                <a:prstClr val="white"/>
              </a:solidFill>
            </a:endParaRPr>
          </a:p>
        </p:txBody>
      </p:sp>
    </p:spTree>
    <p:extLst>
      <p:ext uri="{BB962C8B-B14F-4D97-AF65-F5344CB8AC3E}">
        <p14:creationId xmlns:p14="http://schemas.microsoft.com/office/powerpoint/2010/main" val="1321619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22">
            <a:extLst>
              <a:ext uri="{FF2B5EF4-FFF2-40B4-BE49-F238E27FC236}">
                <a16:creationId xmlns="" xmlns:a16="http://schemas.microsoft.com/office/drawing/2014/main" id="{5E236395-AC95-49BC-83FE-9031A9A7955F}"/>
              </a:ext>
            </a:extLst>
          </p:cNvPr>
          <p:cNvSpPr/>
          <p:nvPr/>
        </p:nvSpPr>
        <p:spPr>
          <a:xfrm>
            <a:off x="717525" y="1540484"/>
            <a:ext cx="4937691" cy="1462788"/>
          </a:xfrm>
          <a:custGeom>
            <a:avLst/>
            <a:gdLst>
              <a:gd name="connsiteX0" fmla="*/ 0 w 3888432"/>
              <a:gd name="connsiteY0" fmla="*/ 203169 h 1218992"/>
              <a:gd name="connsiteX1" fmla="*/ 203169 w 3888432"/>
              <a:gd name="connsiteY1" fmla="*/ 0 h 1218992"/>
              <a:gd name="connsiteX2" fmla="*/ 3685263 w 3888432"/>
              <a:gd name="connsiteY2" fmla="*/ 0 h 1218992"/>
              <a:gd name="connsiteX3" fmla="*/ 3888432 w 3888432"/>
              <a:gd name="connsiteY3" fmla="*/ 203169 h 1218992"/>
              <a:gd name="connsiteX4" fmla="*/ 3888432 w 3888432"/>
              <a:gd name="connsiteY4" fmla="*/ 1015823 h 1218992"/>
              <a:gd name="connsiteX5" fmla="*/ 3685263 w 3888432"/>
              <a:gd name="connsiteY5" fmla="*/ 1218992 h 1218992"/>
              <a:gd name="connsiteX6" fmla="*/ 203169 w 3888432"/>
              <a:gd name="connsiteY6" fmla="*/ 1218992 h 1218992"/>
              <a:gd name="connsiteX7" fmla="*/ 0 w 3888432"/>
              <a:gd name="connsiteY7" fmla="*/ 1015823 h 1218992"/>
              <a:gd name="connsiteX8" fmla="*/ 0 w 3888432"/>
              <a:gd name="connsiteY8" fmla="*/ 203169 h 1218992"/>
              <a:gd name="connsiteX0" fmla="*/ 0 w 3888432"/>
              <a:gd name="connsiteY0" fmla="*/ 203169 h 1218992"/>
              <a:gd name="connsiteX1" fmla="*/ 126969 w 3888432"/>
              <a:gd name="connsiteY1" fmla="*/ 0 h 1218992"/>
              <a:gd name="connsiteX2" fmla="*/ 3685263 w 3888432"/>
              <a:gd name="connsiteY2" fmla="*/ 0 h 1218992"/>
              <a:gd name="connsiteX3" fmla="*/ 3888432 w 3888432"/>
              <a:gd name="connsiteY3" fmla="*/ 203169 h 1218992"/>
              <a:gd name="connsiteX4" fmla="*/ 3888432 w 3888432"/>
              <a:gd name="connsiteY4" fmla="*/ 1015823 h 1218992"/>
              <a:gd name="connsiteX5" fmla="*/ 3685263 w 3888432"/>
              <a:gd name="connsiteY5" fmla="*/ 1218992 h 1218992"/>
              <a:gd name="connsiteX6" fmla="*/ 203169 w 3888432"/>
              <a:gd name="connsiteY6" fmla="*/ 1218992 h 1218992"/>
              <a:gd name="connsiteX7" fmla="*/ 0 w 3888432"/>
              <a:gd name="connsiteY7" fmla="*/ 1015823 h 1218992"/>
              <a:gd name="connsiteX8" fmla="*/ 0 w 3888432"/>
              <a:gd name="connsiteY8" fmla="*/ 203169 h 12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432" h="1218992">
                <a:moveTo>
                  <a:pt x="0" y="203169"/>
                </a:moveTo>
                <a:cubicBezTo>
                  <a:pt x="0" y="90962"/>
                  <a:pt x="14762" y="0"/>
                  <a:pt x="126969" y="0"/>
                </a:cubicBezTo>
                <a:lnTo>
                  <a:pt x="3685263" y="0"/>
                </a:lnTo>
                <a:cubicBezTo>
                  <a:pt x="3797470" y="0"/>
                  <a:pt x="3888432" y="90962"/>
                  <a:pt x="3888432" y="203169"/>
                </a:cubicBezTo>
                <a:lnTo>
                  <a:pt x="3888432" y="1015823"/>
                </a:lnTo>
                <a:cubicBezTo>
                  <a:pt x="3888432" y="1128030"/>
                  <a:pt x="3797470" y="1218992"/>
                  <a:pt x="3685263" y="1218992"/>
                </a:cubicBezTo>
                <a:lnTo>
                  <a:pt x="203169" y="1218992"/>
                </a:lnTo>
                <a:cubicBezTo>
                  <a:pt x="90962" y="1218992"/>
                  <a:pt x="0" y="1128030"/>
                  <a:pt x="0" y="1015823"/>
                </a:cubicBezTo>
                <a:lnTo>
                  <a:pt x="0" y="203169"/>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p>
        </p:txBody>
      </p:sp>
      <p:sp>
        <p:nvSpPr>
          <p:cNvPr id="17" name="Rectangle 21">
            <a:extLst>
              <a:ext uri="{FF2B5EF4-FFF2-40B4-BE49-F238E27FC236}">
                <a16:creationId xmlns="" xmlns:a16="http://schemas.microsoft.com/office/drawing/2014/main" id="{66B3AE28-5B98-4825-8438-8EEAB2C6DA21}"/>
              </a:ext>
            </a:extLst>
          </p:cNvPr>
          <p:cNvSpPr/>
          <p:nvPr/>
        </p:nvSpPr>
        <p:spPr>
          <a:xfrm>
            <a:off x="825166" y="3121078"/>
            <a:ext cx="3249144" cy="560051"/>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100%</a:t>
            </a: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a:t>
            </a:r>
            <a:r>
              <a:rPr lang="zh-CN" altLang="en-US" sz="2032" b="1" dirty="0">
                <a:solidFill>
                  <a:prstClr val="white"/>
                </a:solidFill>
                <a:latin typeface="微软雅黑" pitchFamily="34" charset="-122"/>
                <a:ea typeface="微软雅黑" pitchFamily="34" charset="-122"/>
              </a:rPr>
              <a:t>通识教育</a:t>
            </a:r>
          </a:p>
        </p:txBody>
      </p:sp>
      <p:sp>
        <p:nvSpPr>
          <p:cNvPr id="18" name="Rectangle 23">
            <a:extLst>
              <a:ext uri="{FF2B5EF4-FFF2-40B4-BE49-F238E27FC236}">
                <a16:creationId xmlns="" xmlns:a16="http://schemas.microsoft.com/office/drawing/2014/main" id="{DF807E4E-D9D2-4594-BC36-952E1A60FE66}"/>
              </a:ext>
            </a:extLst>
          </p:cNvPr>
          <p:cNvSpPr/>
          <p:nvPr/>
        </p:nvSpPr>
        <p:spPr>
          <a:xfrm>
            <a:off x="4464359" y="3099917"/>
            <a:ext cx="3249144" cy="581212"/>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10%</a:t>
            </a: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a:t>
            </a:r>
            <a:r>
              <a:rPr lang="zh-CN" altLang="en-US" sz="2032" b="1" dirty="0">
                <a:solidFill>
                  <a:prstClr val="white"/>
                </a:solidFill>
                <a:latin typeface="微软雅黑" pitchFamily="34" charset="-122"/>
                <a:ea typeface="微软雅黑" pitchFamily="34" charset="-122"/>
              </a:rPr>
              <a:t>精英教育</a:t>
            </a:r>
          </a:p>
        </p:txBody>
      </p:sp>
      <p:sp>
        <p:nvSpPr>
          <p:cNvPr id="19" name="Rectangle 24">
            <a:extLst>
              <a:ext uri="{FF2B5EF4-FFF2-40B4-BE49-F238E27FC236}">
                <a16:creationId xmlns="" xmlns:a16="http://schemas.microsoft.com/office/drawing/2014/main" id="{1AE3ADD8-BB9E-4439-94A2-5046E249476E}"/>
              </a:ext>
            </a:extLst>
          </p:cNvPr>
          <p:cNvSpPr/>
          <p:nvPr/>
        </p:nvSpPr>
        <p:spPr>
          <a:xfrm>
            <a:off x="8153495" y="3121080"/>
            <a:ext cx="3245187" cy="560051"/>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2%</a:t>
            </a:r>
            <a:r>
              <a:rPr lang="zh-CN" altLang="en-US" sz="2032" b="1" dirty="0">
                <a:solidFill>
                  <a:prstClr val="white"/>
                </a:solidFill>
                <a:latin typeface="微软雅黑" pitchFamily="34" charset="-122"/>
                <a:ea typeface="微软雅黑" pitchFamily="34" charset="-122"/>
              </a:rPr>
              <a:t>”</a:t>
            </a:r>
            <a:r>
              <a:rPr lang="en-US" altLang="zh-CN" sz="2032" b="1" dirty="0">
                <a:solidFill>
                  <a:prstClr val="white"/>
                </a:solidFill>
                <a:latin typeface="微软雅黑" pitchFamily="34" charset="-122"/>
                <a:ea typeface="微软雅黑" pitchFamily="34" charset="-122"/>
              </a:rPr>
              <a:t>——</a:t>
            </a:r>
            <a:r>
              <a:rPr lang="zh-CN" altLang="en-US" sz="2032" b="1" dirty="0">
                <a:solidFill>
                  <a:prstClr val="white"/>
                </a:solidFill>
                <a:latin typeface="微软雅黑" pitchFamily="34" charset="-122"/>
                <a:ea typeface="微软雅黑" pitchFamily="34" charset="-122"/>
              </a:rPr>
              <a:t>卓越教育</a:t>
            </a:r>
          </a:p>
        </p:txBody>
      </p:sp>
      <p:sp>
        <p:nvSpPr>
          <p:cNvPr id="20" name="对角圆角矩形 10">
            <a:extLst>
              <a:ext uri="{FF2B5EF4-FFF2-40B4-BE49-F238E27FC236}">
                <a16:creationId xmlns="" xmlns:a16="http://schemas.microsoft.com/office/drawing/2014/main" id="{F4B1F5C5-B797-46E2-ABA1-D79264FC722F}"/>
              </a:ext>
            </a:extLst>
          </p:cNvPr>
          <p:cNvSpPr/>
          <p:nvPr/>
        </p:nvSpPr>
        <p:spPr>
          <a:xfrm flipH="1">
            <a:off x="825165" y="3862636"/>
            <a:ext cx="3249144" cy="112348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lnSpc>
                <a:spcPct val="114000"/>
              </a:lnSpc>
              <a:spcBef>
                <a:spcPct val="0"/>
              </a:spcBef>
              <a:spcAft>
                <a:spcPct val="0"/>
              </a:spcAft>
              <a:defRPr/>
            </a:pPr>
            <a:r>
              <a:rPr lang="zh-CN" altLang="zh-CN" sz="1397" kern="0" dirty="0">
                <a:solidFill>
                  <a:srgbClr val="000000"/>
                </a:solidFill>
                <a:latin typeface="微软雅黑" pitchFamily="34" charset="-122"/>
                <a:ea typeface="微软雅黑" pitchFamily="34" charset="-122"/>
              </a:rPr>
              <a:t>将创新创业教育</a:t>
            </a:r>
            <a:r>
              <a:rPr lang="zh-CN" altLang="zh-CN" sz="1397" b="1" kern="0" dirty="0">
                <a:solidFill>
                  <a:srgbClr val="FF4C05"/>
                </a:solidFill>
                <a:latin typeface="微软雅黑" pitchFamily="34" charset="-122"/>
                <a:ea typeface="微软雅黑" pitchFamily="34" charset="-122"/>
              </a:rPr>
              <a:t>贯穿人才培养全过程</a:t>
            </a:r>
            <a:r>
              <a:rPr lang="zh-CN" altLang="en-US" sz="1397" kern="0" dirty="0">
                <a:solidFill>
                  <a:srgbClr val="000000"/>
                </a:solidFill>
                <a:latin typeface="微软雅黑" pitchFamily="34" charset="-122"/>
                <a:ea typeface="微软雅黑" pitchFamily="34" charset="-122"/>
              </a:rPr>
              <a:t>，</a:t>
            </a:r>
            <a:r>
              <a:rPr lang="zh-CN" altLang="zh-CN" sz="1397" kern="0" dirty="0">
                <a:solidFill>
                  <a:prstClr val="black"/>
                </a:solidFill>
                <a:latin typeface="微软雅黑" pitchFamily="34" charset="-122"/>
                <a:ea typeface="微软雅黑" pitchFamily="34" charset="-122"/>
              </a:rPr>
              <a:t>面向</a:t>
            </a:r>
            <a:r>
              <a:rPr lang="zh-CN" altLang="en-US" sz="1397" kern="0" dirty="0">
                <a:solidFill>
                  <a:srgbClr val="FF4C05"/>
                </a:solidFill>
                <a:latin typeface="微软雅黑" pitchFamily="34" charset="-122"/>
                <a:ea typeface="微软雅黑" pitchFamily="34" charset="-122"/>
              </a:rPr>
              <a:t>全校</a:t>
            </a:r>
            <a:r>
              <a:rPr lang="zh-CN" altLang="zh-CN" sz="1397" kern="0" dirty="0">
                <a:solidFill>
                  <a:prstClr val="black"/>
                </a:solidFill>
                <a:latin typeface="微软雅黑" pitchFamily="34" charset="-122"/>
                <a:ea typeface="微软雅黑" pitchFamily="34" charset="-122"/>
              </a:rPr>
              <a:t>学生</a:t>
            </a:r>
            <a:r>
              <a:rPr lang="zh-CN" altLang="zh-CN" sz="1397" kern="0" dirty="0">
                <a:solidFill>
                  <a:srgbClr val="000000"/>
                </a:solidFill>
                <a:latin typeface="微软雅黑" pitchFamily="34" charset="-122"/>
                <a:ea typeface="微软雅黑" pitchFamily="34" charset="-122"/>
              </a:rPr>
              <a:t>开设创新创业</a:t>
            </a:r>
            <a:r>
              <a:rPr lang="zh-CN" altLang="en-US" sz="1397" kern="0" dirty="0">
                <a:solidFill>
                  <a:srgbClr val="000000"/>
                </a:solidFill>
                <a:latin typeface="微软雅黑" pitchFamily="34" charset="-122"/>
                <a:ea typeface="微软雅黑" pitchFamily="34" charset="-122"/>
              </a:rPr>
              <a:t>通识</a:t>
            </a:r>
            <a:r>
              <a:rPr lang="zh-CN" altLang="zh-CN" sz="1397" kern="0" dirty="0">
                <a:solidFill>
                  <a:srgbClr val="000000"/>
                </a:solidFill>
                <a:latin typeface="微软雅黑" pitchFamily="34" charset="-122"/>
                <a:ea typeface="微软雅黑" pitchFamily="34" charset="-122"/>
              </a:rPr>
              <a:t>教育必修</a:t>
            </a:r>
            <a:r>
              <a:rPr lang="zh-CN" altLang="en-US" sz="1397" kern="0" dirty="0">
                <a:solidFill>
                  <a:srgbClr val="000000"/>
                </a:solidFill>
                <a:latin typeface="微软雅黑" pitchFamily="34" charset="-122"/>
                <a:ea typeface="微软雅黑" pitchFamily="34" charset="-122"/>
              </a:rPr>
              <a:t>课程，</a:t>
            </a:r>
            <a:r>
              <a:rPr lang="zh-CN" altLang="en-US" sz="1397" kern="0" dirty="0">
                <a:solidFill>
                  <a:prstClr val="black"/>
                </a:solidFill>
                <a:latin typeface="微软雅黑" pitchFamily="34" charset="-122"/>
                <a:ea typeface="微软雅黑" pitchFamily="34" charset="-122"/>
              </a:rPr>
              <a:t>面向</a:t>
            </a:r>
            <a:r>
              <a:rPr lang="zh-CN" altLang="en-US" sz="1397" kern="0" dirty="0">
                <a:solidFill>
                  <a:srgbClr val="FF4C05"/>
                </a:solidFill>
                <a:latin typeface="微软雅黑" pitchFamily="34" charset="-122"/>
                <a:ea typeface="微软雅黑" pitchFamily="34" charset="-122"/>
              </a:rPr>
              <a:t>各院系</a:t>
            </a:r>
            <a:r>
              <a:rPr lang="zh-CN" altLang="en-US" sz="1397" kern="0" dirty="0">
                <a:solidFill>
                  <a:srgbClr val="000000"/>
                </a:solidFill>
                <a:latin typeface="微软雅黑" pitchFamily="34" charset="-122"/>
                <a:ea typeface="微软雅黑" pitchFamily="34" charset="-122"/>
              </a:rPr>
              <a:t>合作开发专创基础选修课程。</a:t>
            </a:r>
          </a:p>
        </p:txBody>
      </p:sp>
      <p:sp>
        <p:nvSpPr>
          <p:cNvPr id="21" name="对角圆角矩形 11">
            <a:extLst>
              <a:ext uri="{FF2B5EF4-FFF2-40B4-BE49-F238E27FC236}">
                <a16:creationId xmlns="" xmlns:a16="http://schemas.microsoft.com/office/drawing/2014/main" id="{9A3DD6F3-9110-4A5D-94A3-0A97A6A6BBFF}"/>
              </a:ext>
            </a:extLst>
          </p:cNvPr>
          <p:cNvSpPr/>
          <p:nvPr/>
        </p:nvSpPr>
        <p:spPr>
          <a:xfrm flipH="1">
            <a:off x="4450104" y="3862638"/>
            <a:ext cx="3263395" cy="1123481"/>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kern="0" dirty="0">
                <a:solidFill>
                  <a:srgbClr val="000000"/>
                </a:solidFill>
                <a:latin typeface="微软雅黑" pitchFamily="34" charset="-122"/>
                <a:ea typeface="微软雅黑" pitchFamily="34" charset="-122"/>
              </a:rPr>
              <a:t>以特色专业试点，面向以不同专业学生进行筛选进入双创教育精英班学习。针对</a:t>
            </a:r>
            <a:r>
              <a:rPr lang="zh-CN" altLang="en-US" sz="1397" b="1" kern="0" dirty="0">
                <a:solidFill>
                  <a:srgbClr val="FF4C05"/>
                </a:solidFill>
                <a:latin typeface="微软雅黑" pitchFamily="34" charset="-122"/>
                <a:ea typeface="微软雅黑" pitchFamily="34" charset="-122"/>
              </a:rPr>
              <a:t>有创新创意想法、对创新与创业实践有浓厚兴趣和体验</a:t>
            </a:r>
            <a:r>
              <a:rPr lang="zh-CN" altLang="en-US" sz="1397" kern="0" dirty="0">
                <a:solidFill>
                  <a:srgbClr val="000000"/>
                </a:solidFill>
                <a:latin typeface="微软雅黑" pitchFamily="34" charset="-122"/>
                <a:ea typeface="微软雅黑" pitchFamily="34" charset="-122"/>
              </a:rPr>
              <a:t>的学生进行培养。</a:t>
            </a:r>
            <a:endParaRPr lang="zh-CN" altLang="en-US" sz="2285" dirty="0">
              <a:solidFill>
                <a:prstClr val="white"/>
              </a:solidFill>
            </a:endParaRPr>
          </a:p>
        </p:txBody>
      </p:sp>
      <p:sp>
        <p:nvSpPr>
          <p:cNvPr id="22" name="对角圆角矩形 12">
            <a:extLst>
              <a:ext uri="{FF2B5EF4-FFF2-40B4-BE49-F238E27FC236}">
                <a16:creationId xmlns="" xmlns:a16="http://schemas.microsoft.com/office/drawing/2014/main" id="{7F524364-3551-4C60-82C7-E47750E9CE61}"/>
              </a:ext>
            </a:extLst>
          </p:cNvPr>
          <p:cNvSpPr/>
          <p:nvPr/>
        </p:nvSpPr>
        <p:spPr>
          <a:xfrm>
            <a:off x="8153497" y="3840170"/>
            <a:ext cx="3245187" cy="1145948"/>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336650" fontAlgn="base">
              <a:lnSpc>
                <a:spcPct val="114000"/>
              </a:lnSpc>
              <a:spcBef>
                <a:spcPct val="0"/>
              </a:spcBef>
              <a:spcAft>
                <a:spcPct val="0"/>
              </a:spcAft>
              <a:defRPr/>
            </a:pPr>
            <a:r>
              <a:rPr lang="zh-CN" altLang="en-US" sz="1397" kern="0">
                <a:solidFill>
                  <a:srgbClr val="000000"/>
                </a:solidFill>
                <a:latin typeface="微软雅黑" pitchFamily="34" charset="-122"/>
                <a:ea typeface="微软雅黑" pitchFamily="34" charset="-122"/>
              </a:rPr>
              <a:t>针对</a:t>
            </a:r>
            <a:r>
              <a:rPr lang="zh-CN" altLang="en-US" sz="1397" b="1" kern="0">
                <a:solidFill>
                  <a:srgbClr val="FF4C05"/>
                </a:solidFill>
                <a:latin typeface="微软雅黑" pitchFamily="34" charset="-122"/>
                <a:ea typeface="微软雅黑" pitchFamily="34" charset="-122"/>
              </a:rPr>
              <a:t>有创业项目</a:t>
            </a:r>
            <a:r>
              <a:rPr lang="zh-CN" altLang="en-US" sz="1397" kern="0">
                <a:solidFill>
                  <a:srgbClr val="000000"/>
                </a:solidFill>
                <a:latin typeface="微软雅黑" pitchFamily="34" charset="-122"/>
                <a:ea typeface="微软雅黑" pitchFamily="34" charset="-122"/>
              </a:rPr>
              <a:t>的学生择优进行筛选进入卓越班进行更深层次的</a:t>
            </a:r>
            <a:r>
              <a:rPr lang="zh-CN" altLang="en-US" sz="1397" b="1" kern="0">
                <a:solidFill>
                  <a:srgbClr val="FF4C05"/>
                </a:solidFill>
                <a:latin typeface="微软雅黑" pitchFamily="34" charset="-122"/>
                <a:ea typeface="微软雅黑" pitchFamily="34" charset="-122"/>
              </a:rPr>
              <a:t>战略管理、投融资、企业运营</a:t>
            </a:r>
            <a:r>
              <a:rPr lang="zh-CN" altLang="en-US" sz="1397" kern="0">
                <a:solidFill>
                  <a:srgbClr val="000000"/>
                </a:solidFill>
                <a:latin typeface="微软雅黑" pitchFamily="34" charset="-122"/>
                <a:ea typeface="微软雅黑" pitchFamily="34" charset="-122"/>
              </a:rPr>
              <a:t>等知识学习，助力初创团队实现创业成果的转换。</a:t>
            </a:r>
            <a:endParaRPr lang="zh-CN" altLang="en-US" sz="1397" kern="0" dirty="0">
              <a:solidFill>
                <a:srgbClr val="000000"/>
              </a:solidFill>
              <a:latin typeface="微软雅黑" pitchFamily="34" charset="-122"/>
              <a:ea typeface="微软雅黑" pitchFamily="34" charset="-122"/>
            </a:endParaRPr>
          </a:p>
        </p:txBody>
      </p:sp>
      <p:grpSp>
        <p:nvGrpSpPr>
          <p:cNvPr id="25" name="Group 9">
            <a:extLst>
              <a:ext uri="{FF2B5EF4-FFF2-40B4-BE49-F238E27FC236}">
                <a16:creationId xmlns="" xmlns:a16="http://schemas.microsoft.com/office/drawing/2014/main" id="{F25297C8-75E5-403B-A2E4-A5BC625CE41D}"/>
              </a:ext>
            </a:extLst>
          </p:cNvPr>
          <p:cNvGrpSpPr>
            <a:grpSpLocks/>
          </p:cNvGrpSpPr>
          <p:nvPr/>
        </p:nvGrpSpPr>
        <p:grpSpPr bwMode="auto">
          <a:xfrm>
            <a:off x="518239" y="2683053"/>
            <a:ext cx="688663" cy="672523"/>
            <a:chOff x="0" y="0"/>
            <a:chExt cx="1042" cy="1019"/>
          </a:xfrm>
        </p:grpSpPr>
        <p:grpSp>
          <p:nvGrpSpPr>
            <p:cNvPr id="26" name="Group 10">
              <a:extLst>
                <a:ext uri="{FF2B5EF4-FFF2-40B4-BE49-F238E27FC236}">
                  <a16:creationId xmlns="" xmlns:a16="http://schemas.microsoft.com/office/drawing/2014/main" id="{11DA6022-CBAD-44F3-AF78-8BE581CD2B6E}"/>
                </a:ext>
              </a:extLst>
            </p:cNvPr>
            <p:cNvGrpSpPr>
              <a:grpSpLocks/>
            </p:cNvGrpSpPr>
            <p:nvPr/>
          </p:nvGrpSpPr>
          <p:grpSpPr bwMode="auto">
            <a:xfrm>
              <a:off x="0" y="0"/>
              <a:ext cx="1042" cy="1019"/>
              <a:chOff x="0" y="0"/>
              <a:chExt cx="1042" cy="1019"/>
            </a:xfrm>
          </p:grpSpPr>
          <p:pic>
            <p:nvPicPr>
              <p:cNvPr id="28" name="Picture 11" descr="circuler_1">
                <a:extLst>
                  <a:ext uri="{FF2B5EF4-FFF2-40B4-BE49-F238E27FC236}">
                    <a16:creationId xmlns="" xmlns:a16="http://schemas.microsoft.com/office/drawing/2014/main" id="{2CE8FE1E-8670-4913-8771-B3B5D30846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12">
                <a:extLst>
                  <a:ext uri="{FF2B5EF4-FFF2-40B4-BE49-F238E27FC236}">
                    <a16:creationId xmlns="" xmlns:a16="http://schemas.microsoft.com/office/drawing/2014/main" id="{31611DB7-6815-4621-9594-675EE3CFD29D}"/>
                  </a:ext>
                </a:extLst>
              </p:cNvPr>
              <p:cNvSpPr>
                <a:spLocks noChangeArrowheads="1"/>
              </p:cNvSpPr>
              <p:nvPr/>
            </p:nvSpPr>
            <p:spPr bwMode="auto">
              <a:xfrm>
                <a:off x="0" y="0"/>
                <a:ext cx="1035" cy="1019"/>
              </a:xfrm>
              <a:prstGeom prst="ellipse">
                <a:avLst/>
              </a:prstGeom>
              <a:solidFill>
                <a:schemeClr val="bg1">
                  <a:lumMod val="85000"/>
                </a:schemeClr>
              </a:solidFill>
              <a:ln w="19050">
                <a:noFill/>
                <a:round/>
                <a:headEnd/>
                <a:tailEnd/>
              </a:ln>
            </p:spPr>
            <p:txBody>
              <a:bodyPr wrap="none" anchor="ctr"/>
              <a:lstStyle/>
              <a:p>
                <a:r>
                  <a:rPr lang="en-US" altLang="zh-CN" sz="2540" b="1" i="1" dirty="0">
                    <a:solidFill>
                      <a:srgbClr val="EEECE1">
                        <a:lumMod val="50000"/>
                      </a:srgbClr>
                    </a:solidFill>
                    <a:ea typeface="华文细黑" pitchFamily="2" charset="-122"/>
                  </a:rPr>
                  <a:t>1</a:t>
                </a:r>
                <a:endParaRPr lang="zh-CN" altLang="zh-CN" sz="2540" b="1" i="1" dirty="0">
                  <a:solidFill>
                    <a:srgbClr val="EEECE1">
                      <a:lumMod val="50000"/>
                    </a:srgbClr>
                  </a:solidFill>
                  <a:ea typeface="华文细黑" pitchFamily="2" charset="-122"/>
                </a:endParaRPr>
              </a:p>
            </p:txBody>
          </p:sp>
        </p:grpSp>
        <p:pic>
          <p:nvPicPr>
            <p:cNvPr id="27" name="Picture 13" descr="Picture2">
              <a:extLst>
                <a:ext uri="{FF2B5EF4-FFF2-40B4-BE49-F238E27FC236}">
                  <a16:creationId xmlns="" xmlns:a16="http://schemas.microsoft.com/office/drawing/2014/main" id="{D8B8D521-F0B1-4744-BFA6-BEF0EDFDC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9">
            <a:extLst>
              <a:ext uri="{FF2B5EF4-FFF2-40B4-BE49-F238E27FC236}">
                <a16:creationId xmlns="" xmlns:a16="http://schemas.microsoft.com/office/drawing/2014/main" id="{F5577A20-AD75-4247-904C-3C21E98D6C98}"/>
              </a:ext>
            </a:extLst>
          </p:cNvPr>
          <p:cNvGrpSpPr>
            <a:grpSpLocks/>
          </p:cNvGrpSpPr>
          <p:nvPr/>
        </p:nvGrpSpPr>
        <p:grpSpPr bwMode="auto">
          <a:xfrm>
            <a:off x="4274288" y="2683053"/>
            <a:ext cx="688663" cy="672523"/>
            <a:chOff x="0" y="0"/>
            <a:chExt cx="1042" cy="1019"/>
          </a:xfrm>
        </p:grpSpPr>
        <p:grpSp>
          <p:nvGrpSpPr>
            <p:cNvPr id="33" name="Group 10">
              <a:extLst>
                <a:ext uri="{FF2B5EF4-FFF2-40B4-BE49-F238E27FC236}">
                  <a16:creationId xmlns="" xmlns:a16="http://schemas.microsoft.com/office/drawing/2014/main" id="{3A49D6D2-1AD7-4160-A7DD-23B8159AAB3B}"/>
                </a:ext>
              </a:extLst>
            </p:cNvPr>
            <p:cNvGrpSpPr>
              <a:grpSpLocks/>
            </p:cNvGrpSpPr>
            <p:nvPr/>
          </p:nvGrpSpPr>
          <p:grpSpPr bwMode="auto">
            <a:xfrm>
              <a:off x="0" y="0"/>
              <a:ext cx="1042" cy="1019"/>
              <a:chOff x="0" y="0"/>
              <a:chExt cx="1042" cy="1019"/>
            </a:xfrm>
          </p:grpSpPr>
          <p:pic>
            <p:nvPicPr>
              <p:cNvPr id="35" name="Picture 11" descr="circuler_1">
                <a:extLst>
                  <a:ext uri="{FF2B5EF4-FFF2-40B4-BE49-F238E27FC236}">
                    <a16:creationId xmlns="" xmlns:a16="http://schemas.microsoft.com/office/drawing/2014/main" id="{72FB298F-676F-4C06-B45F-0559B4ED0F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12">
                <a:extLst>
                  <a:ext uri="{FF2B5EF4-FFF2-40B4-BE49-F238E27FC236}">
                    <a16:creationId xmlns="" xmlns:a16="http://schemas.microsoft.com/office/drawing/2014/main" id="{CAEA91B7-AE5A-4905-B33C-784AF46648E2}"/>
                  </a:ext>
                </a:extLst>
              </p:cNvPr>
              <p:cNvSpPr>
                <a:spLocks noChangeArrowheads="1"/>
              </p:cNvSpPr>
              <p:nvPr/>
            </p:nvSpPr>
            <p:spPr bwMode="auto">
              <a:xfrm>
                <a:off x="0" y="0"/>
                <a:ext cx="1035" cy="1019"/>
              </a:xfrm>
              <a:prstGeom prst="ellipse">
                <a:avLst/>
              </a:prstGeom>
              <a:solidFill>
                <a:schemeClr val="bg1">
                  <a:lumMod val="85000"/>
                </a:schemeClr>
              </a:solidFill>
              <a:ln w="19050">
                <a:noFill/>
                <a:round/>
                <a:headEnd/>
                <a:tailEnd/>
              </a:ln>
            </p:spPr>
            <p:txBody>
              <a:bodyPr wrap="none" anchor="ctr"/>
              <a:lstStyle/>
              <a:p>
                <a:r>
                  <a:rPr lang="en-US" altLang="zh-CN" sz="2540" b="1" i="1" dirty="0">
                    <a:solidFill>
                      <a:srgbClr val="EEECE1">
                        <a:lumMod val="50000"/>
                      </a:srgbClr>
                    </a:solidFill>
                    <a:ea typeface="华文细黑" pitchFamily="2" charset="-122"/>
                  </a:rPr>
                  <a:t>2</a:t>
                </a:r>
                <a:endParaRPr lang="zh-CN" altLang="zh-CN" sz="2540" b="1" i="1" dirty="0">
                  <a:solidFill>
                    <a:srgbClr val="EEECE1">
                      <a:lumMod val="50000"/>
                    </a:srgbClr>
                  </a:solidFill>
                  <a:ea typeface="华文细黑" pitchFamily="2" charset="-122"/>
                </a:endParaRPr>
              </a:p>
            </p:txBody>
          </p:sp>
        </p:grpSp>
        <p:pic>
          <p:nvPicPr>
            <p:cNvPr id="34" name="Picture 13" descr="Picture2">
              <a:extLst>
                <a:ext uri="{FF2B5EF4-FFF2-40B4-BE49-F238E27FC236}">
                  <a16:creationId xmlns="" xmlns:a16="http://schemas.microsoft.com/office/drawing/2014/main" id="{D5EE789F-0085-4483-A942-A286F0EF32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Group 9">
            <a:extLst>
              <a:ext uri="{FF2B5EF4-FFF2-40B4-BE49-F238E27FC236}">
                <a16:creationId xmlns="" xmlns:a16="http://schemas.microsoft.com/office/drawing/2014/main" id="{696BA8DE-72AE-4C36-B217-ED56C3688A26}"/>
              </a:ext>
            </a:extLst>
          </p:cNvPr>
          <p:cNvGrpSpPr>
            <a:grpSpLocks/>
          </p:cNvGrpSpPr>
          <p:nvPr/>
        </p:nvGrpSpPr>
        <p:grpSpPr bwMode="auto">
          <a:xfrm>
            <a:off x="7963427" y="2683053"/>
            <a:ext cx="688663" cy="672523"/>
            <a:chOff x="0" y="0"/>
            <a:chExt cx="1042" cy="1019"/>
          </a:xfrm>
        </p:grpSpPr>
        <p:grpSp>
          <p:nvGrpSpPr>
            <p:cNvPr id="38" name="Group 10">
              <a:extLst>
                <a:ext uri="{FF2B5EF4-FFF2-40B4-BE49-F238E27FC236}">
                  <a16:creationId xmlns="" xmlns:a16="http://schemas.microsoft.com/office/drawing/2014/main" id="{F26250A6-89F3-47B4-81B1-7247CD994B74}"/>
                </a:ext>
              </a:extLst>
            </p:cNvPr>
            <p:cNvGrpSpPr>
              <a:grpSpLocks/>
            </p:cNvGrpSpPr>
            <p:nvPr/>
          </p:nvGrpSpPr>
          <p:grpSpPr bwMode="auto">
            <a:xfrm>
              <a:off x="0" y="0"/>
              <a:ext cx="1042" cy="1019"/>
              <a:chOff x="0" y="0"/>
              <a:chExt cx="1042" cy="1019"/>
            </a:xfrm>
          </p:grpSpPr>
          <p:pic>
            <p:nvPicPr>
              <p:cNvPr id="40" name="Picture 11" descr="circuler_1">
                <a:extLst>
                  <a:ext uri="{FF2B5EF4-FFF2-40B4-BE49-F238E27FC236}">
                    <a16:creationId xmlns="" xmlns:a16="http://schemas.microsoft.com/office/drawing/2014/main" id="{4D404824-4D2A-40BF-A5B5-A9E30FEF78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12">
                <a:extLst>
                  <a:ext uri="{FF2B5EF4-FFF2-40B4-BE49-F238E27FC236}">
                    <a16:creationId xmlns="" xmlns:a16="http://schemas.microsoft.com/office/drawing/2014/main" id="{C9A56825-4BE9-47CF-93F8-5D01B8B537E3}"/>
                  </a:ext>
                </a:extLst>
              </p:cNvPr>
              <p:cNvSpPr>
                <a:spLocks noChangeArrowheads="1"/>
              </p:cNvSpPr>
              <p:nvPr/>
            </p:nvSpPr>
            <p:spPr bwMode="auto">
              <a:xfrm>
                <a:off x="0" y="0"/>
                <a:ext cx="1035" cy="1019"/>
              </a:xfrm>
              <a:prstGeom prst="ellipse">
                <a:avLst/>
              </a:prstGeom>
              <a:solidFill>
                <a:schemeClr val="bg1">
                  <a:lumMod val="85000"/>
                </a:schemeClr>
              </a:solidFill>
              <a:ln w="19050">
                <a:noFill/>
                <a:round/>
                <a:headEnd/>
                <a:tailEnd/>
              </a:ln>
            </p:spPr>
            <p:txBody>
              <a:bodyPr wrap="none" anchor="ctr"/>
              <a:lstStyle/>
              <a:p>
                <a:r>
                  <a:rPr lang="en-US" altLang="zh-CN" sz="2540" b="1" i="1" dirty="0">
                    <a:solidFill>
                      <a:srgbClr val="EEECE1">
                        <a:lumMod val="50000"/>
                      </a:srgbClr>
                    </a:solidFill>
                    <a:ea typeface="华文细黑" pitchFamily="2" charset="-122"/>
                  </a:rPr>
                  <a:t>3</a:t>
                </a:r>
                <a:endParaRPr lang="zh-CN" altLang="zh-CN" sz="2540" b="1" i="1" dirty="0">
                  <a:solidFill>
                    <a:srgbClr val="EEECE1">
                      <a:lumMod val="50000"/>
                    </a:srgbClr>
                  </a:solidFill>
                  <a:ea typeface="华文细黑" pitchFamily="2" charset="-122"/>
                </a:endParaRPr>
              </a:p>
            </p:txBody>
          </p:sp>
        </p:grpSp>
        <p:pic>
          <p:nvPicPr>
            <p:cNvPr id="39" name="Picture 13" descr="Picture2">
              <a:extLst>
                <a:ext uri="{FF2B5EF4-FFF2-40B4-BE49-F238E27FC236}">
                  <a16:creationId xmlns="" xmlns:a16="http://schemas.microsoft.com/office/drawing/2014/main" id="{D7AEDAC6-D471-44DA-B49E-E802AA98B4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 name="TextBox 45">
            <a:extLst>
              <a:ext uri="{FF2B5EF4-FFF2-40B4-BE49-F238E27FC236}">
                <a16:creationId xmlns="" xmlns:a16="http://schemas.microsoft.com/office/drawing/2014/main" id="{84F75D66-A171-468D-B4D6-992E0E0663A8}"/>
              </a:ext>
            </a:extLst>
          </p:cNvPr>
          <p:cNvSpPr txBox="1"/>
          <p:nvPr/>
        </p:nvSpPr>
        <p:spPr>
          <a:xfrm>
            <a:off x="825167" y="1600226"/>
            <a:ext cx="10573516" cy="553998"/>
          </a:xfrm>
          <a:prstGeom prst="rect">
            <a:avLst/>
          </a:prstGeom>
          <a:solidFill>
            <a:srgbClr val="F7B52C"/>
          </a:solidFill>
        </p:spPr>
        <p:txBody>
          <a:bodyPr wrap="square" rtlCol="0">
            <a:spAutoFit/>
          </a:bodyPr>
          <a:lstStyle/>
          <a:p>
            <a:pPr>
              <a:lnSpc>
                <a:spcPct val="150000"/>
              </a:lnSpc>
            </a:pPr>
            <a:r>
              <a:rPr lang="zh-CN" altLang="en-US" sz="2000" b="1" dirty="0">
                <a:solidFill>
                  <a:prstClr val="black">
                    <a:lumMod val="75000"/>
                    <a:lumOff val="25000"/>
                  </a:prstClr>
                </a:solidFill>
                <a:latin typeface="微软雅黑" pitchFamily="34" charset="-122"/>
                <a:ea typeface="微软雅黑" pitchFamily="34" charset="-122"/>
              </a:rPr>
              <a:t>模式一：非学历培养</a:t>
            </a:r>
            <a:r>
              <a:rPr lang="en-US" altLang="zh-CN" sz="2000" b="1" dirty="0">
                <a:solidFill>
                  <a:prstClr val="black">
                    <a:lumMod val="75000"/>
                    <a:lumOff val="25000"/>
                  </a:prstClr>
                </a:solidFill>
                <a:latin typeface="微软雅黑" pitchFamily="34" charset="-122"/>
                <a:ea typeface="微软雅黑" pitchFamily="34" charset="-122"/>
              </a:rPr>
              <a:t>——</a:t>
            </a:r>
            <a:r>
              <a:rPr lang="zh-CN" altLang="en-US" sz="2000" b="1" dirty="0">
                <a:solidFill>
                  <a:prstClr val="black">
                    <a:lumMod val="75000"/>
                    <a:lumOff val="25000"/>
                  </a:prstClr>
                </a:solidFill>
                <a:latin typeface="微软雅黑" pitchFamily="34" charset="-122"/>
                <a:ea typeface="微软雅黑" pitchFamily="34" charset="-122"/>
              </a:rPr>
              <a:t>“三段式</a:t>
            </a:r>
            <a:r>
              <a:rPr lang="en-US" altLang="zh-CN" sz="2000" b="1" dirty="0">
                <a:solidFill>
                  <a:prstClr val="black">
                    <a:lumMod val="75000"/>
                    <a:lumOff val="25000"/>
                  </a:prstClr>
                </a:solidFill>
                <a:latin typeface="微软雅黑" pitchFamily="34" charset="-122"/>
                <a:ea typeface="微软雅黑" pitchFamily="34" charset="-122"/>
              </a:rPr>
              <a:t>·</a:t>
            </a:r>
            <a:r>
              <a:rPr lang="zh-CN" altLang="en-US" sz="2000" b="1" dirty="0">
                <a:solidFill>
                  <a:prstClr val="black">
                    <a:lumMod val="75000"/>
                    <a:lumOff val="25000"/>
                  </a:prstClr>
                </a:solidFill>
                <a:latin typeface="微软雅黑" pitchFamily="34" charset="-122"/>
                <a:ea typeface="微软雅黑" pitchFamily="34" charset="-122"/>
              </a:rPr>
              <a:t>百十二”阶梯式培养</a:t>
            </a:r>
          </a:p>
        </p:txBody>
      </p:sp>
      <p:sp>
        <p:nvSpPr>
          <p:cNvPr id="4" name="矩形 3">
            <a:extLst>
              <a:ext uri="{FF2B5EF4-FFF2-40B4-BE49-F238E27FC236}">
                <a16:creationId xmlns="" xmlns:a16="http://schemas.microsoft.com/office/drawing/2014/main" id="{BAB067EB-FEA1-46C9-BDC4-DBFF291CA5C3}"/>
              </a:ext>
            </a:extLst>
          </p:cNvPr>
          <p:cNvSpPr/>
          <p:nvPr/>
        </p:nvSpPr>
        <p:spPr>
          <a:xfrm>
            <a:off x="825165" y="2103417"/>
            <a:ext cx="10573517" cy="678776"/>
          </a:xfrm>
          <a:prstGeom prst="rect">
            <a:avLst/>
          </a:prstGeom>
        </p:spPr>
        <p:txBody>
          <a:bodyPr wrap="square">
            <a:spAutoFit/>
          </a:bodyPr>
          <a:lstStyle/>
          <a:p>
            <a:pPr lvl="0">
              <a:lnSpc>
                <a:spcPct val="125000"/>
              </a:lnSpc>
            </a:pPr>
            <a:r>
              <a:rPr lang="zh-CN" altLang="zh-CN" sz="1524" b="1" kern="0" dirty="0">
                <a:solidFill>
                  <a:srgbClr val="FF0000"/>
                </a:solidFill>
                <a:latin typeface="微软雅黑" panose="020B0503020204020204" pitchFamily="34" charset="-122"/>
                <a:ea typeface="微软雅黑" panose="020B0503020204020204" pitchFamily="34" charset="-122"/>
              </a:rPr>
              <a:t>创新创业</a:t>
            </a:r>
            <a:r>
              <a:rPr lang="zh-CN" altLang="en-US" sz="1524" b="1" kern="0" dirty="0">
                <a:solidFill>
                  <a:srgbClr val="FF0000"/>
                </a:solidFill>
                <a:latin typeface="微软雅黑" panose="020B0503020204020204" pitchFamily="34" charset="-122"/>
                <a:ea typeface="微软雅黑" panose="020B0503020204020204" pitchFamily="34" charset="-122"/>
              </a:rPr>
              <a:t>通识教育</a:t>
            </a:r>
            <a:r>
              <a:rPr lang="zh-CN" altLang="zh-CN" sz="1524" b="1" kern="0" dirty="0">
                <a:solidFill>
                  <a:srgbClr val="FF0000"/>
                </a:solidFill>
                <a:latin typeface="微软雅黑" panose="020B0503020204020204" pitchFamily="34" charset="-122"/>
                <a:ea typeface="微软雅黑" panose="020B0503020204020204" pitchFamily="34" charset="-122"/>
              </a:rPr>
              <a:t>与创商培育</a:t>
            </a:r>
            <a:r>
              <a:rPr lang="zh-CN" altLang="zh-CN" sz="1397" kern="0" dirty="0">
                <a:solidFill>
                  <a:prstClr val="black"/>
                </a:solidFill>
                <a:latin typeface="微软雅黑" panose="020B0503020204020204" pitchFamily="34" charset="-122"/>
                <a:ea typeface="微软雅黑" panose="020B0503020204020204" pitchFamily="34" charset="-122"/>
              </a:rPr>
              <a:t>——</a:t>
            </a:r>
            <a:r>
              <a:rPr lang="zh-CN" altLang="en-US" sz="1397" kern="0" dirty="0">
                <a:solidFill>
                  <a:prstClr val="black"/>
                </a:solidFill>
                <a:latin typeface="微软雅黑" panose="020B0503020204020204" pitchFamily="34" charset="-122"/>
                <a:ea typeface="微软雅黑" panose="020B0503020204020204" pitchFamily="34" charset="-122"/>
              </a:rPr>
              <a:t>提升</a:t>
            </a:r>
            <a:r>
              <a:rPr lang="zh-CN" altLang="zh-CN" sz="1397" kern="0" dirty="0">
                <a:solidFill>
                  <a:prstClr val="black"/>
                </a:solidFill>
                <a:latin typeface="微软雅黑" panose="020B0503020204020204" pitchFamily="34" charset="-122"/>
                <a:ea typeface="微软雅黑" panose="020B0503020204020204" pitchFamily="34" charset="-122"/>
              </a:rPr>
              <a:t>“</a:t>
            </a:r>
            <a:r>
              <a:rPr lang="en-US" altLang="zh-CN" sz="1397" kern="0" dirty="0">
                <a:solidFill>
                  <a:prstClr val="black"/>
                </a:solidFill>
                <a:latin typeface="微软雅黑" panose="020B0503020204020204" pitchFamily="34" charset="-122"/>
                <a:ea typeface="微软雅黑" panose="020B0503020204020204" pitchFamily="34" charset="-122"/>
              </a:rPr>
              <a:t>100%</a:t>
            </a:r>
            <a:r>
              <a:rPr lang="zh-CN" altLang="en-US" sz="1397" kern="0" dirty="0">
                <a:solidFill>
                  <a:prstClr val="black"/>
                </a:solidFill>
                <a:latin typeface="微软雅黑" panose="020B0503020204020204" pitchFamily="34" charset="-122"/>
                <a:ea typeface="微软雅黑" panose="020B0503020204020204" pitchFamily="34" charset="-122"/>
              </a:rPr>
              <a:t>学生</a:t>
            </a:r>
            <a:r>
              <a:rPr lang="zh-CN" altLang="zh-CN" sz="1397" kern="0" dirty="0">
                <a:solidFill>
                  <a:prstClr val="black"/>
                </a:solidFill>
                <a:latin typeface="微软雅黑" panose="020B0503020204020204" pitchFamily="34" charset="-122"/>
                <a:ea typeface="微软雅黑" panose="020B0503020204020204" pitchFamily="34" charset="-122"/>
              </a:rPr>
              <a:t>”</a:t>
            </a:r>
            <a:r>
              <a:rPr lang="zh-CN" altLang="en-US" sz="1397" kern="0" dirty="0">
                <a:solidFill>
                  <a:prstClr val="black"/>
                </a:solidFill>
                <a:latin typeface="微软雅黑" panose="020B0503020204020204" pitchFamily="34" charset="-122"/>
                <a:ea typeface="微软雅黑" panose="020B0503020204020204" pitchFamily="34" charset="-122"/>
              </a:rPr>
              <a:t>的创新思维、</a:t>
            </a:r>
            <a:r>
              <a:rPr lang="zh-CN" altLang="zh-CN" sz="1397" kern="0" dirty="0">
                <a:solidFill>
                  <a:prstClr val="black"/>
                </a:solidFill>
                <a:latin typeface="微软雅黑" panose="020B0503020204020204" pitchFamily="34" charset="-122"/>
                <a:ea typeface="微软雅黑" panose="020B0503020204020204" pitchFamily="34" charset="-122"/>
              </a:rPr>
              <a:t>创业意识</a:t>
            </a:r>
            <a:r>
              <a:rPr lang="zh-CN" altLang="en-US" sz="1397" kern="0" dirty="0">
                <a:solidFill>
                  <a:prstClr val="black"/>
                </a:solidFill>
                <a:latin typeface="微软雅黑" panose="020B0503020204020204" pitchFamily="34" charset="-122"/>
                <a:ea typeface="微软雅黑" panose="020B0503020204020204" pitchFamily="34" charset="-122"/>
              </a:rPr>
              <a:t>；通过通识教育、专创融合教育发现</a:t>
            </a:r>
            <a:r>
              <a:rPr lang="zh-CN" altLang="zh-CN" sz="1397" kern="0" dirty="0">
                <a:solidFill>
                  <a:prstClr val="black"/>
                </a:solidFill>
                <a:latin typeface="微软雅黑" panose="020B0503020204020204" pitchFamily="34" charset="-122"/>
                <a:ea typeface="微软雅黑" panose="020B0503020204020204" pitchFamily="34" charset="-122"/>
              </a:rPr>
              <a:t>“</a:t>
            </a:r>
            <a:r>
              <a:rPr lang="en-US" altLang="zh-CN" sz="1397" kern="0" dirty="0">
                <a:solidFill>
                  <a:prstClr val="black"/>
                </a:solidFill>
                <a:latin typeface="微软雅黑" panose="020B0503020204020204" pitchFamily="34" charset="-122"/>
                <a:ea typeface="微软雅黑" panose="020B0503020204020204" pitchFamily="34" charset="-122"/>
              </a:rPr>
              <a:t>10%</a:t>
            </a:r>
            <a:r>
              <a:rPr lang="zh-CN" altLang="zh-CN" sz="1397" kern="0" dirty="0">
                <a:solidFill>
                  <a:prstClr val="black"/>
                </a:solidFill>
                <a:latin typeface="微软雅黑" panose="020B0503020204020204" pitchFamily="34" charset="-122"/>
                <a:ea typeface="微软雅黑" panose="020B0503020204020204" pitchFamily="34" charset="-122"/>
              </a:rPr>
              <a:t>”</a:t>
            </a:r>
            <a:r>
              <a:rPr lang="zh-CN" altLang="en-US" sz="1397" kern="0" dirty="0">
                <a:solidFill>
                  <a:prstClr val="black"/>
                </a:solidFill>
                <a:latin typeface="微软雅黑" panose="020B0503020204020204" pitchFamily="34" charset="-122"/>
                <a:ea typeface="微软雅黑" panose="020B0503020204020204" pitchFamily="34" charset="-122"/>
              </a:rPr>
              <a:t>具备</a:t>
            </a:r>
            <a:r>
              <a:rPr lang="zh-CN" altLang="en-US" sz="1397" kern="0" dirty="0">
                <a:latin typeface="微软雅黑" panose="020B0503020204020204" pitchFamily="34" charset="-122"/>
                <a:ea typeface="微软雅黑" panose="020B0503020204020204" pitchFamily="34" charset="-122"/>
              </a:rPr>
              <a:t>创业基因的学生</a:t>
            </a:r>
            <a:r>
              <a:rPr lang="zh-CN" altLang="en-US" sz="1397" kern="0" dirty="0">
                <a:solidFill>
                  <a:prstClr val="black"/>
                </a:solidFill>
                <a:latin typeface="微软雅黑" panose="020B0503020204020204" pitchFamily="34" charset="-122"/>
                <a:ea typeface="微软雅黑" panose="020B0503020204020204" pitchFamily="34" charset="-122"/>
              </a:rPr>
              <a:t>，参加创业实践</a:t>
            </a:r>
            <a:r>
              <a:rPr lang="zh-CN" altLang="en-US" sz="1524" b="1" kern="0" dirty="0">
                <a:solidFill>
                  <a:srgbClr val="FF0000"/>
                </a:solidFill>
                <a:latin typeface="微软雅黑" panose="020B0503020204020204" pitchFamily="34" charset="-122"/>
                <a:ea typeface="微软雅黑" panose="020B0503020204020204" pitchFamily="34" charset="-122"/>
              </a:rPr>
              <a:t>精英教育</a:t>
            </a:r>
            <a:r>
              <a:rPr lang="zh-CN" altLang="en-US" sz="1397" kern="0" dirty="0">
                <a:solidFill>
                  <a:prstClr val="black"/>
                </a:solidFill>
                <a:latin typeface="微软雅黑" panose="020B0503020204020204" pitchFamily="34" charset="-122"/>
                <a:ea typeface="微软雅黑" panose="020B0503020204020204" pitchFamily="34" charset="-122"/>
              </a:rPr>
              <a:t>； 进入实际创业项目经营的学生保持在</a:t>
            </a:r>
            <a:r>
              <a:rPr lang="zh-CN" altLang="zh-CN" sz="1397" kern="0" dirty="0">
                <a:solidFill>
                  <a:prstClr val="black"/>
                </a:solidFill>
                <a:latin typeface="微软雅黑" panose="020B0503020204020204" pitchFamily="34" charset="-122"/>
                <a:ea typeface="微软雅黑" panose="020B0503020204020204" pitchFamily="34" charset="-122"/>
              </a:rPr>
              <a:t>“</a:t>
            </a:r>
            <a:r>
              <a:rPr lang="en-US" altLang="zh-CN" sz="1397" kern="0" dirty="0">
                <a:solidFill>
                  <a:prstClr val="black"/>
                </a:solidFill>
                <a:latin typeface="微软雅黑" panose="020B0503020204020204" pitchFamily="34" charset="-122"/>
                <a:ea typeface="微软雅黑" panose="020B0503020204020204" pitchFamily="34" charset="-122"/>
              </a:rPr>
              <a:t>2%</a:t>
            </a:r>
            <a:r>
              <a:rPr lang="zh-CN" altLang="zh-CN" sz="1397" kern="0" dirty="0">
                <a:solidFill>
                  <a:prstClr val="black"/>
                </a:solidFill>
                <a:latin typeface="微软雅黑" panose="020B0503020204020204" pitchFamily="34" charset="-122"/>
                <a:ea typeface="微软雅黑" panose="020B0503020204020204" pitchFamily="34" charset="-122"/>
              </a:rPr>
              <a:t>”</a:t>
            </a:r>
            <a:r>
              <a:rPr lang="zh-CN" altLang="en-US" sz="1397" kern="0" dirty="0">
                <a:solidFill>
                  <a:prstClr val="black"/>
                </a:solidFill>
                <a:latin typeface="微软雅黑" panose="020B0503020204020204" pitchFamily="34" charset="-122"/>
                <a:ea typeface="微软雅黑" panose="020B0503020204020204" pitchFamily="34" charset="-122"/>
              </a:rPr>
              <a:t> 以上。</a:t>
            </a:r>
          </a:p>
        </p:txBody>
      </p:sp>
      <p:sp>
        <p:nvSpPr>
          <p:cNvPr id="51" name="TextBox 45">
            <a:extLst>
              <a:ext uri="{FF2B5EF4-FFF2-40B4-BE49-F238E27FC236}">
                <a16:creationId xmlns="" xmlns:a16="http://schemas.microsoft.com/office/drawing/2014/main" id="{2C7FACCB-99ED-499D-8AE3-E18CE6A15710}"/>
              </a:ext>
            </a:extLst>
          </p:cNvPr>
          <p:cNvSpPr txBox="1"/>
          <p:nvPr/>
        </p:nvSpPr>
        <p:spPr>
          <a:xfrm>
            <a:off x="825167" y="5233938"/>
            <a:ext cx="10573516" cy="553998"/>
          </a:xfrm>
          <a:prstGeom prst="rect">
            <a:avLst/>
          </a:prstGeom>
          <a:solidFill>
            <a:srgbClr val="9BBB40"/>
          </a:solidFill>
        </p:spPr>
        <p:txBody>
          <a:bodyPr wrap="square" rtlCol="0">
            <a:spAutoFit/>
          </a:bodyPr>
          <a:lstStyle/>
          <a:p>
            <a:pPr>
              <a:lnSpc>
                <a:spcPct val="150000"/>
              </a:lnSpc>
            </a:pPr>
            <a:r>
              <a:rPr lang="zh-CN" altLang="en-US" sz="2000" b="1" dirty="0">
                <a:solidFill>
                  <a:prstClr val="black">
                    <a:lumMod val="75000"/>
                    <a:lumOff val="25000"/>
                  </a:prstClr>
                </a:solidFill>
                <a:latin typeface="微软雅黑" pitchFamily="34" charset="-122"/>
                <a:ea typeface="微软雅黑" pitchFamily="34" charset="-122"/>
              </a:rPr>
              <a:t>模式二：学历制培养</a:t>
            </a:r>
            <a:r>
              <a:rPr lang="en-US" altLang="zh-CN" sz="2000" b="1" dirty="0">
                <a:solidFill>
                  <a:prstClr val="black">
                    <a:lumMod val="75000"/>
                    <a:lumOff val="25000"/>
                  </a:prstClr>
                </a:solidFill>
                <a:latin typeface="微软雅黑" pitchFamily="34" charset="-122"/>
                <a:ea typeface="微软雅黑" pitchFamily="34" charset="-122"/>
              </a:rPr>
              <a:t>——</a:t>
            </a:r>
            <a:r>
              <a:rPr lang="zh-CN" altLang="en-US" sz="2000" b="1" dirty="0">
                <a:solidFill>
                  <a:prstClr val="black">
                    <a:lumMod val="75000"/>
                    <a:lumOff val="25000"/>
                  </a:prstClr>
                </a:solidFill>
                <a:latin typeface="微软雅黑" pitchFamily="34" charset="-122"/>
                <a:ea typeface="微软雅黑" pitchFamily="34" charset="-122"/>
              </a:rPr>
              <a:t>专业</a:t>
            </a:r>
            <a:r>
              <a:rPr lang="en-US" altLang="zh-CN" sz="2000" b="1" dirty="0">
                <a:solidFill>
                  <a:prstClr val="black">
                    <a:lumMod val="75000"/>
                    <a:lumOff val="25000"/>
                  </a:prstClr>
                </a:solidFill>
                <a:latin typeface="微软雅黑" pitchFamily="34" charset="-122"/>
                <a:ea typeface="微软雅黑" pitchFamily="34" charset="-122"/>
              </a:rPr>
              <a:t>+</a:t>
            </a:r>
            <a:r>
              <a:rPr lang="zh-CN" altLang="en-US" sz="2000" b="1" dirty="0">
                <a:solidFill>
                  <a:prstClr val="black">
                    <a:lumMod val="75000"/>
                    <a:lumOff val="25000"/>
                  </a:prstClr>
                </a:solidFill>
                <a:latin typeface="微软雅黑" pitchFamily="34" charset="-122"/>
                <a:ea typeface="微软雅黑" pitchFamily="34" charset="-122"/>
              </a:rPr>
              <a:t>创业班（宁波财经学院国泰安创业学院模式，三年制</a:t>
            </a:r>
            <a:r>
              <a:rPr lang="en-US" altLang="zh-CN" sz="2000" b="1" dirty="0">
                <a:solidFill>
                  <a:prstClr val="black">
                    <a:lumMod val="75000"/>
                    <a:lumOff val="25000"/>
                  </a:prstClr>
                </a:solidFill>
                <a:latin typeface="微软雅黑" pitchFamily="34" charset="-122"/>
                <a:ea typeface="微软雅黑" pitchFamily="34" charset="-122"/>
              </a:rPr>
              <a:t>/</a:t>
            </a:r>
            <a:r>
              <a:rPr lang="zh-CN" altLang="en-US" sz="2000" b="1" dirty="0">
                <a:solidFill>
                  <a:prstClr val="black">
                    <a:lumMod val="75000"/>
                    <a:lumOff val="25000"/>
                  </a:prstClr>
                </a:solidFill>
                <a:latin typeface="微软雅黑" pitchFamily="34" charset="-122"/>
                <a:ea typeface="微软雅黑" pitchFamily="34" charset="-122"/>
              </a:rPr>
              <a:t>四年）</a:t>
            </a:r>
          </a:p>
        </p:txBody>
      </p:sp>
      <p:sp>
        <p:nvSpPr>
          <p:cNvPr id="52" name="矩形 51">
            <a:extLst>
              <a:ext uri="{FF2B5EF4-FFF2-40B4-BE49-F238E27FC236}">
                <a16:creationId xmlns="" xmlns:a16="http://schemas.microsoft.com/office/drawing/2014/main" id="{3D4D2A79-28BB-4C39-92DF-96B5172B3034}"/>
              </a:ext>
            </a:extLst>
          </p:cNvPr>
          <p:cNvSpPr/>
          <p:nvPr/>
        </p:nvSpPr>
        <p:spPr>
          <a:xfrm>
            <a:off x="825165" y="5737130"/>
            <a:ext cx="10573517" cy="629788"/>
          </a:xfrm>
          <a:prstGeom prst="rect">
            <a:avLst/>
          </a:prstGeom>
        </p:spPr>
        <p:txBody>
          <a:bodyPr wrap="square">
            <a:spAutoFit/>
          </a:bodyPr>
          <a:lstStyle/>
          <a:p>
            <a:pPr lvl="0">
              <a:lnSpc>
                <a:spcPct val="125000"/>
              </a:lnSpc>
            </a:pPr>
            <a:r>
              <a:rPr lang="zh-CN" altLang="zh-CN" sz="1397" kern="0" dirty="0">
                <a:solidFill>
                  <a:srgbClr val="000000"/>
                </a:solidFill>
                <a:latin typeface="微软雅黑" pitchFamily="34" charset="-122"/>
                <a:ea typeface="微软雅黑" pitchFamily="34" charset="-122"/>
              </a:rPr>
              <a:t>以</a:t>
            </a:r>
            <a:r>
              <a:rPr lang="zh-CN" altLang="en-US" sz="1397" kern="0" dirty="0">
                <a:solidFill>
                  <a:srgbClr val="000000"/>
                </a:solidFill>
                <a:latin typeface="微软雅黑" pitchFamily="34" charset="-122"/>
                <a:ea typeface="微软雅黑" pitchFamily="34" charset="-122"/>
              </a:rPr>
              <a:t>校企深入合作办学模式，</a:t>
            </a:r>
            <a:r>
              <a:rPr lang="zh-CN" altLang="zh-CN" sz="1397" kern="0" dirty="0">
                <a:solidFill>
                  <a:srgbClr val="000000"/>
                </a:solidFill>
                <a:latin typeface="微软雅黑" pitchFamily="34" charset="-122"/>
                <a:ea typeface="微软雅黑" pitchFamily="34" charset="-122"/>
              </a:rPr>
              <a:t>培养社会所需的“</a:t>
            </a:r>
            <a:r>
              <a:rPr lang="zh-CN" altLang="en-US" sz="1397" kern="0" dirty="0">
                <a:solidFill>
                  <a:srgbClr val="000000"/>
                </a:solidFill>
                <a:latin typeface="微软雅黑" pitchFamily="34" charset="-122"/>
                <a:ea typeface="微软雅黑" pitchFamily="34" charset="-122"/>
              </a:rPr>
              <a:t>既具备专业知识技能又具有创业知识技能的</a:t>
            </a:r>
            <a:r>
              <a:rPr lang="zh-CN" altLang="zh-CN" sz="1397" kern="0" dirty="0">
                <a:solidFill>
                  <a:srgbClr val="000000"/>
                </a:solidFill>
                <a:latin typeface="微软雅黑" pitchFamily="34" charset="-122"/>
                <a:ea typeface="微软雅黑" pitchFamily="34" charset="-122"/>
              </a:rPr>
              <a:t>复合型创新创业人才”，</a:t>
            </a:r>
            <a:r>
              <a:rPr lang="zh-CN" altLang="en-US" sz="1397" kern="0" dirty="0">
                <a:solidFill>
                  <a:srgbClr val="000000"/>
                </a:solidFill>
                <a:latin typeface="微软雅黑" pitchFamily="34" charset="-122"/>
                <a:ea typeface="微软雅黑" pitchFamily="34" charset="-122"/>
              </a:rPr>
              <a:t>在专业院系下设三</a:t>
            </a:r>
            <a:r>
              <a:rPr lang="en-US" altLang="zh-CN" sz="1397" kern="0" dirty="0">
                <a:solidFill>
                  <a:srgbClr val="000000"/>
                </a:solidFill>
                <a:latin typeface="微软雅黑" pitchFamily="34" charset="-122"/>
                <a:ea typeface="微软雅黑" pitchFamily="34" charset="-122"/>
              </a:rPr>
              <a:t>/</a:t>
            </a:r>
            <a:r>
              <a:rPr lang="zh-CN" altLang="en-US" sz="1397" kern="0" dirty="0">
                <a:solidFill>
                  <a:srgbClr val="000000"/>
                </a:solidFill>
                <a:latin typeface="微软雅黑" pitchFamily="34" charset="-122"/>
                <a:ea typeface="微软雅黑" pitchFamily="34" charset="-122"/>
              </a:rPr>
              <a:t>四年制创业方向，</a:t>
            </a:r>
            <a:r>
              <a:rPr lang="zh-CN" altLang="zh-CN" sz="1397" kern="0" dirty="0">
                <a:solidFill>
                  <a:srgbClr val="000000"/>
                </a:solidFill>
                <a:latin typeface="微软雅黑" pitchFamily="34" charset="-122"/>
                <a:ea typeface="微软雅黑" pitchFamily="34" charset="-122"/>
              </a:rPr>
              <a:t>开设</a:t>
            </a:r>
            <a:r>
              <a:rPr lang="zh-CN" altLang="en-US" sz="1397" kern="0" dirty="0">
                <a:solidFill>
                  <a:srgbClr val="000000"/>
                </a:solidFill>
                <a:latin typeface="微软雅黑" pitchFamily="34" charset="-122"/>
                <a:ea typeface="微软雅黑" pitchFamily="34" charset="-122"/>
              </a:rPr>
              <a:t>专创融合的创新创业</a:t>
            </a:r>
            <a:r>
              <a:rPr lang="zh-CN" altLang="zh-CN" sz="1397" kern="0" dirty="0">
                <a:solidFill>
                  <a:srgbClr val="000000"/>
                </a:solidFill>
                <a:latin typeface="微软雅黑" pitchFamily="34" charset="-122"/>
                <a:ea typeface="微软雅黑" pitchFamily="34" charset="-122"/>
              </a:rPr>
              <a:t>课程体系</a:t>
            </a:r>
            <a:r>
              <a:rPr lang="zh-CN" altLang="en-US" sz="1397" kern="0" dirty="0">
                <a:solidFill>
                  <a:srgbClr val="000000"/>
                </a:solidFill>
                <a:latin typeface="微软雅黑" pitchFamily="34" charset="-122"/>
                <a:ea typeface="微软雅黑" pitchFamily="34" charset="-122"/>
              </a:rPr>
              <a:t>，打造新兴特色专业。</a:t>
            </a:r>
            <a:endParaRPr lang="zh-CN" altLang="en-US" sz="1397" kern="0" dirty="0">
              <a:solidFill>
                <a:prstClr val="black"/>
              </a:solidFill>
              <a:latin typeface="微软雅黑" panose="020B0503020204020204" pitchFamily="34" charset="-122"/>
              <a:ea typeface="微软雅黑" panose="020B0503020204020204" pitchFamily="34" charset="-122"/>
            </a:endParaRPr>
          </a:p>
        </p:txBody>
      </p:sp>
      <p:sp>
        <p:nvSpPr>
          <p:cNvPr id="30" name="矩形 29"/>
          <p:cNvSpPr/>
          <p:nvPr/>
        </p:nvSpPr>
        <p:spPr>
          <a:xfrm>
            <a:off x="241871" y="768311"/>
            <a:ext cx="184698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明确培养</a:t>
            </a:r>
            <a:r>
              <a:rPr lang="zh-CN" altLang="en-US" b="1" dirty="0">
                <a:solidFill>
                  <a:srgbClr val="C00000"/>
                </a:solidFill>
                <a:latin typeface="微软雅黑" pitchFamily="34" charset="-122"/>
                <a:ea typeface="微软雅黑" pitchFamily="34" charset="-122"/>
              </a:rPr>
              <a:t>目标</a:t>
            </a:r>
          </a:p>
        </p:txBody>
      </p:sp>
      <p:sp>
        <p:nvSpPr>
          <p:cNvPr id="31"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14</a:t>
            </a:r>
            <a:endParaRPr lang="zh-CN" altLang="en-US" sz="1500" b="1" dirty="0">
              <a:solidFill>
                <a:prstClr val="white"/>
              </a:solidFill>
            </a:endParaRPr>
          </a:p>
        </p:txBody>
      </p:sp>
    </p:spTree>
    <p:extLst>
      <p:ext uri="{BB962C8B-B14F-4D97-AF65-F5344CB8AC3E}">
        <p14:creationId xmlns:p14="http://schemas.microsoft.com/office/powerpoint/2010/main" val="1163433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 xmlns:a16="http://schemas.microsoft.com/office/drawing/2014/main" id="{C8E5B3FF-3B14-44E3-8C5E-F2C9E829EC15}"/>
              </a:ext>
            </a:extLst>
          </p:cNvPr>
          <p:cNvSpPr/>
          <p:nvPr/>
        </p:nvSpPr>
        <p:spPr>
          <a:xfrm>
            <a:off x="1176210" y="1579275"/>
            <a:ext cx="7951416" cy="400110"/>
          </a:xfrm>
          <a:prstGeom prst="rect">
            <a:avLst/>
          </a:prstGeom>
        </p:spPr>
        <p:txBody>
          <a:bodyPr wrap="square">
            <a:spAutoFit/>
          </a:bodyPr>
          <a:lstStyle/>
          <a:p>
            <a:pPr>
              <a:lnSpc>
                <a:spcPct val="125000"/>
              </a:lnSpc>
            </a:pPr>
            <a:r>
              <a:rPr lang="zh-CN" altLang="en-US" sz="1600" b="1" dirty="0">
                <a:latin typeface="微软雅黑" panose="020B0503020204020204" pitchFamily="34" charset="-122"/>
                <a:ea typeface="微软雅黑" panose="020B0503020204020204" pitchFamily="34" charset="-122"/>
              </a:rPr>
              <a:t>课程立足于培养学生“创新思维与商业思维”，为创业精英班提升培养打好基础。</a:t>
            </a:r>
          </a:p>
        </p:txBody>
      </p:sp>
      <p:graphicFrame>
        <p:nvGraphicFramePr>
          <p:cNvPr id="7" name="表格 6">
            <a:extLst>
              <a:ext uri="{FF2B5EF4-FFF2-40B4-BE49-F238E27FC236}">
                <a16:creationId xmlns="" xmlns:a16="http://schemas.microsoft.com/office/drawing/2014/main" id="{1DE40B63-3B3C-4171-9C5D-87EBC45AB9C7}"/>
              </a:ext>
            </a:extLst>
          </p:cNvPr>
          <p:cNvGraphicFramePr>
            <a:graphicFrameLocks noGrp="1"/>
          </p:cNvGraphicFramePr>
          <p:nvPr>
            <p:extLst>
              <p:ext uri="{D42A27DB-BD31-4B8C-83A1-F6EECF244321}">
                <p14:modId xmlns:p14="http://schemas.microsoft.com/office/powerpoint/2010/main" val="2006020227"/>
              </p:ext>
            </p:extLst>
          </p:nvPr>
        </p:nvGraphicFramePr>
        <p:xfrm>
          <a:off x="1275103" y="2052916"/>
          <a:ext cx="4680000" cy="4320000"/>
        </p:xfrm>
        <a:graphic>
          <a:graphicData uri="http://schemas.openxmlformats.org/drawingml/2006/table">
            <a:tbl>
              <a:tblPr>
                <a:tableStyleId>{5C22544A-7EE6-4342-B048-85BDC9FD1C3A}</a:tableStyleId>
              </a:tblPr>
              <a:tblGrid>
                <a:gridCol w="1021293">
                  <a:extLst>
                    <a:ext uri="{9D8B030D-6E8A-4147-A177-3AD203B41FA5}">
                      <a16:colId xmlns="" xmlns:a16="http://schemas.microsoft.com/office/drawing/2014/main" val="3718463444"/>
                    </a:ext>
                  </a:extLst>
                </a:gridCol>
                <a:gridCol w="3658707">
                  <a:extLst>
                    <a:ext uri="{9D8B030D-6E8A-4147-A177-3AD203B41FA5}">
                      <a16:colId xmlns="" xmlns:a16="http://schemas.microsoft.com/office/drawing/2014/main" val="3508237261"/>
                    </a:ext>
                  </a:extLst>
                </a:gridCol>
              </a:tblGrid>
              <a:tr h="480000">
                <a:tc gridSpan="2">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创业基础与实务</a:t>
                      </a:r>
                    </a:p>
                  </a:txBody>
                  <a:tcPr marL="72000" marR="72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 xmlns:a16="http://schemas.microsoft.com/office/drawing/2014/main" val="1239532441"/>
                  </a:ext>
                </a:extLst>
              </a:tr>
              <a:tr h="480000">
                <a:tc>
                  <a:txBody>
                    <a:bodyPr/>
                    <a:lstStyle/>
                    <a:p>
                      <a:pPr algn="ctr" fontAlgn="ct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教材</a:t>
                      </a: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国泰安版权、经济管理出版社出版发行</a:t>
                      </a: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293435128"/>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教学大纲</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与课本对应的教学大纲</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61984310"/>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课件</a:t>
                      </a:r>
                      <a:r>
                        <a:rPr lang="en-US" sz="1400" b="1" u="none" strike="noStrike" dirty="0">
                          <a:effectLst/>
                          <a:latin typeface="微软雅黑" panose="020B0503020204020204" pitchFamily="34" charset="-122"/>
                          <a:ea typeface="微软雅黑" panose="020B0503020204020204" pitchFamily="34" charset="-122"/>
                        </a:rPr>
                        <a:t>PPT</a:t>
                      </a:r>
                      <a:endParaRPr 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与教学章节对应的精美</a:t>
                      </a:r>
                      <a:r>
                        <a:rPr lang="en-US" altLang="zh-CN" sz="1400" u="none" strike="noStrike" dirty="0">
                          <a:effectLst/>
                          <a:latin typeface="微软雅黑" panose="020B0503020204020204" pitchFamily="34" charset="-122"/>
                          <a:ea typeface="微软雅黑" panose="020B0503020204020204" pitchFamily="34" charset="-122"/>
                        </a:rPr>
                        <a:t>PPT</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805349235"/>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教案</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与课本对应的教案</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276315965"/>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考评方案</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与教学计划对应的考评方案</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1130105"/>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习题集</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与课本重点知识对应的习题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87037918"/>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微课</a:t>
                      </a:r>
                      <a:r>
                        <a:rPr lang="en-US" altLang="zh-CN" sz="1400" b="1" u="none" strike="noStrike" dirty="0">
                          <a:effectLst/>
                          <a:latin typeface="微软雅黑" panose="020B0503020204020204" pitchFamily="34" charset="-122"/>
                          <a:ea typeface="微软雅黑" panose="020B0503020204020204" pitchFamily="34" charset="-122"/>
                        </a:rPr>
                        <a:t>/</a:t>
                      </a:r>
                      <a:r>
                        <a:rPr lang="zh-CN" altLang="en-US" sz="1400" b="1" u="none" strike="noStrike" dirty="0">
                          <a:effectLst/>
                          <a:latin typeface="微软雅黑" panose="020B0503020204020204" pitchFamily="34" charset="-122"/>
                          <a:ea typeface="微软雅黑" panose="020B0503020204020204" pitchFamily="34" charset="-122"/>
                        </a:rPr>
                        <a:t>视频</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en-US" altLang="zh-CN" sz="1400" u="none" strike="noStrike" dirty="0">
                          <a:effectLst/>
                          <a:latin typeface="微软雅黑" panose="020B0503020204020204" pitchFamily="34" charset="-122"/>
                          <a:ea typeface="微软雅黑" panose="020B0503020204020204" pitchFamily="34" charset="-122"/>
                        </a:rPr>
                        <a:t>7</a:t>
                      </a:r>
                      <a:r>
                        <a:rPr lang="zh-CN" altLang="en-US" sz="1400" u="none" strike="noStrike" dirty="0">
                          <a:effectLst/>
                          <a:latin typeface="微软雅黑" panose="020B0503020204020204" pitchFamily="34" charset="-122"/>
                          <a:ea typeface="微软雅黑" panose="020B0503020204020204" pitchFamily="34" charset="-122"/>
                        </a:rPr>
                        <a:t>个自主开发场景化教学动画、视频</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504936907"/>
                  </a:ext>
                </a:extLst>
              </a:tr>
              <a:tr h="480000">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名师视频</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en-US" altLang="zh-CN" sz="1400" u="none" strike="noStrike" dirty="0">
                          <a:effectLst/>
                          <a:latin typeface="微软雅黑" panose="020B0503020204020204" pitchFamily="34" charset="-122"/>
                          <a:ea typeface="微软雅黑" panose="020B0503020204020204" pitchFamily="34" charset="-122"/>
                        </a:rPr>
                        <a:t>28</a:t>
                      </a:r>
                      <a:r>
                        <a:rPr lang="zh-CN" altLang="en-US" sz="1400" u="none" strike="noStrike" dirty="0">
                          <a:effectLst/>
                          <a:latin typeface="微软雅黑" panose="020B0503020204020204" pitchFamily="34" charset="-122"/>
                          <a:ea typeface="微软雅黑" panose="020B0503020204020204" pitchFamily="34" charset="-122"/>
                        </a:rPr>
                        <a:t>个</a:t>
                      </a:r>
                      <a:r>
                        <a:rPr lang="en-US" altLang="zh-CN" sz="1400" u="none" strike="noStrike" dirty="0">
                          <a:effectLst/>
                          <a:latin typeface="微软雅黑" panose="020B0503020204020204" pitchFamily="34" charset="-122"/>
                          <a:ea typeface="微软雅黑" panose="020B0503020204020204" pitchFamily="34" charset="-122"/>
                        </a:rPr>
                        <a:t>20</a:t>
                      </a:r>
                      <a:r>
                        <a:rPr lang="zh-CN" altLang="en-US" sz="1400" u="none" strike="noStrike" dirty="0">
                          <a:effectLst/>
                          <a:latin typeface="微软雅黑" panose="020B0503020204020204" pitchFamily="34" charset="-122"/>
                          <a:ea typeface="微软雅黑" panose="020B0503020204020204" pitchFamily="34" charset="-122"/>
                        </a:rPr>
                        <a:t>分钟</a:t>
                      </a:r>
                      <a:r>
                        <a:rPr lang="en-US" altLang="zh-CN" sz="1400" u="none" strike="noStrike" dirty="0">
                          <a:effectLst/>
                          <a:latin typeface="微软雅黑" panose="020B0503020204020204" pitchFamily="34" charset="-122"/>
                          <a:ea typeface="微软雅黑" panose="020B0503020204020204" pitchFamily="34" charset="-122"/>
                        </a:rPr>
                        <a:t>-30</a:t>
                      </a:r>
                      <a:r>
                        <a:rPr lang="zh-CN" altLang="en-US" sz="1400" u="none" strike="noStrike" dirty="0">
                          <a:effectLst/>
                          <a:latin typeface="微软雅黑" panose="020B0503020204020204" pitchFamily="34" charset="-122"/>
                          <a:ea typeface="微软雅黑" panose="020B0503020204020204" pitchFamily="34" charset="-122"/>
                        </a:rPr>
                        <a:t>分钟行业专家讲解视频</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349803456"/>
                  </a:ext>
                </a:extLst>
              </a:tr>
            </a:tbl>
          </a:graphicData>
        </a:graphic>
      </p:graphicFrame>
      <p:graphicFrame>
        <p:nvGraphicFramePr>
          <p:cNvPr id="18" name="表格 17">
            <a:extLst>
              <a:ext uri="{FF2B5EF4-FFF2-40B4-BE49-F238E27FC236}">
                <a16:creationId xmlns="" xmlns:a16="http://schemas.microsoft.com/office/drawing/2014/main" id="{25D41534-80D8-4C81-9726-03811D053B37}"/>
              </a:ext>
            </a:extLst>
          </p:cNvPr>
          <p:cNvGraphicFramePr>
            <a:graphicFrameLocks noGrp="1"/>
          </p:cNvGraphicFramePr>
          <p:nvPr>
            <p:extLst>
              <p:ext uri="{D42A27DB-BD31-4B8C-83A1-F6EECF244321}">
                <p14:modId xmlns:p14="http://schemas.microsoft.com/office/powerpoint/2010/main" val="1508298546"/>
              </p:ext>
            </p:extLst>
          </p:nvPr>
        </p:nvGraphicFramePr>
        <p:xfrm>
          <a:off x="6239568" y="2052916"/>
          <a:ext cx="4680000" cy="4320000"/>
        </p:xfrm>
        <a:graphic>
          <a:graphicData uri="http://schemas.openxmlformats.org/drawingml/2006/table">
            <a:tbl>
              <a:tblPr>
                <a:tableStyleId>{5C22544A-7EE6-4342-B048-85BDC9FD1C3A}</a:tableStyleId>
              </a:tblPr>
              <a:tblGrid>
                <a:gridCol w="1047923">
                  <a:extLst>
                    <a:ext uri="{9D8B030D-6E8A-4147-A177-3AD203B41FA5}">
                      <a16:colId xmlns="" xmlns:a16="http://schemas.microsoft.com/office/drawing/2014/main" val="1742352891"/>
                    </a:ext>
                  </a:extLst>
                </a:gridCol>
                <a:gridCol w="3632077">
                  <a:extLst>
                    <a:ext uri="{9D8B030D-6E8A-4147-A177-3AD203B41FA5}">
                      <a16:colId xmlns="" xmlns:a16="http://schemas.microsoft.com/office/drawing/2014/main" val="2298195552"/>
                    </a:ext>
                  </a:extLst>
                </a:gridCol>
              </a:tblGrid>
              <a:tr h="480000">
                <a:tc gridSpan="2">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创新思维与创造力开发</a:t>
                      </a: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 xmlns:a16="http://schemas.microsoft.com/office/drawing/2014/main" val="2260121033"/>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教材</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国泰安版权、经济管理出版社出版发行</a:t>
                      </a: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013250947"/>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教学大纲</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与课本对应的教学大纲</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770469828"/>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授课</a:t>
                      </a:r>
                      <a:r>
                        <a:rPr lang="en-US" sz="1400" b="1" u="none" strike="noStrike" dirty="0">
                          <a:solidFill>
                            <a:schemeClr val="tx1"/>
                          </a:solidFill>
                          <a:effectLst/>
                          <a:latin typeface="微软雅黑" panose="020B0503020204020204" pitchFamily="34" charset="-122"/>
                          <a:ea typeface="微软雅黑" panose="020B0503020204020204" pitchFamily="34" charset="-122"/>
                        </a:rPr>
                        <a:t>PPT</a:t>
                      </a:r>
                      <a:endParaRPr 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与教学章节对应的精美</a:t>
                      </a:r>
                      <a:r>
                        <a:rPr lang="en-US" altLang="zh-CN" sz="1400" u="none" strike="noStrike" dirty="0">
                          <a:solidFill>
                            <a:schemeClr val="tx1"/>
                          </a:solidFill>
                          <a:effectLst/>
                          <a:latin typeface="微软雅黑" panose="020B0503020204020204" pitchFamily="34" charset="-122"/>
                          <a:ea typeface="微软雅黑" panose="020B0503020204020204" pitchFamily="34" charset="-122"/>
                        </a:rPr>
                        <a:t>PPT</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620582102"/>
                  </a:ext>
                </a:extLst>
              </a:tr>
              <a:tr h="480000">
                <a:tc>
                  <a:txBody>
                    <a:bodyPr/>
                    <a:lstStyle/>
                    <a:p>
                      <a:pPr algn="ctr" fontAlgn="b"/>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教案</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与课本对应的教案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133790373"/>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考评方案</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与教学计划对应的考评方案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923832534"/>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习题集</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与课本重点知识对应的习题</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050153291"/>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微课</a:t>
                      </a:r>
                      <a:r>
                        <a:rPr lang="en-US" altLang="zh-CN" sz="1400" b="1"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视频</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en-US" altLang="zh-CN" sz="1400" u="none" strike="noStrike" dirty="0">
                          <a:solidFill>
                            <a:schemeClr val="tx1"/>
                          </a:solidFill>
                          <a:effectLst/>
                          <a:latin typeface="微软雅黑" panose="020B0503020204020204" pitchFamily="34" charset="-122"/>
                          <a:ea typeface="微软雅黑" panose="020B0503020204020204" pitchFamily="34" charset="-122"/>
                        </a:rPr>
                        <a:t>9</a:t>
                      </a:r>
                      <a:r>
                        <a:rPr lang="zh-CN" altLang="en-US" sz="1400" u="none" strike="noStrike" dirty="0">
                          <a:solidFill>
                            <a:schemeClr val="tx1"/>
                          </a:solidFill>
                          <a:effectLst/>
                          <a:latin typeface="微软雅黑" panose="020B0503020204020204" pitchFamily="34" charset="-122"/>
                          <a:ea typeface="微软雅黑" panose="020B0503020204020204" pitchFamily="34" charset="-122"/>
                        </a:rPr>
                        <a:t>个自主开发场景化教学动画、视频</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462801681"/>
                  </a:ext>
                </a:extLst>
              </a:tr>
              <a:tr h="480000">
                <a:tc>
                  <a:txBody>
                    <a:bodyPr/>
                    <a:lstStyle/>
                    <a:p>
                      <a:pPr algn="ctr" fontAlgn="ctr"/>
                      <a:r>
                        <a:rPr lang="zh-CN" altLang="en-US" sz="1400" b="1" u="none" strike="noStrike" dirty="0">
                          <a:solidFill>
                            <a:schemeClr val="tx1"/>
                          </a:solidFill>
                          <a:effectLst/>
                          <a:latin typeface="微软雅黑" panose="020B0503020204020204" pitchFamily="34" charset="-122"/>
                          <a:ea typeface="微软雅黑" panose="020B0503020204020204" pitchFamily="34" charset="-122"/>
                        </a:rPr>
                        <a:t>名师视频</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u="none" strike="noStrike" dirty="0">
                          <a:effectLst/>
                          <a:latin typeface="微软雅黑" panose="020B0503020204020204" pitchFamily="34" charset="-122"/>
                          <a:ea typeface="微软雅黑" panose="020B0503020204020204" pitchFamily="34" charset="-122"/>
                        </a:rPr>
                        <a:t>13</a:t>
                      </a:r>
                      <a:r>
                        <a:rPr lang="zh-CN" altLang="en-US" sz="1400" u="none" strike="noStrike" dirty="0">
                          <a:effectLst/>
                          <a:latin typeface="微软雅黑" panose="020B0503020204020204" pitchFamily="34" charset="-122"/>
                          <a:ea typeface="微软雅黑" panose="020B0503020204020204" pitchFamily="34" charset="-122"/>
                        </a:rPr>
                        <a:t>个</a:t>
                      </a:r>
                      <a:r>
                        <a:rPr lang="en-US" altLang="zh-CN" sz="1400" u="none" strike="noStrike" dirty="0">
                          <a:effectLst/>
                          <a:latin typeface="微软雅黑" panose="020B0503020204020204" pitchFamily="34" charset="-122"/>
                          <a:ea typeface="微软雅黑" panose="020B0503020204020204" pitchFamily="34" charset="-122"/>
                        </a:rPr>
                        <a:t>20</a:t>
                      </a:r>
                      <a:r>
                        <a:rPr lang="zh-CN" altLang="en-US" sz="1400" u="none" strike="noStrike" dirty="0">
                          <a:effectLst/>
                          <a:latin typeface="微软雅黑" panose="020B0503020204020204" pitchFamily="34" charset="-122"/>
                          <a:ea typeface="微软雅黑" panose="020B0503020204020204" pitchFamily="34" charset="-122"/>
                        </a:rPr>
                        <a:t>分钟</a:t>
                      </a:r>
                      <a:r>
                        <a:rPr lang="en-US" altLang="zh-CN" sz="1400" u="none" strike="noStrike" dirty="0">
                          <a:effectLst/>
                          <a:latin typeface="微软雅黑" panose="020B0503020204020204" pitchFamily="34" charset="-122"/>
                          <a:ea typeface="微软雅黑" panose="020B0503020204020204" pitchFamily="34" charset="-122"/>
                        </a:rPr>
                        <a:t>-30</a:t>
                      </a:r>
                      <a:r>
                        <a:rPr lang="zh-CN" altLang="en-US" sz="1400" u="none" strike="noStrike" dirty="0">
                          <a:effectLst/>
                          <a:latin typeface="微软雅黑" panose="020B0503020204020204" pitchFamily="34" charset="-122"/>
                          <a:ea typeface="微软雅黑" panose="020B0503020204020204" pitchFamily="34" charset="-122"/>
                        </a:rPr>
                        <a:t>分钟行业专家讲解视频</a:t>
                      </a: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72000" marR="7200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470276987"/>
                  </a:ext>
                </a:extLst>
              </a:tr>
            </a:tbl>
          </a:graphicData>
        </a:graphic>
      </p:graphicFrame>
      <p:sp>
        <p:nvSpPr>
          <p:cNvPr id="6" name="矩形 5"/>
          <p:cNvSpPr/>
          <p:nvPr/>
        </p:nvSpPr>
        <p:spPr>
          <a:xfrm>
            <a:off x="501154" y="1265074"/>
            <a:ext cx="2308645"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强化基础课程建设</a:t>
            </a:r>
            <a:endParaRPr lang="zh-CN" altLang="en-US" b="1" dirty="0">
              <a:solidFill>
                <a:srgbClr val="C00000"/>
              </a:solidFill>
              <a:latin typeface="微软雅黑" pitchFamily="34" charset="-122"/>
              <a:ea typeface="微软雅黑" pitchFamily="34" charset="-122"/>
            </a:endParaRPr>
          </a:p>
        </p:txBody>
      </p:sp>
      <p:sp>
        <p:nvSpPr>
          <p:cNvPr id="9"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80082" y="771918"/>
            <a:ext cx="3581075" cy="476089"/>
          </a:xfrm>
        </p:spPr>
        <p:txBody>
          <a:bodyPr/>
          <a:lstStyle/>
          <a:p>
            <a:pPr algn="l"/>
            <a:r>
              <a:rPr lang="zh-CN" altLang="en-US" sz="2000" dirty="0" smtClean="0"/>
              <a:t>（二）优化创新创业课程体系 </a:t>
            </a:r>
            <a:endParaRPr lang="zh-CN" altLang="en-US" sz="2000" dirty="0"/>
          </a:p>
        </p:txBody>
      </p:sp>
      <p:sp>
        <p:nvSpPr>
          <p:cNvPr id="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15</a:t>
            </a:r>
            <a:endParaRPr lang="zh-CN" altLang="en-US" sz="1500" b="1" dirty="0">
              <a:solidFill>
                <a:prstClr val="white"/>
              </a:solidFill>
            </a:endParaRPr>
          </a:p>
        </p:txBody>
      </p:sp>
    </p:spTree>
    <p:extLst>
      <p:ext uri="{BB962C8B-B14F-4D97-AF65-F5344CB8AC3E}">
        <p14:creationId xmlns:p14="http://schemas.microsoft.com/office/powerpoint/2010/main" val="768093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4138" y="768311"/>
            <a:ext cx="2308645"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2</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打好通</a:t>
            </a:r>
            <a:r>
              <a:rPr lang="zh-CN" altLang="en-US" b="1" dirty="0">
                <a:solidFill>
                  <a:srgbClr val="C00000"/>
                </a:solidFill>
                <a:latin typeface="微软雅黑" pitchFamily="34" charset="-122"/>
                <a:ea typeface="微软雅黑" pitchFamily="34" charset="-122"/>
              </a:rPr>
              <a:t>识</a:t>
            </a:r>
            <a:r>
              <a:rPr lang="zh-CN" altLang="en-US" b="1" dirty="0" smtClean="0">
                <a:solidFill>
                  <a:srgbClr val="C00000"/>
                </a:solidFill>
                <a:latin typeface="微软雅黑" pitchFamily="34" charset="-122"/>
                <a:ea typeface="微软雅黑" pitchFamily="34" charset="-122"/>
              </a:rPr>
              <a:t>教育基础</a:t>
            </a:r>
            <a:endParaRPr lang="zh-CN" altLang="en-US" b="1" dirty="0">
              <a:solidFill>
                <a:srgbClr val="C00000"/>
              </a:solidFill>
              <a:latin typeface="微软雅黑" pitchFamily="34" charset="-122"/>
              <a:ea typeface="微软雅黑" pitchFamily="34" charset="-122"/>
            </a:endParaRPr>
          </a:p>
        </p:txBody>
      </p:sp>
      <p:pic>
        <p:nvPicPr>
          <p:cNvPr id="5" name="图片 4">
            <a:extLst>
              <a:ext uri="{FF2B5EF4-FFF2-40B4-BE49-F238E27FC236}">
                <a16:creationId xmlns="" xmlns:a16="http://schemas.microsoft.com/office/drawing/2014/main" id="{5194C0B7-1B25-40EB-A8BF-A8A5087369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308" y="2468029"/>
            <a:ext cx="2066459" cy="1667042"/>
          </a:xfrm>
          <a:prstGeom prst="rect">
            <a:avLst/>
          </a:prstGeom>
        </p:spPr>
      </p:pic>
      <p:pic>
        <p:nvPicPr>
          <p:cNvPr id="7" name="图片 6">
            <a:extLst>
              <a:ext uri="{FF2B5EF4-FFF2-40B4-BE49-F238E27FC236}">
                <a16:creationId xmlns="" xmlns:a16="http://schemas.microsoft.com/office/drawing/2014/main" id="{EB634FF6-6FD5-41C0-BFF1-5F39A8FAD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9308" y="4324358"/>
            <a:ext cx="2177556" cy="1752328"/>
          </a:xfrm>
          <a:prstGeom prst="rect">
            <a:avLst/>
          </a:prstGeom>
        </p:spPr>
      </p:pic>
      <p:pic>
        <p:nvPicPr>
          <p:cNvPr id="10" name="图片 9">
            <a:extLst>
              <a:ext uri="{FF2B5EF4-FFF2-40B4-BE49-F238E27FC236}">
                <a16:creationId xmlns="" xmlns:a16="http://schemas.microsoft.com/office/drawing/2014/main" id="{3B81E0EC-7402-498A-85C1-EF944EB5713E}"/>
              </a:ext>
            </a:extLst>
          </p:cNvPr>
          <p:cNvPicPr>
            <a:picLocks noChangeAspect="1"/>
          </p:cNvPicPr>
          <p:nvPr/>
        </p:nvPicPr>
        <p:blipFill>
          <a:blip r:embed="rId4"/>
          <a:stretch>
            <a:fillRect/>
          </a:stretch>
        </p:blipFill>
        <p:spPr>
          <a:xfrm>
            <a:off x="3606324" y="2423979"/>
            <a:ext cx="7336366" cy="3632980"/>
          </a:xfrm>
          <a:prstGeom prst="rect">
            <a:avLst/>
          </a:prstGeom>
        </p:spPr>
      </p:pic>
      <p:sp>
        <p:nvSpPr>
          <p:cNvPr id="11" name="矩形 10">
            <a:extLst>
              <a:ext uri="{FF2B5EF4-FFF2-40B4-BE49-F238E27FC236}">
                <a16:creationId xmlns="" xmlns:a16="http://schemas.microsoft.com/office/drawing/2014/main" id="{0B73947E-AA13-4051-97C1-1AA33F067CE8}"/>
              </a:ext>
            </a:extLst>
          </p:cNvPr>
          <p:cNvSpPr/>
          <p:nvPr/>
        </p:nvSpPr>
        <p:spPr>
          <a:xfrm>
            <a:off x="1249308" y="1545958"/>
            <a:ext cx="9544029" cy="757130"/>
          </a:xfrm>
          <a:prstGeom prst="rect">
            <a:avLst/>
          </a:prstGeom>
        </p:spPr>
        <p:txBody>
          <a:bodyPr wrap="square">
            <a:spAutoFit/>
          </a:bodyPr>
          <a:lstStyle/>
          <a:p>
            <a:pPr>
              <a:lnSpc>
                <a:spcPct val="150000"/>
              </a:lnSpc>
            </a:pPr>
            <a:r>
              <a:rPr lang="zh-CN" altLang="en-US" sz="1440" b="1" dirty="0">
                <a:solidFill>
                  <a:prstClr val="black"/>
                </a:solidFill>
                <a:latin typeface="微软雅黑" pitchFamily="34" charset="-122"/>
                <a:ea typeface="微软雅黑" pitchFamily="34" charset="-122"/>
              </a:rPr>
              <a:t>精美教材</a:t>
            </a:r>
            <a:r>
              <a:rPr lang="en-US" altLang="zh-CN" sz="1440" b="1" dirty="0">
                <a:solidFill>
                  <a:prstClr val="black"/>
                </a:solidFill>
                <a:latin typeface="微软雅黑" pitchFamily="34" charset="-122"/>
                <a:ea typeface="微软雅黑" pitchFamily="34" charset="-122"/>
              </a:rPr>
              <a:t>+</a:t>
            </a:r>
            <a:r>
              <a:rPr lang="zh-CN" altLang="en-US" sz="1440" b="1" dirty="0">
                <a:solidFill>
                  <a:prstClr val="black"/>
                </a:solidFill>
                <a:latin typeface="微软雅黑" pitchFamily="34" charset="-122"/>
                <a:ea typeface="微软雅黑" pitchFamily="34" charset="-122"/>
              </a:rPr>
              <a:t>全套教学</a:t>
            </a:r>
            <a:r>
              <a:rPr lang="zh-CN" altLang="zh-CN" sz="1440" b="1" dirty="0">
                <a:solidFill>
                  <a:prstClr val="black"/>
                </a:solidFill>
                <a:latin typeface="微软雅黑" pitchFamily="34" charset="-122"/>
                <a:ea typeface="微软雅黑" pitchFamily="34" charset="-122"/>
              </a:rPr>
              <a:t>资源</a:t>
            </a:r>
            <a:r>
              <a:rPr lang="zh-CN" altLang="en-US" sz="1440" b="1" dirty="0">
                <a:solidFill>
                  <a:prstClr val="black"/>
                </a:solidFill>
                <a:latin typeface="微软雅黑" pitchFamily="34" charset="-122"/>
                <a:ea typeface="微软雅黑" pitchFamily="34" charset="-122"/>
              </a:rPr>
              <a:t>。</a:t>
            </a:r>
            <a:endParaRPr lang="en-US" altLang="zh-CN" sz="1440" b="1" dirty="0">
              <a:solidFill>
                <a:prstClr val="black"/>
              </a:solidFill>
              <a:latin typeface="微软雅黑" pitchFamily="34" charset="-122"/>
              <a:ea typeface="微软雅黑" pitchFamily="34" charset="-122"/>
            </a:endParaRPr>
          </a:p>
          <a:p>
            <a:pPr>
              <a:lnSpc>
                <a:spcPct val="150000"/>
              </a:lnSpc>
            </a:pPr>
            <a:r>
              <a:rPr lang="zh-CN" altLang="en-US" sz="1440" b="1" dirty="0">
                <a:solidFill>
                  <a:prstClr val="black"/>
                </a:solidFill>
                <a:latin typeface="微软雅黑" pitchFamily="34" charset="-122"/>
                <a:ea typeface="微软雅黑" pitchFamily="34" charset="-122"/>
              </a:rPr>
              <a:t>教学资源</a:t>
            </a:r>
            <a:r>
              <a:rPr lang="zh-CN" altLang="zh-CN" sz="1440" b="1" dirty="0">
                <a:solidFill>
                  <a:prstClr val="black"/>
                </a:solidFill>
                <a:latin typeface="微软雅黑" pitchFamily="34" charset="-122"/>
                <a:ea typeface="微软雅黑" pitchFamily="34" charset="-122"/>
              </a:rPr>
              <a:t>搭载在</a:t>
            </a:r>
            <a:r>
              <a:rPr lang="zh-CN" altLang="en-US" sz="1440" b="1" dirty="0">
                <a:solidFill>
                  <a:prstClr val="black"/>
                </a:solidFill>
                <a:latin typeface="微软雅黑" pitchFamily="34" charset="-122"/>
                <a:ea typeface="微软雅黑" pitchFamily="34" charset="-122"/>
              </a:rPr>
              <a:t>国泰安赛名师教学</a:t>
            </a:r>
            <a:r>
              <a:rPr lang="zh-CN" altLang="zh-CN" sz="1440" b="1" dirty="0">
                <a:solidFill>
                  <a:prstClr val="black"/>
                </a:solidFill>
                <a:latin typeface="微软雅黑" pitchFamily="34" charset="-122"/>
                <a:ea typeface="微软雅黑" pitchFamily="34" charset="-122"/>
              </a:rPr>
              <a:t>平台上使用，“备、教、学、练、考、评”为一体，</a:t>
            </a:r>
            <a:r>
              <a:rPr lang="zh-CN" altLang="en-US" sz="1440" b="1" dirty="0">
                <a:solidFill>
                  <a:prstClr val="black"/>
                </a:solidFill>
                <a:latin typeface="微软雅黑" pitchFamily="34" charset="-122"/>
                <a:ea typeface="微软雅黑" pitchFamily="34" charset="-122"/>
              </a:rPr>
              <a:t>智慧教室重新定义“上课”</a:t>
            </a:r>
            <a:r>
              <a:rPr lang="zh-CN" altLang="zh-CN" sz="1440" b="1" dirty="0">
                <a:solidFill>
                  <a:prstClr val="black"/>
                </a:solidFill>
                <a:latin typeface="微软雅黑" pitchFamily="34" charset="-122"/>
                <a:ea typeface="微软雅黑" pitchFamily="34" charset="-122"/>
              </a:rPr>
              <a:t>。</a:t>
            </a:r>
            <a:endParaRPr lang="zh-CN" altLang="en-US" sz="1440" b="1" dirty="0">
              <a:solidFill>
                <a:prstClr val="black"/>
              </a:solidFill>
              <a:latin typeface="微软雅黑" pitchFamily="34" charset="-122"/>
              <a:ea typeface="微软雅黑" pitchFamily="34" charset="-122"/>
            </a:endParaRPr>
          </a:p>
        </p:txBody>
      </p:sp>
      <p:sp>
        <p:nvSpPr>
          <p:cNvPr id="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16</a:t>
            </a:r>
            <a:endParaRPr lang="zh-CN" altLang="en-US" sz="1500" b="1" dirty="0">
              <a:solidFill>
                <a:prstClr val="white"/>
              </a:solidFill>
            </a:endParaRPr>
          </a:p>
        </p:txBody>
      </p:sp>
    </p:spTree>
    <p:extLst>
      <p:ext uri="{BB962C8B-B14F-4D97-AF65-F5344CB8AC3E}">
        <p14:creationId xmlns:p14="http://schemas.microsoft.com/office/powerpoint/2010/main" val="1335997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1D45DD5B-D778-465B-9D9E-202FB16F70EF}"/>
              </a:ext>
            </a:extLst>
          </p:cNvPr>
          <p:cNvSpPr/>
          <p:nvPr/>
        </p:nvSpPr>
        <p:spPr>
          <a:xfrm>
            <a:off x="1163654" y="1666743"/>
            <a:ext cx="10344856" cy="900246"/>
          </a:xfrm>
          <a:prstGeom prst="rect">
            <a:avLst/>
          </a:prstGeom>
        </p:spPr>
        <p:txBody>
          <a:bodyPr wrap="square">
            <a:spAutoFit/>
          </a:bodyPr>
          <a:lstStyle/>
          <a:p>
            <a:pPr fontAlgn="base">
              <a:lnSpc>
                <a:spcPct val="125000"/>
              </a:lnSpc>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Arial"/>
              </a:rPr>
              <a:t>面向专业系院开展</a:t>
            </a:r>
            <a:r>
              <a:rPr lang="zh-CN" altLang="en-US" sz="1400" dirty="0">
                <a:solidFill>
                  <a:srgbClr val="000000"/>
                </a:solidFill>
                <a:latin typeface="微软雅黑" panose="020B0503020204020204" pitchFamily="34" charset="-122"/>
                <a:ea typeface="微软雅黑" panose="020B0503020204020204" pitchFamily="34" charset="-122"/>
                <a:cs typeface="Arial"/>
              </a:rPr>
              <a:t>，重在培养</a:t>
            </a:r>
            <a:r>
              <a:rPr lang="zh-CN" altLang="en-US" sz="1400" b="1" dirty="0">
                <a:solidFill>
                  <a:srgbClr val="FF0000">
                    <a:lumMod val="60000"/>
                    <a:lumOff val="40000"/>
                  </a:srgbClr>
                </a:solidFill>
                <a:latin typeface="微软雅黑" panose="020B0503020204020204" pitchFamily="34" charset="-122"/>
                <a:ea typeface="微软雅黑" panose="020B0503020204020204" pitchFamily="34" charset="-122"/>
                <a:cs typeface="Arial"/>
              </a:rPr>
              <a:t>学生创业与专业衔接的能力（专业与创业的融合），</a:t>
            </a:r>
            <a:r>
              <a:rPr lang="zh-CN" altLang="en-US" sz="1400" dirty="0">
                <a:solidFill>
                  <a:srgbClr val="000000"/>
                </a:solidFill>
                <a:latin typeface="微软雅黑" panose="020B0503020204020204" pitchFamily="34" charset="-122"/>
                <a:ea typeface="微软雅黑" panose="020B0503020204020204" pitchFamily="34" charset="-122"/>
                <a:cs typeface="Arial"/>
              </a:rPr>
              <a:t>让学生在了解本专业对应产业和行业业态，明确产业发展方向，本专业创业方向，以及如何创业，</a:t>
            </a:r>
            <a:r>
              <a:rPr lang="zh-CN" altLang="en-US" sz="1400" b="1" dirty="0">
                <a:solidFill>
                  <a:srgbClr val="FF0000">
                    <a:lumMod val="60000"/>
                    <a:lumOff val="40000"/>
                  </a:srgbClr>
                </a:solidFill>
                <a:latin typeface="微软雅黑" panose="020B0503020204020204" pitchFamily="34" charset="-122"/>
                <a:ea typeface="微软雅黑" panose="020B0503020204020204" pitchFamily="34" charset="-122"/>
                <a:cs typeface="Arial"/>
              </a:rPr>
              <a:t>达到创业与专业的深度融合</a:t>
            </a:r>
            <a:r>
              <a:rPr lang="zh-CN" altLang="en-US" sz="1400" dirty="0">
                <a:solidFill>
                  <a:srgbClr val="000000"/>
                </a:solidFill>
                <a:latin typeface="微软雅黑" panose="020B0503020204020204" pitchFamily="34" charset="-122"/>
                <a:ea typeface="微软雅黑" panose="020B0503020204020204" pitchFamily="34" charset="-122"/>
                <a:cs typeface="Arial"/>
              </a:rPr>
              <a:t>。</a:t>
            </a:r>
            <a:r>
              <a:rPr lang="zh-CN" altLang="zh-CN" sz="1400" b="1" dirty="0">
                <a:latin typeface="微软雅黑" pitchFamily="34" charset="-122"/>
                <a:ea typeface="微软雅黑" pitchFamily="34" charset="-122"/>
                <a:cs typeface="Arial"/>
              </a:rPr>
              <a:t>学生</a:t>
            </a:r>
            <a:r>
              <a:rPr lang="zh-CN" altLang="en-US" sz="1400" b="1" dirty="0">
                <a:latin typeface="微软雅黑" pitchFamily="34" charset="-122"/>
                <a:ea typeface="微软雅黑" pitchFamily="34" charset="-122"/>
                <a:cs typeface="Arial"/>
              </a:rPr>
              <a:t>在大二下半年可</a:t>
            </a:r>
            <a:r>
              <a:rPr lang="zh-CN" altLang="zh-CN" sz="1400" b="1" dirty="0">
                <a:latin typeface="微软雅黑" pitchFamily="34" charset="-122"/>
                <a:ea typeface="微软雅黑" pitchFamily="34" charset="-122"/>
                <a:cs typeface="Arial"/>
              </a:rPr>
              <a:t>选修专业群内特色公共创业基础课程</a:t>
            </a:r>
            <a:r>
              <a:rPr lang="en-US" altLang="zh-CN" sz="1400" b="1" dirty="0">
                <a:latin typeface="微软雅黑" pitchFamily="34" charset="-122"/>
                <a:ea typeface="微软雅黑" pitchFamily="34" charset="-122"/>
                <a:cs typeface="Arial"/>
              </a:rPr>
              <a:t>1</a:t>
            </a:r>
            <a:r>
              <a:rPr lang="zh-CN" altLang="zh-CN" sz="1400" b="1" dirty="0">
                <a:latin typeface="微软雅黑" pitchFamily="34" charset="-122"/>
                <a:ea typeface="微软雅黑" pitchFamily="34" charset="-122"/>
                <a:cs typeface="Arial"/>
              </a:rPr>
              <a:t>门（</a:t>
            </a:r>
            <a:r>
              <a:rPr lang="en-US" altLang="zh-CN" sz="1400" b="1" dirty="0">
                <a:latin typeface="微软雅黑" pitchFamily="34" charset="-122"/>
                <a:ea typeface="微软雅黑" pitchFamily="34" charset="-122"/>
                <a:cs typeface="Arial"/>
              </a:rPr>
              <a:t>16</a:t>
            </a:r>
            <a:r>
              <a:rPr lang="zh-CN" altLang="zh-CN" sz="1400" b="1" dirty="0">
                <a:latin typeface="微软雅黑" pitchFamily="34" charset="-122"/>
                <a:ea typeface="微软雅黑" pitchFamily="34" charset="-122"/>
                <a:cs typeface="Arial"/>
              </a:rPr>
              <a:t>课时），</a:t>
            </a:r>
            <a:r>
              <a:rPr lang="zh-CN" altLang="en-US" sz="1400" b="1" dirty="0">
                <a:latin typeface="微软雅黑" pitchFamily="34" charset="-122"/>
                <a:ea typeface="微软雅黑" pitchFamily="34" charset="-122"/>
                <a:cs typeface="Arial"/>
              </a:rPr>
              <a:t>根据自己的创业方向</a:t>
            </a:r>
            <a:r>
              <a:rPr lang="zh-CN" altLang="zh-CN" sz="1400" b="1" dirty="0">
                <a:latin typeface="微软雅黑" pitchFamily="34" charset="-122"/>
                <a:ea typeface="微软雅黑" pitchFamily="34" charset="-122"/>
                <a:cs typeface="Arial"/>
              </a:rPr>
              <a:t>选修</a:t>
            </a:r>
            <a:r>
              <a:rPr lang="en-US" altLang="zh-CN" sz="1400" b="1" dirty="0">
                <a:latin typeface="微软雅黑" pitchFamily="34" charset="-122"/>
                <a:ea typeface="微软雅黑" pitchFamily="34" charset="-122"/>
                <a:cs typeface="Arial"/>
              </a:rPr>
              <a:t>1</a:t>
            </a:r>
            <a:r>
              <a:rPr lang="zh-CN" altLang="en-US" sz="1400" b="1" dirty="0">
                <a:latin typeface="微软雅黑" pitchFamily="34" charset="-122"/>
                <a:ea typeface="微软雅黑" pitchFamily="34" charset="-122"/>
                <a:cs typeface="Arial"/>
              </a:rPr>
              <a:t>门创业方向任选</a:t>
            </a:r>
            <a:r>
              <a:rPr lang="zh-CN" altLang="zh-CN" sz="1400" b="1" dirty="0">
                <a:latin typeface="微软雅黑" pitchFamily="34" charset="-122"/>
                <a:ea typeface="微软雅黑" pitchFamily="34" charset="-122"/>
                <a:cs typeface="Arial"/>
              </a:rPr>
              <a:t>课（</a:t>
            </a:r>
            <a:r>
              <a:rPr lang="en-US" altLang="zh-CN" sz="1400" b="1" dirty="0">
                <a:latin typeface="微软雅黑" pitchFamily="34" charset="-122"/>
                <a:ea typeface="微软雅黑" pitchFamily="34" charset="-122"/>
                <a:cs typeface="Arial"/>
              </a:rPr>
              <a:t>16</a:t>
            </a:r>
            <a:r>
              <a:rPr lang="zh-CN" altLang="zh-CN" sz="1400" b="1" dirty="0">
                <a:latin typeface="微软雅黑" pitchFamily="34" charset="-122"/>
                <a:ea typeface="微软雅黑" pitchFamily="34" charset="-122"/>
                <a:cs typeface="Arial"/>
              </a:rPr>
              <a:t>课时</a:t>
            </a:r>
            <a:r>
              <a:rPr lang="en-US" altLang="zh-CN" sz="1400" b="1" dirty="0">
                <a:latin typeface="微软雅黑" pitchFamily="34" charset="-122"/>
                <a:ea typeface="微软雅黑" pitchFamily="34" charset="-122"/>
                <a:cs typeface="Arial"/>
              </a:rPr>
              <a:t>)</a:t>
            </a:r>
            <a:r>
              <a:rPr lang="zh-CN" altLang="zh-CN" sz="1400" dirty="0">
                <a:latin typeface="微软雅黑" pitchFamily="34" charset="-122"/>
                <a:ea typeface="微软雅黑" pitchFamily="34" charset="-122"/>
                <a:cs typeface="Arial"/>
              </a:rPr>
              <a:t>。</a:t>
            </a:r>
          </a:p>
        </p:txBody>
      </p:sp>
      <p:graphicFrame>
        <p:nvGraphicFramePr>
          <p:cNvPr id="8" name="表格 7">
            <a:extLst>
              <a:ext uri="{FF2B5EF4-FFF2-40B4-BE49-F238E27FC236}">
                <a16:creationId xmlns="" xmlns:a16="http://schemas.microsoft.com/office/drawing/2014/main" id="{9A5CE2C8-02B9-42DC-876D-A4AAEA12A6E7}"/>
              </a:ext>
            </a:extLst>
          </p:cNvPr>
          <p:cNvGraphicFramePr>
            <a:graphicFrameLocks noGrp="1"/>
          </p:cNvGraphicFramePr>
          <p:nvPr>
            <p:extLst>
              <p:ext uri="{D42A27DB-BD31-4B8C-83A1-F6EECF244321}">
                <p14:modId xmlns:p14="http://schemas.microsoft.com/office/powerpoint/2010/main" val="775517539"/>
              </p:ext>
            </p:extLst>
          </p:nvPr>
        </p:nvGraphicFramePr>
        <p:xfrm>
          <a:off x="1249310" y="2669220"/>
          <a:ext cx="10259200" cy="3676996"/>
        </p:xfrm>
        <a:graphic>
          <a:graphicData uri="http://schemas.openxmlformats.org/drawingml/2006/table">
            <a:tbl>
              <a:tblPr firstRow="1" bandRow="1"/>
              <a:tblGrid>
                <a:gridCol w="1859132">
                  <a:extLst>
                    <a:ext uri="{9D8B030D-6E8A-4147-A177-3AD203B41FA5}">
                      <a16:colId xmlns="" xmlns:a16="http://schemas.microsoft.com/office/drawing/2014/main" val="20000"/>
                    </a:ext>
                  </a:extLst>
                </a:gridCol>
                <a:gridCol w="3117756">
                  <a:extLst>
                    <a:ext uri="{9D8B030D-6E8A-4147-A177-3AD203B41FA5}">
                      <a16:colId xmlns="" xmlns:a16="http://schemas.microsoft.com/office/drawing/2014/main" val="20001"/>
                    </a:ext>
                  </a:extLst>
                </a:gridCol>
                <a:gridCol w="5282312">
                  <a:extLst>
                    <a:ext uri="{9D8B030D-6E8A-4147-A177-3AD203B41FA5}">
                      <a16:colId xmlns="" xmlns:a16="http://schemas.microsoft.com/office/drawing/2014/main" val="20002"/>
                    </a:ext>
                  </a:extLst>
                </a:gridCol>
              </a:tblGrid>
              <a:tr h="372108">
                <a:tc>
                  <a:txBody>
                    <a:bodyPr/>
                    <a:lstStyle>
                      <a:lvl1pPr marL="0" algn="l" defTabSz="914400" rtl="0" eaLnBrk="1" latinLnBrk="0" hangingPunct="1">
                        <a:defRPr sz="1800" b="1" kern="1200">
                          <a:solidFill>
                            <a:schemeClr val="tx1"/>
                          </a:solidFill>
                          <a:latin typeface="Arial"/>
                          <a:cs typeface="Arial"/>
                        </a:defRPr>
                      </a:lvl1pPr>
                      <a:lvl2pPr marL="457200" algn="l" defTabSz="914400" rtl="0" eaLnBrk="1" latinLnBrk="0" hangingPunct="1">
                        <a:defRPr sz="1800" b="1" kern="1200">
                          <a:solidFill>
                            <a:schemeClr val="tx1"/>
                          </a:solidFill>
                          <a:latin typeface="Arial"/>
                          <a:cs typeface="Arial"/>
                        </a:defRPr>
                      </a:lvl2pPr>
                      <a:lvl3pPr marL="914400" algn="l" defTabSz="914400" rtl="0" eaLnBrk="1" latinLnBrk="0" hangingPunct="1">
                        <a:defRPr sz="1800" b="1" kern="1200">
                          <a:solidFill>
                            <a:schemeClr val="tx1"/>
                          </a:solidFill>
                          <a:latin typeface="Arial"/>
                          <a:cs typeface="Arial"/>
                        </a:defRPr>
                      </a:lvl3pPr>
                      <a:lvl4pPr marL="1371600" algn="l" defTabSz="914400" rtl="0" eaLnBrk="1" latinLnBrk="0" hangingPunct="1">
                        <a:defRPr sz="1800" b="1" kern="1200">
                          <a:solidFill>
                            <a:schemeClr val="tx1"/>
                          </a:solidFill>
                          <a:latin typeface="Arial"/>
                          <a:cs typeface="Arial"/>
                        </a:defRPr>
                      </a:lvl4pPr>
                      <a:lvl5pPr marL="1828800" algn="l" defTabSz="914400" rtl="0" eaLnBrk="1" latinLnBrk="0" hangingPunct="1">
                        <a:defRPr sz="1800" b="1" kern="1200">
                          <a:solidFill>
                            <a:schemeClr val="tx1"/>
                          </a:solidFill>
                          <a:latin typeface="Arial"/>
                          <a:cs typeface="Arial"/>
                        </a:defRPr>
                      </a:lvl5pPr>
                      <a:lvl6pPr marL="2286000" algn="l" defTabSz="914400" rtl="0" eaLnBrk="1" latinLnBrk="0" hangingPunct="1">
                        <a:defRPr sz="1800" b="1" kern="1200">
                          <a:solidFill>
                            <a:schemeClr val="tx1"/>
                          </a:solidFill>
                          <a:latin typeface="Arial"/>
                          <a:cs typeface="Arial"/>
                        </a:defRPr>
                      </a:lvl6pPr>
                      <a:lvl7pPr marL="2743200" algn="l" defTabSz="914400" rtl="0" eaLnBrk="1" latinLnBrk="0" hangingPunct="1">
                        <a:defRPr sz="1800" b="1" kern="1200">
                          <a:solidFill>
                            <a:schemeClr val="tx1"/>
                          </a:solidFill>
                          <a:latin typeface="Arial"/>
                          <a:cs typeface="Arial"/>
                        </a:defRPr>
                      </a:lvl7pPr>
                      <a:lvl8pPr marL="3200400" algn="l" defTabSz="914400" rtl="0" eaLnBrk="1" latinLnBrk="0" hangingPunct="1">
                        <a:defRPr sz="1800" b="1" kern="1200">
                          <a:solidFill>
                            <a:schemeClr val="tx1"/>
                          </a:solidFill>
                          <a:latin typeface="Arial"/>
                          <a:cs typeface="Arial"/>
                        </a:defRPr>
                      </a:lvl8pPr>
                      <a:lvl9pPr marL="3657600" algn="l" defTabSz="914400" rtl="0" eaLnBrk="1" latinLnBrk="0" hangingPunct="1">
                        <a:defRPr sz="1800" b="1" kern="1200">
                          <a:solidFill>
                            <a:schemeClr val="tx1"/>
                          </a:solidFill>
                          <a:latin typeface="Arial"/>
                          <a:cs typeface="Arial"/>
                        </a:defRPr>
                      </a:lvl9pPr>
                    </a:lstStyle>
                    <a:p>
                      <a:pPr algn="ctr"/>
                      <a:r>
                        <a:rPr lang="zh-CN" altLang="en-US" sz="1400" dirty="0">
                          <a:latin typeface="微软雅黑" pitchFamily="34" charset="-122"/>
                          <a:ea typeface="微软雅黑" pitchFamily="34" charset="-122"/>
                        </a:rPr>
                        <a:t>专业群</a:t>
                      </a:r>
                    </a:p>
                  </a:txBody>
                  <a:tcPr anchor="ctr">
                    <a:lnL>
                      <a:noFill/>
                    </a:lnL>
                    <a:lnR>
                      <a:noFill/>
                    </a:lnR>
                    <a:lnT w="12700" cmpd="sng">
                      <a:solidFill>
                        <a:srgbClr val="FEA501"/>
                      </a:solidFill>
                    </a:lnT>
                    <a:lnB w="12700" cmpd="sng">
                      <a:solidFill>
                        <a:srgbClr val="FEA501"/>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cs typeface="Arial"/>
                        </a:defRPr>
                      </a:lvl1pPr>
                      <a:lvl2pPr marL="457200" algn="l" defTabSz="914400" rtl="0" eaLnBrk="1" latinLnBrk="0" hangingPunct="1">
                        <a:defRPr sz="1800" b="1" kern="1200">
                          <a:solidFill>
                            <a:schemeClr val="tx1"/>
                          </a:solidFill>
                          <a:latin typeface="Arial"/>
                          <a:cs typeface="Arial"/>
                        </a:defRPr>
                      </a:lvl2pPr>
                      <a:lvl3pPr marL="914400" algn="l" defTabSz="914400" rtl="0" eaLnBrk="1" latinLnBrk="0" hangingPunct="1">
                        <a:defRPr sz="1800" b="1" kern="1200">
                          <a:solidFill>
                            <a:schemeClr val="tx1"/>
                          </a:solidFill>
                          <a:latin typeface="Arial"/>
                          <a:cs typeface="Arial"/>
                        </a:defRPr>
                      </a:lvl3pPr>
                      <a:lvl4pPr marL="1371600" algn="l" defTabSz="914400" rtl="0" eaLnBrk="1" latinLnBrk="0" hangingPunct="1">
                        <a:defRPr sz="1800" b="1" kern="1200">
                          <a:solidFill>
                            <a:schemeClr val="tx1"/>
                          </a:solidFill>
                          <a:latin typeface="Arial"/>
                          <a:cs typeface="Arial"/>
                        </a:defRPr>
                      </a:lvl4pPr>
                      <a:lvl5pPr marL="1828800" algn="l" defTabSz="914400" rtl="0" eaLnBrk="1" latinLnBrk="0" hangingPunct="1">
                        <a:defRPr sz="1800" b="1" kern="1200">
                          <a:solidFill>
                            <a:schemeClr val="tx1"/>
                          </a:solidFill>
                          <a:latin typeface="Arial"/>
                          <a:cs typeface="Arial"/>
                        </a:defRPr>
                      </a:lvl5pPr>
                      <a:lvl6pPr marL="2286000" algn="l" defTabSz="914400" rtl="0" eaLnBrk="1" latinLnBrk="0" hangingPunct="1">
                        <a:defRPr sz="1800" b="1" kern="1200">
                          <a:solidFill>
                            <a:schemeClr val="tx1"/>
                          </a:solidFill>
                          <a:latin typeface="Arial"/>
                          <a:cs typeface="Arial"/>
                        </a:defRPr>
                      </a:lvl6pPr>
                      <a:lvl7pPr marL="2743200" algn="l" defTabSz="914400" rtl="0" eaLnBrk="1" latinLnBrk="0" hangingPunct="1">
                        <a:defRPr sz="1800" b="1" kern="1200">
                          <a:solidFill>
                            <a:schemeClr val="tx1"/>
                          </a:solidFill>
                          <a:latin typeface="Arial"/>
                          <a:cs typeface="Arial"/>
                        </a:defRPr>
                      </a:lvl7pPr>
                      <a:lvl8pPr marL="3200400" algn="l" defTabSz="914400" rtl="0" eaLnBrk="1" latinLnBrk="0" hangingPunct="1">
                        <a:defRPr sz="1800" b="1" kern="1200">
                          <a:solidFill>
                            <a:schemeClr val="tx1"/>
                          </a:solidFill>
                          <a:latin typeface="Arial"/>
                          <a:cs typeface="Arial"/>
                        </a:defRPr>
                      </a:lvl8pPr>
                      <a:lvl9pPr marL="3657600" algn="l" defTabSz="914400" rtl="0" eaLnBrk="1" latinLnBrk="0" hangingPunct="1">
                        <a:defRPr sz="1800" b="1" kern="1200">
                          <a:solidFill>
                            <a:schemeClr val="tx1"/>
                          </a:solidFill>
                          <a:latin typeface="Arial"/>
                          <a:cs typeface="Arial"/>
                        </a:defRPr>
                      </a:lvl9pPr>
                    </a:lstStyle>
                    <a:p>
                      <a:pPr algn="ctr"/>
                      <a:r>
                        <a:rPr lang="zh-CN" altLang="en-US" sz="1400" dirty="0">
                          <a:latin typeface="微软雅黑" pitchFamily="34" charset="-122"/>
                          <a:ea typeface="微软雅黑" pitchFamily="34" charset="-122"/>
                        </a:rPr>
                        <a:t>公共创业基础课程</a:t>
                      </a:r>
                    </a:p>
                  </a:txBody>
                  <a:tcPr anchor="ctr">
                    <a:lnL>
                      <a:noFill/>
                    </a:lnL>
                    <a:lnR>
                      <a:noFill/>
                    </a:lnR>
                    <a:lnT w="12700" cmpd="sng">
                      <a:solidFill>
                        <a:srgbClr val="FEA501"/>
                      </a:solidFill>
                    </a:lnT>
                    <a:lnB w="12700" cmpd="sng">
                      <a:solidFill>
                        <a:srgbClr val="FEA501"/>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cs typeface="Arial"/>
                        </a:defRPr>
                      </a:lvl1pPr>
                      <a:lvl2pPr marL="457200" algn="l" defTabSz="914400" rtl="0" eaLnBrk="1" latinLnBrk="0" hangingPunct="1">
                        <a:defRPr sz="1800" b="1" kern="1200">
                          <a:solidFill>
                            <a:schemeClr val="tx1"/>
                          </a:solidFill>
                          <a:latin typeface="Arial"/>
                          <a:cs typeface="Arial"/>
                        </a:defRPr>
                      </a:lvl2pPr>
                      <a:lvl3pPr marL="914400" algn="l" defTabSz="914400" rtl="0" eaLnBrk="1" latinLnBrk="0" hangingPunct="1">
                        <a:defRPr sz="1800" b="1" kern="1200">
                          <a:solidFill>
                            <a:schemeClr val="tx1"/>
                          </a:solidFill>
                          <a:latin typeface="Arial"/>
                          <a:cs typeface="Arial"/>
                        </a:defRPr>
                      </a:lvl3pPr>
                      <a:lvl4pPr marL="1371600" algn="l" defTabSz="914400" rtl="0" eaLnBrk="1" latinLnBrk="0" hangingPunct="1">
                        <a:defRPr sz="1800" b="1" kern="1200">
                          <a:solidFill>
                            <a:schemeClr val="tx1"/>
                          </a:solidFill>
                          <a:latin typeface="Arial"/>
                          <a:cs typeface="Arial"/>
                        </a:defRPr>
                      </a:lvl4pPr>
                      <a:lvl5pPr marL="1828800" algn="l" defTabSz="914400" rtl="0" eaLnBrk="1" latinLnBrk="0" hangingPunct="1">
                        <a:defRPr sz="1800" b="1" kern="1200">
                          <a:solidFill>
                            <a:schemeClr val="tx1"/>
                          </a:solidFill>
                          <a:latin typeface="Arial"/>
                          <a:cs typeface="Arial"/>
                        </a:defRPr>
                      </a:lvl5pPr>
                      <a:lvl6pPr marL="2286000" algn="l" defTabSz="914400" rtl="0" eaLnBrk="1" latinLnBrk="0" hangingPunct="1">
                        <a:defRPr sz="1800" b="1" kern="1200">
                          <a:solidFill>
                            <a:schemeClr val="tx1"/>
                          </a:solidFill>
                          <a:latin typeface="Arial"/>
                          <a:cs typeface="Arial"/>
                        </a:defRPr>
                      </a:lvl6pPr>
                      <a:lvl7pPr marL="2743200" algn="l" defTabSz="914400" rtl="0" eaLnBrk="1" latinLnBrk="0" hangingPunct="1">
                        <a:defRPr sz="1800" b="1" kern="1200">
                          <a:solidFill>
                            <a:schemeClr val="tx1"/>
                          </a:solidFill>
                          <a:latin typeface="Arial"/>
                          <a:cs typeface="Arial"/>
                        </a:defRPr>
                      </a:lvl7pPr>
                      <a:lvl8pPr marL="3200400" algn="l" defTabSz="914400" rtl="0" eaLnBrk="1" latinLnBrk="0" hangingPunct="1">
                        <a:defRPr sz="1800" b="1" kern="1200">
                          <a:solidFill>
                            <a:schemeClr val="tx1"/>
                          </a:solidFill>
                          <a:latin typeface="Arial"/>
                          <a:cs typeface="Arial"/>
                        </a:defRPr>
                      </a:lvl8pPr>
                      <a:lvl9pPr marL="3657600" algn="l" defTabSz="914400" rtl="0" eaLnBrk="1" latinLnBrk="0" hangingPunct="1">
                        <a:defRPr sz="1800" b="1" kern="1200">
                          <a:solidFill>
                            <a:schemeClr val="tx1"/>
                          </a:solidFill>
                          <a:latin typeface="Arial"/>
                          <a:cs typeface="Arial"/>
                        </a:defRPr>
                      </a:lvl9pPr>
                    </a:lstStyle>
                    <a:p>
                      <a:pPr algn="ctr"/>
                      <a:r>
                        <a:rPr lang="zh-CN" altLang="en-US" sz="1400" dirty="0">
                          <a:latin typeface="微软雅黑" pitchFamily="34" charset="-122"/>
                          <a:ea typeface="微软雅黑" pitchFamily="34" charset="-122"/>
                        </a:rPr>
                        <a:t>创业方向任选课程</a:t>
                      </a:r>
                    </a:p>
                  </a:txBody>
                  <a:tcPr anchor="ctr">
                    <a:lnL>
                      <a:noFill/>
                    </a:lnL>
                    <a:lnR>
                      <a:noFill/>
                    </a:lnR>
                    <a:lnT w="12700" cmpd="sng">
                      <a:solidFill>
                        <a:srgbClr val="FEA501"/>
                      </a:solidFill>
                    </a:lnT>
                    <a:lnB w="12700" cmpd="sng">
                      <a:solidFill>
                        <a:srgbClr val="FEA501"/>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23629">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algn="ctr" defTabSz="914400" rtl="0" eaLnBrk="1" latinLnBrk="0" hangingPunct="1"/>
                      <a:r>
                        <a:rPr lang="zh-CN" altLang="en-US" sz="1400" kern="1200" dirty="0">
                          <a:latin typeface="微软雅黑" pitchFamily="34" charset="-122"/>
                          <a:ea typeface="微软雅黑" pitchFamily="34" charset="-122"/>
                        </a:rPr>
                        <a:t>农业类</a:t>
                      </a:r>
                      <a:endParaRPr lang="zh-CN" altLang="en-US"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w="12700" cmpd="sng">
                      <a:solidFill>
                        <a:srgbClr val="FEA501"/>
                      </a:solid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农业</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创业基础</a:t>
                      </a:r>
                      <a:r>
                        <a:rPr lang="en-US" altLang="zh-CN" sz="1400" kern="12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w="12700" cmpd="sng">
                      <a:solidFill>
                        <a:srgbClr val="FEA501"/>
                      </a:solid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观光农业创业</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休闲农业创业</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农产品创意营销</a:t>
                      </a:r>
                      <a:r>
                        <a:rPr lang="en-US" altLang="zh-CN" sz="1400" kern="1200" dirty="0">
                          <a:latin typeface="微软雅黑" pitchFamily="34" charset="-122"/>
                          <a:ea typeface="微软雅黑" pitchFamily="34" charset="-122"/>
                        </a:rPr>
                        <a:t>》</a:t>
                      </a:r>
                      <a:endParaRPr lang="zh-CN" altLang="en-US" sz="1400" b="0" kern="1200" dirty="0">
                        <a:solidFill>
                          <a:schemeClr val="tx1"/>
                        </a:solidFill>
                        <a:latin typeface="微软雅黑" pitchFamily="34" charset="-122"/>
                        <a:ea typeface="微软雅黑" pitchFamily="34" charset="-122"/>
                        <a:cs typeface="+mn-cs"/>
                      </a:endParaRPr>
                    </a:p>
                  </a:txBody>
                  <a:tcPr anchor="ctr">
                    <a:lnL>
                      <a:noFill/>
                    </a:lnL>
                    <a:lnR>
                      <a:noFill/>
                    </a:lnR>
                    <a:lnT w="12700" cmpd="sng">
                      <a:solidFill>
                        <a:srgbClr val="FEA501"/>
                      </a:solidFill>
                    </a:lnT>
                    <a:lnB>
                      <a:noFill/>
                    </a:lnB>
                    <a:lnTlToBr w="12700" cmpd="sng">
                      <a:noFill/>
                      <a:prstDash val="solid"/>
                    </a:lnTlToBr>
                    <a:lnBlToTr w="12700" cmpd="sng">
                      <a:noFill/>
                      <a:prstDash val="solid"/>
                    </a:lnBlToTr>
                    <a:solidFill>
                      <a:srgbClr val="FEA501">
                        <a:alpha val="20000"/>
                      </a:srgbClr>
                    </a:solidFill>
                  </a:tcPr>
                </a:tc>
                <a:extLst>
                  <a:ext uri="{0D108BD9-81ED-4DB2-BD59-A6C34878D82A}">
                    <a16:rowId xmlns="" xmlns:a16="http://schemas.microsoft.com/office/drawing/2014/main" val="10001"/>
                  </a:ext>
                </a:extLst>
              </a:tr>
              <a:tr h="30753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algn="ctr" defTabSz="914400" rtl="0" eaLnBrk="1" latinLnBrk="0" hangingPunct="1"/>
                      <a:r>
                        <a:rPr lang="zh-CN" altLang="en-US" sz="1400" kern="1200" dirty="0">
                          <a:latin typeface="微软雅黑" pitchFamily="34" charset="-122"/>
                          <a:ea typeface="微软雅黑" pitchFamily="34" charset="-122"/>
                        </a:rPr>
                        <a:t>汽车类</a:t>
                      </a:r>
                      <a:endParaRPr lang="zh-CN" altLang="en-US"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汽车</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创业基础</a:t>
                      </a:r>
                      <a:r>
                        <a:rPr lang="en-US" altLang="zh-CN" sz="1400" kern="12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汽车美容店创业</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迷你</a:t>
                      </a:r>
                      <a:r>
                        <a:rPr lang="en-US" altLang="zh-CN" sz="1400" kern="1200" dirty="0">
                          <a:latin typeface="微软雅黑" pitchFamily="34" charset="-122"/>
                          <a:ea typeface="微软雅黑" pitchFamily="34" charset="-122"/>
                        </a:rPr>
                        <a:t>4S</a:t>
                      </a:r>
                      <a:r>
                        <a:rPr lang="zh-CN" altLang="en-US" sz="1400" kern="1200" dirty="0">
                          <a:latin typeface="微软雅黑" pitchFamily="34" charset="-122"/>
                          <a:ea typeface="微软雅黑" pitchFamily="34" charset="-122"/>
                        </a:rPr>
                        <a:t>店创业</a:t>
                      </a:r>
                      <a:r>
                        <a:rPr lang="en-US" altLang="zh-CN" sz="1400" kern="1200" dirty="0">
                          <a:latin typeface="微软雅黑" pitchFamily="34" charset="-122"/>
                          <a:ea typeface="微软雅黑" pitchFamily="34" charset="-122"/>
                        </a:rPr>
                        <a:t>》</a:t>
                      </a:r>
                      <a:endParaRPr lang="zh-CN" altLang="en-US" sz="1400" b="0" kern="1200" dirty="0">
                        <a:solidFill>
                          <a:schemeClr val="tx1"/>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0753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algn="ctr" defTabSz="914400" rtl="0" eaLnBrk="1" latinLnBrk="0" hangingPunct="1"/>
                      <a:r>
                        <a:rPr lang="zh-CN" altLang="en-US" sz="1400" kern="1200" dirty="0">
                          <a:latin typeface="微软雅黑" pitchFamily="34" charset="-122"/>
                          <a:ea typeface="微软雅黑" pitchFamily="34" charset="-122"/>
                        </a:rPr>
                        <a:t>财经类</a:t>
                      </a:r>
                      <a:endParaRPr lang="zh-CN" altLang="en-US"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创业企业财务管理实务</a:t>
                      </a:r>
                      <a:r>
                        <a:rPr lang="en-US" altLang="zh-CN" sz="1400" kern="12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互联网金融创业</a:t>
                      </a:r>
                      <a:r>
                        <a:rPr lang="en-US" altLang="zh-CN" sz="1400" kern="1200" dirty="0">
                          <a:latin typeface="微软雅黑" pitchFamily="34" charset="-122"/>
                          <a:ea typeface="微软雅黑" pitchFamily="34" charset="-122"/>
                        </a:rPr>
                        <a:t>》</a:t>
                      </a:r>
                      <a:endParaRPr lang="zh-CN" altLang="en-US" sz="1400" b="0" kern="1200" dirty="0">
                        <a:solidFill>
                          <a:schemeClr val="tx1"/>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extLst>
                  <a:ext uri="{0D108BD9-81ED-4DB2-BD59-A6C34878D82A}">
                    <a16:rowId xmlns="" xmlns:a16="http://schemas.microsoft.com/office/drawing/2014/main" val="10003"/>
                  </a:ext>
                </a:extLst>
              </a:tr>
              <a:tr h="30753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algn="ctr" defTabSz="914400" rtl="0" eaLnBrk="1" latinLnBrk="0" hangingPunct="1"/>
                      <a:r>
                        <a:rPr lang="zh-CN" altLang="en-US" sz="1400" kern="1200" dirty="0">
                          <a:latin typeface="微软雅黑" pitchFamily="34" charset="-122"/>
                          <a:ea typeface="微软雅黑" pitchFamily="34" charset="-122"/>
                        </a:rPr>
                        <a:t>电子信息类</a:t>
                      </a:r>
                      <a:endParaRPr lang="zh-CN" altLang="en-US"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200" dirty="0">
                          <a:latin typeface="微软雅黑" pitchFamily="34" charset="-122"/>
                          <a:ea typeface="微软雅黑" pitchFamily="34" charset="-122"/>
                        </a:rPr>
                        <a:t>《IT</a:t>
                      </a:r>
                      <a:r>
                        <a:rPr lang="zh-CN" altLang="en-US" sz="1400" kern="1200" dirty="0">
                          <a:latin typeface="微软雅黑" pitchFamily="34" charset="-122"/>
                          <a:ea typeface="微软雅黑" pitchFamily="34" charset="-122"/>
                        </a:rPr>
                        <a:t>创业基础</a:t>
                      </a:r>
                      <a:r>
                        <a:rPr lang="en-US" altLang="zh-CN" sz="1400" kern="12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移动互联网创业</a:t>
                      </a:r>
                      <a:r>
                        <a:rPr lang="en-US" altLang="zh-CN" sz="1400" kern="1200" dirty="0">
                          <a:latin typeface="微软雅黑" pitchFamily="34" charset="-122"/>
                          <a:ea typeface="微软雅黑" pitchFamily="34" charset="-122"/>
                        </a:rPr>
                        <a:t>》《</a:t>
                      </a:r>
                      <a:r>
                        <a:rPr lang="zh-CN" altLang="en-US" sz="1400" kern="1200" dirty="0">
                          <a:latin typeface="微软雅黑" pitchFamily="34" charset="-122"/>
                          <a:ea typeface="微软雅黑" pitchFamily="34" charset="-122"/>
                        </a:rPr>
                        <a:t>创客与创业</a:t>
                      </a:r>
                      <a:r>
                        <a:rPr lang="en-US" altLang="zh-CN" sz="1400" kern="1200" dirty="0">
                          <a:latin typeface="微软雅黑" pitchFamily="34" charset="-122"/>
                          <a:ea typeface="微软雅黑" pitchFamily="34" charset="-122"/>
                        </a:rPr>
                        <a:t>》</a:t>
                      </a:r>
                      <a:endParaRPr lang="en-US" altLang="zh-CN" sz="1400" b="0" kern="1200" dirty="0">
                        <a:solidFill>
                          <a:schemeClr val="tx1"/>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0753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algn="ctr" defTabSz="914400" rtl="0" eaLnBrk="1" latinLnBrk="0" hangingPunct="1"/>
                      <a:r>
                        <a:rPr lang="zh-CN" altLang="en-US" sz="1400" kern="1200" dirty="0">
                          <a:latin typeface="微软雅黑" pitchFamily="34" charset="-122"/>
                          <a:ea typeface="微软雅黑" pitchFamily="34" charset="-122"/>
                        </a:rPr>
                        <a:t>旅游类</a:t>
                      </a:r>
                      <a:endParaRPr lang="zh-CN" altLang="en-US"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旅游</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创业基础</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农家乐”创业</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定制旅游与创业</a:t>
                      </a:r>
                      <a:r>
                        <a:rPr lang="en-US" altLang="zh-CN" sz="1400" kern="100" dirty="0">
                          <a:effectLst/>
                          <a:latin typeface="微软雅黑" pitchFamily="34" charset="-122"/>
                          <a:ea typeface="微软雅黑" pitchFamily="34" charset="-122"/>
                        </a:rPr>
                        <a:t>》</a:t>
                      </a:r>
                      <a:endParaRPr lang="en-US" altLang="zh-CN" sz="1400" kern="100" dirty="0">
                        <a:effectLst/>
                        <a:latin typeface="微软雅黑" pitchFamily="34" charset="-122"/>
                        <a:ea typeface="微软雅黑" pitchFamily="34" charset="-122"/>
                        <a:cs typeface="Times New Roman"/>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extLst>
                  <a:ext uri="{0D108BD9-81ED-4DB2-BD59-A6C34878D82A}">
                    <a16:rowId xmlns="" xmlns:a16="http://schemas.microsoft.com/office/drawing/2014/main" val="10005"/>
                  </a:ext>
                </a:extLst>
              </a:tr>
              <a:tr h="523629">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400" kern="1200" dirty="0">
                          <a:latin typeface="微软雅黑" pitchFamily="34" charset="-122"/>
                          <a:ea typeface="微软雅黑" pitchFamily="34" charset="-122"/>
                        </a:rPr>
                        <a:t>现代服务类</a:t>
                      </a:r>
                      <a:endParaRPr lang="zh-CN" altLang="zh-CN"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电子商务创业基础</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小微企业营销实务</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网店营销实务</a:t>
                      </a:r>
                      <a:r>
                        <a:rPr lang="en-US" altLang="zh-CN" sz="1400" kern="100" dirty="0">
                          <a:effectLst/>
                          <a:latin typeface="微软雅黑" pitchFamily="34" charset="-122"/>
                          <a:ea typeface="微软雅黑" pitchFamily="34" charset="-122"/>
                        </a:rPr>
                        <a:t>》</a:t>
                      </a:r>
                    </a:p>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网店创业</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24590">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latin typeface="微软雅黑" pitchFamily="34" charset="-122"/>
                          <a:ea typeface="微软雅黑" pitchFamily="34" charset="-122"/>
                        </a:rPr>
                        <a:t>建筑类</a:t>
                      </a:r>
                      <a:endParaRPr lang="zh-CN" altLang="zh-CN"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建筑</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创业基础</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室内装修工作室创业</a:t>
                      </a:r>
                      <a:r>
                        <a:rPr lang="en-US" altLang="zh-CN" sz="1400" kern="100" dirty="0">
                          <a:effectLst/>
                          <a:latin typeface="微软雅黑" pitchFamily="34" charset="-122"/>
                          <a:ea typeface="微软雅黑" pitchFamily="34" charset="-122"/>
                        </a:rPr>
                        <a:t>》</a:t>
                      </a:r>
                      <a:endParaRPr lang="en-US" altLang="zh-CN" sz="1400" b="0" kern="100" dirty="0">
                        <a:effectLst/>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FEA501">
                        <a:alpha val="20000"/>
                      </a:srgbClr>
                    </a:solidFill>
                  </a:tcPr>
                </a:tc>
                <a:extLst>
                  <a:ext uri="{0D108BD9-81ED-4DB2-BD59-A6C34878D82A}">
                    <a16:rowId xmlns="" xmlns:a16="http://schemas.microsoft.com/office/drawing/2014/main" val="10007"/>
                  </a:ext>
                </a:extLst>
              </a:tr>
              <a:tr h="30753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latin typeface="微软雅黑" pitchFamily="34" charset="-122"/>
                          <a:ea typeface="微软雅黑" pitchFamily="34" charset="-122"/>
                        </a:rPr>
                        <a:t>园林类</a:t>
                      </a:r>
                      <a:endParaRPr lang="zh-CN" altLang="zh-CN"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园林</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创业基础</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园林设计创意创业</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盆栽花艺创意创业</a:t>
                      </a:r>
                      <a:r>
                        <a:rPr lang="en-US" altLang="zh-CN" sz="1400" kern="100" dirty="0">
                          <a:effectLst/>
                          <a:latin typeface="微软雅黑" pitchFamily="34" charset="-122"/>
                          <a:ea typeface="微软雅黑" pitchFamily="34" charset="-122"/>
                        </a:rPr>
                        <a:t>》</a:t>
                      </a:r>
                      <a:endParaRPr lang="en-US" altLang="zh-CN" sz="1400" b="0" kern="100" dirty="0">
                        <a:effectLst/>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39536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latin typeface="微软雅黑" pitchFamily="34" charset="-122"/>
                          <a:ea typeface="微软雅黑" pitchFamily="34" charset="-122"/>
                        </a:rPr>
                        <a:t>艺术设计类</a:t>
                      </a:r>
                      <a:endParaRPr lang="zh-CN" altLang="zh-CN" sz="1400" b="1" kern="1200" dirty="0">
                        <a:solidFill>
                          <a:schemeClr val="accent2">
                            <a:lumMod val="60000"/>
                            <a:lumOff val="40000"/>
                          </a:schemeClr>
                        </a:solidFill>
                        <a:latin typeface="微软雅黑" pitchFamily="34" charset="-122"/>
                        <a:ea typeface="微软雅黑" pitchFamily="34" charset="-122"/>
                        <a:cs typeface="+mn-cs"/>
                      </a:endParaRPr>
                    </a:p>
                  </a:txBody>
                  <a:tcPr anchor="ctr">
                    <a:lnL>
                      <a:noFill/>
                    </a:lnL>
                    <a:lnR>
                      <a:noFill/>
                    </a:lnR>
                    <a:lnT>
                      <a:noFill/>
                    </a:lnT>
                    <a:lnB w="12700" cmpd="sng">
                      <a:solidFill>
                        <a:srgbClr val="FEA501"/>
                      </a:solid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文化创意创业基础</a:t>
                      </a:r>
                      <a:r>
                        <a:rPr lang="en-US" altLang="zh-CN" sz="1400" kern="100" dirty="0">
                          <a:effectLst/>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txBody>
                  <a:tcPr anchor="ctr">
                    <a:lnL>
                      <a:noFill/>
                    </a:lnL>
                    <a:lnR>
                      <a:noFill/>
                    </a:lnR>
                    <a:lnT>
                      <a:noFill/>
                    </a:lnT>
                    <a:lnB w="12700" cmpd="sng">
                      <a:solidFill>
                        <a:srgbClr val="FEA501"/>
                      </a:solidFill>
                    </a:lnB>
                    <a:lnTlToBr w="12700" cmpd="sng">
                      <a:noFill/>
                      <a:prstDash val="solid"/>
                    </a:lnTlToBr>
                    <a:lnBlToTr w="12700" cmpd="sng">
                      <a:noFill/>
                      <a:prstDash val="solid"/>
                    </a:lnBlToTr>
                    <a:solidFill>
                      <a:srgbClr val="FEA501">
                        <a:alpha val="2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广告艺术设计创意创业</a:t>
                      </a:r>
                      <a:r>
                        <a:rPr lang="en-US" altLang="zh-CN" sz="1400" kern="100" dirty="0">
                          <a:effectLst/>
                          <a:latin typeface="微软雅黑" pitchFamily="34" charset="-122"/>
                          <a:ea typeface="微软雅黑" pitchFamily="34" charset="-122"/>
                        </a:rPr>
                        <a:t>》《</a:t>
                      </a:r>
                      <a:r>
                        <a:rPr lang="zh-CN" altLang="en-US" sz="1400" kern="100" dirty="0">
                          <a:effectLst/>
                          <a:latin typeface="微软雅黑" pitchFamily="34" charset="-122"/>
                          <a:ea typeface="微软雅黑" pitchFamily="34" charset="-122"/>
                        </a:rPr>
                        <a:t>服装体验店创意创业</a:t>
                      </a:r>
                      <a:r>
                        <a:rPr lang="en-US" altLang="zh-CN" sz="1400" kern="100" dirty="0">
                          <a:effectLst/>
                          <a:latin typeface="微软雅黑" pitchFamily="34" charset="-122"/>
                          <a:ea typeface="微软雅黑" pitchFamily="34" charset="-122"/>
                        </a:rPr>
                        <a:t>》</a:t>
                      </a:r>
                      <a:endParaRPr lang="en-US" altLang="zh-CN" sz="1400" b="0" kern="100" dirty="0">
                        <a:effectLst/>
                        <a:latin typeface="微软雅黑" panose="020B0503020204020204" pitchFamily="34" charset="-122"/>
                        <a:ea typeface="微软雅黑" panose="020B0503020204020204" pitchFamily="34" charset="-122"/>
                      </a:endParaRPr>
                    </a:p>
                  </a:txBody>
                  <a:tcPr anchor="ctr">
                    <a:lnL>
                      <a:noFill/>
                    </a:lnL>
                    <a:lnR>
                      <a:noFill/>
                    </a:lnR>
                    <a:lnT>
                      <a:noFill/>
                    </a:lnT>
                    <a:lnB w="12700" cmpd="sng">
                      <a:solidFill>
                        <a:srgbClr val="FEA501"/>
                      </a:solidFill>
                    </a:lnB>
                    <a:lnTlToBr w="12700" cmpd="sng">
                      <a:noFill/>
                      <a:prstDash val="solid"/>
                    </a:lnTlToBr>
                    <a:lnBlToTr w="12700" cmpd="sng">
                      <a:noFill/>
                      <a:prstDash val="solid"/>
                    </a:lnBlToTr>
                    <a:solidFill>
                      <a:srgbClr val="FEA501">
                        <a:alpha val="20000"/>
                      </a:srgbClr>
                    </a:solidFill>
                  </a:tcPr>
                </a:tc>
                <a:extLst>
                  <a:ext uri="{0D108BD9-81ED-4DB2-BD59-A6C34878D82A}">
                    <a16:rowId xmlns="" xmlns:a16="http://schemas.microsoft.com/office/drawing/2014/main" val="10009"/>
                  </a:ext>
                </a:extLst>
              </a:tr>
            </a:tbl>
          </a:graphicData>
        </a:graphic>
      </p:graphicFrame>
      <p:sp>
        <p:nvSpPr>
          <p:cNvPr id="5" name="矩形 4"/>
          <p:cNvSpPr/>
          <p:nvPr/>
        </p:nvSpPr>
        <p:spPr>
          <a:xfrm>
            <a:off x="225567" y="761166"/>
            <a:ext cx="2308645"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3</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创新专创融合</a:t>
            </a:r>
            <a:r>
              <a:rPr lang="zh-CN" altLang="en-US" b="1" dirty="0">
                <a:solidFill>
                  <a:srgbClr val="C00000"/>
                </a:solidFill>
                <a:latin typeface="微软雅黑" pitchFamily="34" charset="-122"/>
                <a:ea typeface="微软雅黑" pitchFamily="34" charset="-122"/>
              </a:rPr>
              <a:t>课程</a:t>
            </a:r>
          </a:p>
        </p:txBody>
      </p:sp>
      <p:sp>
        <p:nvSpPr>
          <p:cNvPr id="6"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17</a:t>
            </a:r>
            <a:endParaRPr lang="zh-CN" altLang="en-US" sz="1500" b="1" dirty="0">
              <a:solidFill>
                <a:prstClr val="white"/>
              </a:solidFill>
            </a:endParaRPr>
          </a:p>
        </p:txBody>
      </p:sp>
    </p:spTree>
    <p:extLst>
      <p:ext uri="{BB962C8B-B14F-4D97-AF65-F5344CB8AC3E}">
        <p14:creationId xmlns:p14="http://schemas.microsoft.com/office/powerpoint/2010/main" val="2720656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5" y="614151"/>
            <a:ext cx="5443499"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201860" y="1208930"/>
            <a:ext cx="2613546" cy="646315"/>
          </a:xfrm>
          <a:prstGeom prst="rect">
            <a:avLst/>
          </a:prstGeom>
          <a:noFill/>
        </p:spPr>
        <p:txBody>
          <a:bodyPr wrap="square" lIns="91427" tIns="45712" rIns="91427" bIns="45712" rtlCol="0">
            <a:spAutoFit/>
          </a:bodyPr>
          <a:lstStyle/>
          <a:p>
            <a:pPr defTabSz="914274"/>
            <a:r>
              <a:rPr lang="zh-CN" altLang="en-US" sz="3600" dirty="0">
                <a:solidFill>
                  <a:prstClr val="white"/>
                </a:solidFill>
                <a:latin typeface="微软雅黑" panose="020B0503020204020204" pitchFamily="34" charset="-122"/>
                <a:ea typeface="微软雅黑" panose="020B0503020204020204" pitchFamily="34" charset="-122"/>
              </a:rPr>
              <a:t>目 录</a:t>
            </a:r>
          </a:p>
        </p:txBody>
      </p:sp>
      <p:sp>
        <p:nvSpPr>
          <p:cNvPr id="5" name="矩形 4">
            <a:extLst>
              <a:ext uri="{FF2B5EF4-FFF2-40B4-BE49-F238E27FC236}">
                <a16:creationId xmlns="" xmlns:a16="http://schemas.microsoft.com/office/drawing/2014/main" id="{085C0C1A-C1D5-45CC-A572-138E6760AA84}"/>
              </a:ext>
            </a:extLst>
          </p:cNvPr>
          <p:cNvSpPr/>
          <p:nvPr/>
        </p:nvSpPr>
        <p:spPr>
          <a:xfrm>
            <a:off x="2361174" y="2302413"/>
            <a:ext cx="3618286" cy="4355038"/>
          </a:xfrm>
          <a:prstGeom prst="rect">
            <a:avLst/>
          </a:prstGeom>
        </p:spPr>
        <p:txBody>
          <a:bodyPr wrap="square">
            <a:spAutoFit/>
          </a:bodyPr>
          <a:lstStyle/>
          <a:p>
            <a:pPr lvl="0" algn="ctr" defTabSz="914274">
              <a:lnSpc>
                <a:spcPct val="150000"/>
              </a:lnSpc>
              <a:spcBef>
                <a:spcPts val="600"/>
              </a:spcBef>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r>
              <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建设背景意义</a:t>
            </a:r>
            <a:endPar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defTabSz="914274">
              <a:lnSpc>
                <a:spcPct val="150000"/>
              </a:lnSpc>
              <a:spcBef>
                <a:spcPts val="600"/>
              </a:spcBef>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r>
              <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defTabSz="914274">
              <a:lnSpc>
                <a:spcPct val="150000"/>
              </a:lnSpc>
              <a:spcBef>
                <a:spcPts val="600"/>
              </a:spcBef>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r>
              <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建设内容举措</a:t>
            </a:r>
          </a:p>
          <a:p>
            <a:pPr lvl="0" algn="ctr" defTabSz="914274">
              <a:lnSpc>
                <a:spcPct val="150000"/>
              </a:lnSpc>
              <a:spcBef>
                <a:spcPts val="600"/>
              </a:spcBef>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r>
              <a:rPr lang="en-US" altLang="zh-CN"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a:t>
            </a: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项目实施流程</a:t>
            </a:r>
            <a:endParaRPr lang="en-US" altLang="zh-CN"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defTabSz="914274">
              <a:lnSpc>
                <a:spcPct val="150000"/>
              </a:lnSpc>
              <a:spcBef>
                <a:spcPts val="600"/>
              </a:spcBef>
            </a:pPr>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r>
              <a:rPr lang="en-US" altLang="zh-CN"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合作项目案例</a:t>
            </a:r>
          </a:p>
          <a:p>
            <a:pPr lvl="0" algn="ctr" defTabSz="914274">
              <a:lnSpc>
                <a:spcPct val="150000"/>
              </a:lnSpc>
              <a:spcBef>
                <a:spcPts val="600"/>
              </a:spcBef>
            </a:pP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18</a:t>
            </a:r>
            <a:endParaRPr lang="zh-CN" altLang="en-US" sz="1600" b="1" dirty="0">
              <a:solidFill>
                <a:prstClr val="white"/>
              </a:solidFill>
            </a:endParaRPr>
          </a:p>
        </p:txBody>
      </p:sp>
      <p:cxnSp>
        <p:nvCxnSpPr>
          <p:cNvPr id="32" name="直接连接符 31"/>
          <p:cNvCxnSpPr/>
          <p:nvPr/>
        </p:nvCxnSpPr>
        <p:spPr>
          <a:xfrm>
            <a:off x="1768416" y="404813"/>
            <a:ext cx="979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MH_Other_1"/>
          <p:cNvSpPr/>
          <p:nvPr>
            <p:custDataLst>
              <p:tags r:id="rId1"/>
            </p:custDataLst>
          </p:nvPr>
        </p:nvSpPr>
        <p:spPr>
          <a:xfrm>
            <a:off x="3439714" y="2252766"/>
            <a:ext cx="4399264" cy="2690574"/>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59">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5256725" y="1815985"/>
            <a:ext cx="791449"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6350427" y="2712843"/>
            <a:ext cx="789701"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7442380" y="3625231"/>
            <a:ext cx="791449"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6350427" y="4502677"/>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5256725" y="3607760"/>
            <a:ext cx="791449" cy="879387"/>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4163024" y="4502677"/>
            <a:ext cx="791449"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4163024" y="2712843"/>
            <a:ext cx="791449" cy="87744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3071070" y="3625231"/>
            <a:ext cx="789701" cy="879386"/>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59">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000441" y="3944845"/>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4118397" y="3031338"/>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5203605" y="2135450"/>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5203605" y="3916534"/>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7372624" y="3916534"/>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6279795" y="3031338"/>
            <a:ext cx="930959" cy="256682"/>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6279795" y="4711613"/>
            <a:ext cx="930959" cy="441348"/>
          </a:xfrm>
          <a:prstGeom prst="rect">
            <a:avLst/>
          </a:prstGeom>
          <a:noFill/>
        </p:spPr>
        <p:txBody>
          <a:bodyPr wrap="square" lIns="71320" tIns="35660" rIns="71320" bIns="35660" rtlCol="0">
            <a:spAutoFit/>
          </a:bodyPr>
          <a:lstStyle/>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59">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4093267" y="4822142"/>
            <a:ext cx="930959" cy="256682"/>
          </a:xfrm>
          <a:prstGeom prst="rect">
            <a:avLst/>
          </a:prstGeom>
          <a:noFill/>
        </p:spPr>
        <p:txBody>
          <a:bodyPr wrap="square" lIns="71320" tIns="35660" rIns="71320" bIns="35660" rtlCol="0">
            <a:spAutoFit/>
          </a:bodyPr>
          <a:lstStyle/>
          <a:p>
            <a:pPr algn="ctr" defTabSz="950859">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7273410" y="4848690"/>
            <a:ext cx="823560" cy="132230"/>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5051686" y="3192929"/>
            <a:ext cx="1215000" cy="410571"/>
          </a:xfrm>
          <a:prstGeom prst="rect">
            <a:avLst/>
          </a:prstGeom>
          <a:solidFill>
            <a:srgbClr val="0070C0"/>
          </a:solidFill>
        </p:spPr>
        <p:txBody>
          <a:bodyPr wrap="square" lIns="0" tIns="35660" rIns="0" bIns="35660" rtlCol="0">
            <a:spAutoFit/>
          </a:bodyPr>
          <a:lstStyle/>
          <a:p>
            <a:pPr algn="ctr" defTabSz="950859">
              <a:defRPr/>
            </a:pPr>
            <a:r>
              <a:rPr lang="zh-CN" altLang="en-US" sz="11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2500888" y="3938411"/>
            <a:ext cx="654017" cy="447890"/>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4162229" y="2135167"/>
            <a:ext cx="663377" cy="589448"/>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6091701" y="1826696"/>
            <a:ext cx="1076190" cy="433942"/>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704661" y="1826371"/>
            <a:ext cx="2430704" cy="1230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2" y="1497625"/>
              <a:ext cx="1276933" cy="1416429"/>
            </a:xfrm>
            <a:prstGeom prst="rect">
              <a:avLst/>
            </a:prstGeom>
            <a:noFill/>
            <a:ln>
              <a:solidFill>
                <a:srgbClr val="0070C0"/>
              </a:solidFill>
            </a:ln>
          </p:spPr>
          <p:txBody>
            <a:bodyPr wrap="square" lIns="0" tIns="0" rIns="0"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669830" y="4679808"/>
            <a:ext cx="2418296" cy="1230001"/>
            <a:chOff x="186893" y="5130190"/>
            <a:chExt cx="3242935" cy="1476002"/>
          </a:xfrm>
        </p:grpSpPr>
        <p:sp>
          <p:nvSpPr>
            <p:cNvPr id="118" name="TextBox 117"/>
            <p:cNvSpPr txBox="1"/>
            <p:nvPr/>
          </p:nvSpPr>
          <p:spPr>
            <a:xfrm>
              <a:off x="2324628" y="5130190"/>
              <a:ext cx="1105200" cy="997197"/>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7787875" y="4806835"/>
            <a:ext cx="2418296" cy="1230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246494"/>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8280818" y="3298593"/>
            <a:ext cx="2418295" cy="1230003"/>
            <a:chOff x="8670069" y="1915482"/>
            <a:chExt cx="3242933" cy="1476003"/>
          </a:xfrm>
        </p:grpSpPr>
        <p:sp>
          <p:nvSpPr>
            <p:cNvPr id="124" name="TextBox 123"/>
            <p:cNvSpPr txBox="1"/>
            <p:nvPr/>
          </p:nvSpPr>
          <p:spPr>
            <a:xfrm>
              <a:off x="10807802" y="1915482"/>
              <a:ext cx="1105200" cy="747897"/>
            </a:xfrm>
            <a:prstGeom prst="rect">
              <a:avLst/>
            </a:prstGeom>
            <a:noFill/>
            <a:ln>
              <a:solidFill>
                <a:srgbClr val="0070C0"/>
              </a:solidFill>
            </a:ln>
          </p:spPr>
          <p:txBody>
            <a:bodyPr wrap="square" lIns="91436" tIns="0" rIns="91436"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8860408" y="1826693"/>
            <a:ext cx="824161" cy="1038746"/>
          </a:xfrm>
          <a:prstGeom prst="rect">
            <a:avLst/>
          </a:prstGeom>
          <a:noFill/>
          <a:ln>
            <a:solidFill>
              <a:srgbClr val="0070C0"/>
            </a:solidFill>
          </a:ln>
        </p:spPr>
        <p:txBody>
          <a:bodyPr wrap="square" lIns="71320" tIns="0" rIns="71320" bIns="0" rtlCol="0">
            <a:spAutoFit/>
          </a:bodyPr>
          <a:lstStyle/>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59">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59">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5051686" y="4591332"/>
            <a:ext cx="1215000" cy="1087679"/>
          </a:xfrm>
          <a:prstGeom prst="rect">
            <a:avLst/>
          </a:prstGeom>
          <a:solidFill>
            <a:srgbClr val="0070C0"/>
          </a:solidFill>
        </p:spPr>
        <p:txBody>
          <a:bodyPr wrap="square" lIns="0" tIns="35660" rIns="0" bIns="35660" rtlCol="0">
            <a:spAutoFit/>
          </a:bodyPr>
          <a:lstStyle/>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智能高效的管理平台</a:t>
            </a:r>
            <a:endParaRPr kumimoji="0" lang="en-US" altLang="zh-CN"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人脸考勤</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消息推送</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班牌发布</a:t>
            </a:r>
          </a:p>
          <a:p>
            <a:pPr marL="0" marR="0" lvl="0" indent="0" algn="ctr" defTabSz="95085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在线巡课</a:t>
            </a:r>
          </a:p>
        </p:txBody>
      </p:sp>
      <p:sp>
        <p:nvSpPr>
          <p:cNvPr id="128" name="椭圆 127"/>
          <p:cNvSpPr/>
          <p:nvPr/>
        </p:nvSpPr>
        <p:spPr>
          <a:xfrm>
            <a:off x="4392463" y="6036836"/>
            <a:ext cx="799338" cy="348093"/>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课堂行为表现数据</a:t>
            </a:r>
            <a:endPar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4583877" y="5452547"/>
            <a:ext cx="424985" cy="407976"/>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6483582" y="3668708"/>
            <a:ext cx="799338" cy="348093"/>
          </a:xfrm>
          <a:prstGeom prst="ellipse">
            <a:avLst/>
          </a:prstGeom>
          <a:solidFill>
            <a:sysClr val="window" lastClr="FFFFFF"/>
          </a:solidFill>
          <a:ln w="25400" cap="flat" cmpd="sng" algn="ctr">
            <a:solidFill>
              <a:srgbClr val="0070C0"/>
            </a:solidFill>
            <a:prstDash val="solid"/>
          </a:ln>
          <a:effectLst/>
        </p:spPr>
        <p:txBody>
          <a:bodyPr lIns="71323" tIns="35662" rIns="71323" bIns="3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教学</a:t>
            </a:r>
            <a:r>
              <a:rPr kumimoji="0" lang="zh-CN" altLang="en-US" sz="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视频资源获取</a:t>
            </a:r>
            <a:endParaRPr kumimoji="0" lang="zh-CN" altLang="en-US" sz="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6488228" y="4040092"/>
            <a:ext cx="737628" cy="460280"/>
          </a:xfrm>
          <a:prstGeom prst="rect">
            <a:avLst/>
          </a:prstGeom>
        </p:spPr>
      </p:pic>
      <p:cxnSp>
        <p:nvCxnSpPr>
          <p:cNvPr id="132" name="直接箭头连接符 131"/>
          <p:cNvCxnSpPr/>
          <p:nvPr/>
        </p:nvCxnSpPr>
        <p:spPr>
          <a:xfrm flipV="1">
            <a:off x="7024476" y="4258721"/>
            <a:ext cx="417902"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4485731" y="5380975"/>
            <a:ext cx="98142" cy="275561"/>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a:off x="5008862" y="5656535"/>
            <a:ext cx="650324" cy="22476"/>
          </a:xfrm>
          <a:prstGeom prst="bentConnector4">
            <a:avLst>
              <a:gd name="adj1" fmla="val 3293"/>
              <a:gd name="adj2" fmla="val 1117085"/>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5008861" y="4047453"/>
            <a:ext cx="247865" cy="160907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6183240" y="4270232"/>
            <a:ext cx="405001" cy="314378"/>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7210754" y="3159679"/>
            <a:ext cx="1092829" cy="289728"/>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7266275" y="1826698"/>
            <a:ext cx="1594134" cy="122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7" name="矩形 66"/>
          <p:cNvSpPr/>
          <p:nvPr/>
        </p:nvSpPr>
        <p:spPr>
          <a:xfrm>
            <a:off x="0" y="669337"/>
            <a:ext cx="4362402"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4.</a:t>
            </a:r>
            <a:r>
              <a:rPr lang="zh-CN" altLang="en-US" b="1" dirty="0" smtClean="0">
                <a:solidFill>
                  <a:srgbClr val="C00000"/>
                </a:solidFill>
                <a:latin typeface="微软雅黑" panose="020B0503020204020204" pitchFamily="34" charset="-122"/>
                <a:ea typeface="微软雅黑" panose="020B0503020204020204" pitchFamily="34" charset="-122"/>
              </a:rPr>
              <a:t>搭建智慧课堂应用平台</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814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7"/>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19</a:t>
            </a:r>
            <a:endParaRPr lang="zh-CN" altLang="en-US" sz="1600" b="1" dirty="0">
              <a:solidFill>
                <a:prstClr val="white"/>
              </a:solidFill>
            </a:endParaRPr>
          </a:p>
        </p:txBody>
      </p:sp>
      <p:cxnSp>
        <p:nvCxnSpPr>
          <p:cNvPr id="32" name="直接连接符 31"/>
          <p:cNvCxnSpPr/>
          <p:nvPr/>
        </p:nvCxnSpPr>
        <p:spPr>
          <a:xfrm>
            <a:off x="1768416" y="404813"/>
            <a:ext cx="98330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465" y="1822127"/>
            <a:ext cx="6144139" cy="4343138"/>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2" y="2680942"/>
            <a:ext cx="600978"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7" y="2803868"/>
            <a:ext cx="724028" cy="100740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grpSp>
        <p:nvGrpSpPr>
          <p:cNvPr id="99" name="组合 98"/>
          <p:cNvGrpSpPr/>
          <p:nvPr/>
        </p:nvGrpSpPr>
        <p:grpSpPr>
          <a:xfrm>
            <a:off x="2578202" y="3920923"/>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sp>
        <p:nvSpPr>
          <p:cNvPr id="102" name="椭圆 101"/>
          <p:cNvSpPr/>
          <p:nvPr/>
        </p:nvSpPr>
        <p:spPr>
          <a:xfrm>
            <a:off x="6153829" y="1973803"/>
            <a:ext cx="606823" cy="50329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grpSp>
        <p:nvGrpSpPr>
          <p:cNvPr id="103" name="组合 102"/>
          <p:cNvGrpSpPr/>
          <p:nvPr/>
        </p:nvGrpSpPr>
        <p:grpSpPr>
          <a:xfrm>
            <a:off x="4111147" y="3920923"/>
            <a:ext cx="331838"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grpSp>
        <p:nvGrpSpPr>
          <p:cNvPr id="106" name="组合 105"/>
          <p:cNvGrpSpPr/>
          <p:nvPr/>
        </p:nvGrpSpPr>
        <p:grpSpPr>
          <a:xfrm>
            <a:off x="6167027" y="3538114"/>
            <a:ext cx="331838"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32">
                <a:defRPr/>
              </a:pPr>
              <a:endParaRPr lang="zh-CN" altLang="en-US" sz="1400" kern="0">
                <a:latin typeface="DengXian" panose="020F0502020204030204"/>
              </a:endParaRPr>
            </a:p>
          </p:txBody>
        </p:sp>
      </p:grpSp>
      <p:cxnSp>
        <p:nvCxnSpPr>
          <p:cNvPr id="109" name="直接连接符 108"/>
          <p:cNvCxnSpPr/>
          <p:nvPr/>
        </p:nvCxnSpPr>
        <p:spPr>
          <a:xfrm>
            <a:off x="6767639" y="2164464"/>
            <a:ext cx="2014358" cy="3903"/>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80"/>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7" y="3749805"/>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8" y="2469590"/>
            <a:ext cx="1222744"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60"/>
            <a:ext cx="1574204"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a:t>
            </a:r>
            <a:r>
              <a:rPr kumimoji="0" lang="en-US" altLang="zh-CN"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4K</a:t>
            </a: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深眸摄像机（</a:t>
            </a:r>
            <a:r>
              <a:rPr kumimoji="0" lang="en-US" altLang="zh-CN" sz="900" b="1" i="0" u="none" strike="noStrike" kern="0" cap="none" spc="0" normalizeH="0" baseline="0" noProof="0" dirty="0" err="1">
                <a:ln>
                  <a:noFill/>
                </a:ln>
                <a:solidFill>
                  <a:sysClr val="window" lastClr="FFFFFF"/>
                </a:solidFill>
                <a:effectLst/>
                <a:uLnTx/>
                <a:uFillTx/>
                <a:latin typeface="微软雅黑" pitchFamily="34" charset="-122"/>
                <a:ea typeface="微软雅黑" pitchFamily="34" charset="-122"/>
                <a:sym typeface="微软雅黑" pitchFamily="34" charset="-122"/>
              </a:rPr>
              <a:t>poe</a:t>
            </a: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999982" y="3924461"/>
            <a:ext cx="74292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2" y="4327053"/>
            <a:ext cx="74292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学生拾音器</a:t>
            </a:r>
          </a:p>
        </p:txBody>
      </p:sp>
      <p:sp>
        <p:nvSpPr>
          <p:cNvPr id="122" name="矩形 121"/>
          <p:cNvSpPr/>
          <p:nvPr/>
        </p:nvSpPr>
        <p:spPr>
          <a:xfrm>
            <a:off x="5798444" y="5423416"/>
            <a:ext cx="4006432" cy="656796"/>
          </a:xfrm>
          <a:prstGeom prst="rect">
            <a:avLst/>
          </a:prstGeom>
        </p:spPr>
        <p:txBody>
          <a:bodyPr wrap="square" lIns="71323" tIns="35662" rIns="71323" bIns="35662">
            <a:spAutoFit/>
          </a:bodyPr>
          <a:lstStyle/>
          <a:p>
            <a:pPr defTabSz="713232">
              <a:defRPr/>
            </a:pPr>
            <a:r>
              <a:rPr lang="zh-CN" altLang="en-US" sz="1600" b="1" kern="0" dirty="0">
                <a:latin typeface="微软雅黑" panose="020B0503020204020204" pitchFamily="34" charset="-122"/>
                <a:ea typeface="微软雅黑" panose="020B0503020204020204" pitchFamily="34" charset="-122"/>
              </a:rPr>
              <a:t>说明</a:t>
            </a:r>
            <a:endParaRPr lang="en-US" altLang="zh-CN" sz="1600" b="1" kern="0" dirty="0">
              <a:latin typeface="微软雅黑" panose="020B0503020204020204" pitchFamily="34" charset="-122"/>
              <a:ea typeface="微软雅黑" panose="020B0503020204020204" pitchFamily="34" charset="-122"/>
            </a:endParaRPr>
          </a:p>
          <a:p>
            <a:pPr marL="267462" indent="-267462" defTabSz="713232">
              <a:buFont typeface="Wingdings" panose="05000000000000000000" pitchFamily="2" charset="2"/>
              <a:buChar char="l"/>
              <a:defRPr/>
            </a:pPr>
            <a:r>
              <a:rPr lang="zh-CN" altLang="en-US" sz="1100" kern="0" dirty="0">
                <a:latin typeface="微软雅黑" panose="020B0503020204020204" pitchFamily="34" charset="-122"/>
                <a:ea typeface="微软雅黑" panose="020B0503020204020204" pitchFamily="34" charset="-122"/>
              </a:rPr>
              <a:t>教师摄像机：</a:t>
            </a:r>
            <a:r>
              <a:rPr lang="en-US" altLang="zh-CN" sz="1100" kern="0" dirty="0">
                <a:latin typeface="微软雅黑" panose="020B0503020204020204" pitchFamily="34" charset="-122"/>
                <a:ea typeface="微软雅黑" panose="020B0503020204020204" pitchFamily="34" charset="-122"/>
              </a:rPr>
              <a:t>4K</a:t>
            </a:r>
            <a:r>
              <a:rPr lang="zh-CN" altLang="en-US" sz="1100" kern="0" dirty="0">
                <a:latin typeface="微软雅黑" panose="020B0503020204020204" pitchFamily="34" charset="-122"/>
                <a:ea typeface="微软雅黑" panose="020B0503020204020204" pitchFamily="34" charset="-122"/>
              </a:rPr>
              <a:t>深眸摄像机（</a:t>
            </a:r>
            <a:r>
              <a:rPr lang="en-US" altLang="zh-CN" sz="1100" kern="0" dirty="0" err="1">
                <a:latin typeface="微软雅黑" panose="020B0503020204020204" pitchFamily="34" charset="-122"/>
                <a:ea typeface="微软雅黑" panose="020B0503020204020204" pitchFamily="34" charset="-122"/>
              </a:rPr>
              <a:t>poe</a:t>
            </a:r>
            <a:r>
              <a:rPr lang="zh-CN" altLang="en-US" sz="1100" kern="0" dirty="0">
                <a:latin typeface="微软雅黑" panose="020B0503020204020204" pitchFamily="34" charset="-122"/>
                <a:ea typeface="微软雅黑" panose="020B0503020204020204" pitchFamily="34" charset="-122"/>
              </a:rPr>
              <a:t>）或者</a:t>
            </a:r>
            <a:r>
              <a:rPr lang="en-US" altLang="zh-CN" sz="1100" kern="0" dirty="0">
                <a:latin typeface="微软雅黑" panose="020B0503020204020204" pitchFamily="34" charset="-122"/>
                <a:ea typeface="微软雅黑" panose="020B0503020204020204" pitchFamily="34" charset="-122"/>
              </a:rPr>
              <a:t>4K EPTZ</a:t>
            </a:r>
            <a:r>
              <a:rPr lang="zh-CN" altLang="en-US" sz="1100" kern="0" dirty="0">
                <a:latin typeface="微软雅黑" panose="020B0503020204020204" pitchFamily="34" charset="-122"/>
                <a:ea typeface="微软雅黑" panose="020B0503020204020204" pitchFamily="34" charset="-122"/>
              </a:rPr>
              <a:t>摄像机</a:t>
            </a:r>
            <a:endParaRPr lang="en-US" altLang="zh-CN" sz="1100" kern="0" dirty="0">
              <a:latin typeface="微软雅黑" panose="020B0503020204020204" pitchFamily="34" charset="-122"/>
              <a:ea typeface="微软雅黑" panose="020B0503020204020204" pitchFamily="34" charset="-122"/>
            </a:endParaRPr>
          </a:p>
          <a:p>
            <a:pPr marL="267462" indent="-267462" defTabSz="713232">
              <a:buFont typeface="Wingdings" panose="05000000000000000000" pitchFamily="2" charset="2"/>
              <a:buChar char="l"/>
              <a:defRPr/>
            </a:pPr>
            <a:r>
              <a:rPr lang="zh-CN" altLang="en-US" sz="11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1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59" y="2014959"/>
            <a:ext cx="419546"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9"/>
            <a:ext cx="537247" cy="50329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25" name="文本框 47"/>
          <p:cNvSpPr>
            <a:spLocks noChangeArrowheads="1"/>
          </p:cNvSpPr>
          <p:nvPr/>
        </p:nvSpPr>
        <p:spPr bwMode="auto">
          <a:xfrm>
            <a:off x="5210436" y="3034569"/>
            <a:ext cx="638852"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0" y="3180626"/>
            <a:ext cx="640668"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8"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4" y="3346374"/>
            <a:ext cx="251321" cy="205223"/>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4"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6" y="3571182"/>
            <a:ext cx="284105" cy="261485"/>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31" name="文本框 47"/>
          <p:cNvSpPr>
            <a:spLocks noChangeArrowheads="1"/>
          </p:cNvSpPr>
          <p:nvPr/>
        </p:nvSpPr>
        <p:spPr bwMode="auto">
          <a:xfrm>
            <a:off x="4604325" y="3885476"/>
            <a:ext cx="685861"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2"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5" y="3790265"/>
            <a:ext cx="636253" cy="719637"/>
          </a:xfrm>
          <a:prstGeom prst="ellipse">
            <a:avLst/>
          </a:prstGeom>
          <a:noFill/>
          <a:ln w="12700" cap="flat" cmpd="sng" algn="ctr">
            <a:solidFill>
              <a:srgbClr val="FFC000"/>
            </a:solidFill>
            <a:prstDash val="solid"/>
            <a:miter lim="800000"/>
          </a:ln>
          <a:effectLst/>
        </p:spPr>
        <p:txBody>
          <a:bodyPr lIns="71323" tIns="35662" rIns="71323" bIns="35662" rtlCol="0" anchor="ctr"/>
          <a:lstStyle/>
          <a:p>
            <a:pPr algn="ctr" defTabSz="713232">
              <a:defRPr/>
            </a:pPr>
            <a:endParaRPr lang="zh-CN" altLang="en-US" sz="1400" kern="0">
              <a:latin typeface="DengXian" panose="020F0502020204030204"/>
            </a:endParaRPr>
          </a:p>
        </p:txBody>
      </p:sp>
      <p:sp>
        <p:nvSpPr>
          <p:cNvPr id="134" name="文本框 47"/>
          <p:cNvSpPr>
            <a:spLocks noChangeArrowheads="1"/>
          </p:cNvSpPr>
          <p:nvPr/>
        </p:nvSpPr>
        <p:spPr bwMode="auto">
          <a:xfrm>
            <a:off x="6752782" y="4462701"/>
            <a:ext cx="640668"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1" y="2894157"/>
            <a:ext cx="359744"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7" y="3621007"/>
            <a:ext cx="162014"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8"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5"/>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0"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0" y="3992882"/>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3" y="306877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1"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4"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6"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7"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4" y="3369436"/>
            <a:ext cx="550989" cy="210520"/>
          </a:xfrm>
          <a:prstGeom prst="rect">
            <a:avLst/>
          </a:prstGeom>
          <a:solidFill>
            <a:srgbClr val="FF9933"/>
          </a:solidFill>
          <a:ln>
            <a:noFill/>
          </a:ln>
          <a:extLst/>
        </p:spPr>
        <p:txBody>
          <a:bodyPr wrap="square" lIns="71323" tIns="35662" rIns="71323" bIns="35662">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marL="0" marR="0" lvl="0" indent="0" algn="ctr" defTabSz="879631"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微软雅黑" pitchFamily="34" charset="-122"/>
              </a:rPr>
              <a:t>翻页笔</a:t>
            </a:r>
          </a:p>
        </p:txBody>
      </p:sp>
      <p:sp>
        <p:nvSpPr>
          <p:cNvPr id="73" name="矩形 72"/>
          <p:cNvSpPr/>
          <p:nvPr/>
        </p:nvSpPr>
        <p:spPr>
          <a:xfrm>
            <a:off x="-183348" y="646043"/>
            <a:ext cx="3091258" cy="507831"/>
          </a:xfrm>
          <a:prstGeom prst="rect">
            <a:avLst/>
          </a:prstGeom>
        </p:spPr>
        <p:txBody>
          <a:bodyPr wrap="square">
            <a:spAutoFit/>
          </a:bodyPr>
          <a:lstStyle/>
          <a:p>
            <a:pPr indent="355600">
              <a:lnSpc>
                <a:spcPct val="150000"/>
              </a:lnSpc>
              <a:spcAft>
                <a:spcPts val="0"/>
              </a:spcAft>
            </a:pPr>
            <a:r>
              <a:rPr lang="en-US" altLang="zh-CN" b="1" dirty="0" smtClean="0">
                <a:solidFill>
                  <a:srgbClr val="C00000"/>
                </a:solidFill>
                <a:latin typeface="微软雅黑" panose="020B0503020204020204" pitchFamily="34" charset="-122"/>
                <a:ea typeface="微软雅黑" panose="020B0503020204020204" pitchFamily="34" charset="-122"/>
              </a:rPr>
              <a:t>5.</a:t>
            </a:r>
            <a:r>
              <a:rPr lang="zh-CN" altLang="en-US" b="1" dirty="0" smtClean="0">
                <a:solidFill>
                  <a:srgbClr val="C00000"/>
                </a:solidFill>
                <a:latin typeface="微软雅黑" panose="020B0503020204020204" pitchFamily="34" charset="-122"/>
                <a:ea typeface="微软雅黑" panose="020B0503020204020204" pitchFamily="34" charset="-122"/>
              </a:rPr>
              <a:t>加强智慧课堂资源开发</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381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 xmlns:a16="http://schemas.microsoft.com/office/drawing/2014/main" id="{9F162600-627A-437B-9F81-408A9A051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505" y="2661755"/>
            <a:ext cx="5391189" cy="347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a:extLst>
              <a:ext uri="{FF2B5EF4-FFF2-40B4-BE49-F238E27FC236}">
                <a16:creationId xmlns="" xmlns:a16="http://schemas.microsoft.com/office/drawing/2014/main" id="{072E6564-546B-480A-8F85-4B7C1D4B23F1}"/>
              </a:ext>
            </a:extLst>
          </p:cNvPr>
          <p:cNvGraphicFramePr>
            <a:graphicFrameLocks noGrp="1"/>
          </p:cNvGraphicFramePr>
          <p:nvPr>
            <p:extLst>
              <p:ext uri="{D42A27DB-BD31-4B8C-83A1-F6EECF244321}">
                <p14:modId xmlns:p14="http://schemas.microsoft.com/office/powerpoint/2010/main" val="2446180303"/>
              </p:ext>
            </p:extLst>
          </p:nvPr>
        </p:nvGraphicFramePr>
        <p:xfrm>
          <a:off x="6830377" y="2661755"/>
          <a:ext cx="4470898" cy="3701498"/>
        </p:xfrm>
        <a:graphic>
          <a:graphicData uri="http://schemas.openxmlformats.org/drawingml/2006/table">
            <a:tbl>
              <a:tblPr firstRow="1" bandRow="1"/>
              <a:tblGrid>
                <a:gridCol w="1771769">
                  <a:extLst>
                    <a:ext uri="{9D8B030D-6E8A-4147-A177-3AD203B41FA5}">
                      <a16:colId xmlns="" xmlns:a16="http://schemas.microsoft.com/office/drawing/2014/main" val="20000"/>
                    </a:ext>
                  </a:extLst>
                </a:gridCol>
                <a:gridCol w="2699129">
                  <a:extLst>
                    <a:ext uri="{9D8B030D-6E8A-4147-A177-3AD203B41FA5}">
                      <a16:colId xmlns="" xmlns:a16="http://schemas.microsoft.com/office/drawing/2014/main" val="20002"/>
                    </a:ext>
                  </a:extLst>
                </a:gridCol>
              </a:tblGrid>
              <a:tr h="264316">
                <a:tc>
                  <a:txBody>
                    <a:bodyPr/>
                    <a:lstStyle>
                      <a:lvl1pPr marL="0" algn="l" defTabSz="914400" rtl="0" eaLnBrk="1" latinLnBrk="0" hangingPunct="1">
                        <a:defRPr sz="1800" b="1" kern="1200">
                          <a:solidFill>
                            <a:schemeClr val="lt1"/>
                          </a:solidFill>
                          <a:latin typeface="Arial"/>
                          <a:ea typeface="微软雅黑"/>
                          <a:cs typeface="Arial"/>
                        </a:defRPr>
                      </a:lvl1pPr>
                      <a:lvl2pPr marL="457200" algn="l" defTabSz="914400" rtl="0" eaLnBrk="1" latinLnBrk="0" hangingPunct="1">
                        <a:defRPr sz="1800" b="1" kern="1200">
                          <a:solidFill>
                            <a:schemeClr val="lt1"/>
                          </a:solidFill>
                          <a:latin typeface="Arial"/>
                          <a:ea typeface="微软雅黑"/>
                          <a:cs typeface="Arial"/>
                        </a:defRPr>
                      </a:lvl2pPr>
                      <a:lvl3pPr marL="914400" algn="l" defTabSz="914400" rtl="0" eaLnBrk="1" latinLnBrk="0" hangingPunct="1">
                        <a:defRPr sz="1800" b="1" kern="1200">
                          <a:solidFill>
                            <a:schemeClr val="lt1"/>
                          </a:solidFill>
                          <a:latin typeface="Arial"/>
                          <a:ea typeface="微软雅黑"/>
                          <a:cs typeface="Arial"/>
                        </a:defRPr>
                      </a:lvl3pPr>
                      <a:lvl4pPr marL="1371600" algn="l" defTabSz="914400" rtl="0" eaLnBrk="1" latinLnBrk="0" hangingPunct="1">
                        <a:defRPr sz="1800" b="1" kern="1200">
                          <a:solidFill>
                            <a:schemeClr val="lt1"/>
                          </a:solidFill>
                          <a:latin typeface="Arial"/>
                          <a:ea typeface="微软雅黑"/>
                          <a:cs typeface="Arial"/>
                        </a:defRPr>
                      </a:lvl4pPr>
                      <a:lvl5pPr marL="1828800" algn="l" defTabSz="914400" rtl="0" eaLnBrk="1" latinLnBrk="0" hangingPunct="1">
                        <a:defRPr sz="1800" b="1" kern="1200">
                          <a:solidFill>
                            <a:schemeClr val="lt1"/>
                          </a:solidFill>
                          <a:latin typeface="Arial"/>
                          <a:ea typeface="微软雅黑"/>
                          <a:cs typeface="Arial"/>
                        </a:defRPr>
                      </a:lvl5pPr>
                      <a:lvl6pPr marL="2286000" algn="l" defTabSz="914400" rtl="0" eaLnBrk="1" latinLnBrk="0" hangingPunct="1">
                        <a:defRPr sz="1800" b="1" kern="1200">
                          <a:solidFill>
                            <a:schemeClr val="lt1"/>
                          </a:solidFill>
                          <a:latin typeface="Arial"/>
                          <a:ea typeface="微软雅黑"/>
                          <a:cs typeface="Arial"/>
                        </a:defRPr>
                      </a:lvl6pPr>
                      <a:lvl7pPr marL="2743200" algn="l" defTabSz="914400" rtl="0" eaLnBrk="1" latinLnBrk="0" hangingPunct="1">
                        <a:defRPr sz="1800" b="1" kern="1200">
                          <a:solidFill>
                            <a:schemeClr val="lt1"/>
                          </a:solidFill>
                          <a:latin typeface="Arial"/>
                          <a:ea typeface="微软雅黑"/>
                          <a:cs typeface="Arial"/>
                        </a:defRPr>
                      </a:lvl7pPr>
                      <a:lvl8pPr marL="3200400" algn="l" defTabSz="914400" rtl="0" eaLnBrk="1" latinLnBrk="0" hangingPunct="1">
                        <a:defRPr sz="1800" b="1" kern="1200">
                          <a:solidFill>
                            <a:schemeClr val="lt1"/>
                          </a:solidFill>
                          <a:latin typeface="Arial"/>
                          <a:ea typeface="微软雅黑"/>
                          <a:cs typeface="Arial"/>
                        </a:defRPr>
                      </a:lvl8pPr>
                      <a:lvl9pPr marL="3657600" algn="l" defTabSz="914400" rtl="0" eaLnBrk="1" latinLnBrk="0" hangingPunct="1">
                        <a:defRPr sz="1800" b="1" kern="1200">
                          <a:solidFill>
                            <a:schemeClr val="lt1"/>
                          </a:solidFill>
                          <a:latin typeface="Arial"/>
                          <a:ea typeface="微软雅黑"/>
                          <a:cs typeface="Arial"/>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rPr>
                        <a:t>课程模块</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C9341">
                        <a:lumMod val="75000"/>
                      </a:srgbClr>
                    </a:solidFill>
                  </a:tcPr>
                </a:tc>
                <a:tc>
                  <a:txBody>
                    <a:bodyPr/>
                    <a:lstStyle>
                      <a:lvl1pPr marL="0" algn="l" defTabSz="914400" rtl="0" eaLnBrk="1" latinLnBrk="0" hangingPunct="1">
                        <a:defRPr sz="1800" b="1" kern="1200">
                          <a:solidFill>
                            <a:schemeClr val="lt1"/>
                          </a:solidFill>
                          <a:latin typeface="Arial"/>
                          <a:ea typeface="微软雅黑"/>
                          <a:cs typeface="Arial"/>
                        </a:defRPr>
                      </a:lvl1pPr>
                      <a:lvl2pPr marL="457200" algn="l" defTabSz="914400" rtl="0" eaLnBrk="1" latinLnBrk="0" hangingPunct="1">
                        <a:defRPr sz="1800" b="1" kern="1200">
                          <a:solidFill>
                            <a:schemeClr val="lt1"/>
                          </a:solidFill>
                          <a:latin typeface="Arial"/>
                          <a:ea typeface="微软雅黑"/>
                          <a:cs typeface="Arial"/>
                        </a:defRPr>
                      </a:lvl2pPr>
                      <a:lvl3pPr marL="914400" algn="l" defTabSz="914400" rtl="0" eaLnBrk="1" latinLnBrk="0" hangingPunct="1">
                        <a:defRPr sz="1800" b="1" kern="1200">
                          <a:solidFill>
                            <a:schemeClr val="lt1"/>
                          </a:solidFill>
                          <a:latin typeface="Arial"/>
                          <a:ea typeface="微软雅黑"/>
                          <a:cs typeface="Arial"/>
                        </a:defRPr>
                      </a:lvl3pPr>
                      <a:lvl4pPr marL="1371600" algn="l" defTabSz="914400" rtl="0" eaLnBrk="1" latinLnBrk="0" hangingPunct="1">
                        <a:defRPr sz="1800" b="1" kern="1200">
                          <a:solidFill>
                            <a:schemeClr val="lt1"/>
                          </a:solidFill>
                          <a:latin typeface="Arial"/>
                          <a:ea typeface="微软雅黑"/>
                          <a:cs typeface="Arial"/>
                        </a:defRPr>
                      </a:lvl4pPr>
                      <a:lvl5pPr marL="1828800" algn="l" defTabSz="914400" rtl="0" eaLnBrk="1" latinLnBrk="0" hangingPunct="1">
                        <a:defRPr sz="1800" b="1" kern="1200">
                          <a:solidFill>
                            <a:schemeClr val="lt1"/>
                          </a:solidFill>
                          <a:latin typeface="Arial"/>
                          <a:ea typeface="微软雅黑"/>
                          <a:cs typeface="Arial"/>
                        </a:defRPr>
                      </a:lvl5pPr>
                      <a:lvl6pPr marL="2286000" algn="l" defTabSz="914400" rtl="0" eaLnBrk="1" latinLnBrk="0" hangingPunct="1">
                        <a:defRPr sz="1800" b="1" kern="1200">
                          <a:solidFill>
                            <a:schemeClr val="lt1"/>
                          </a:solidFill>
                          <a:latin typeface="Arial"/>
                          <a:ea typeface="微软雅黑"/>
                          <a:cs typeface="Arial"/>
                        </a:defRPr>
                      </a:lvl6pPr>
                      <a:lvl7pPr marL="2743200" algn="l" defTabSz="914400" rtl="0" eaLnBrk="1" latinLnBrk="0" hangingPunct="1">
                        <a:defRPr sz="1800" b="1" kern="1200">
                          <a:solidFill>
                            <a:schemeClr val="lt1"/>
                          </a:solidFill>
                          <a:latin typeface="Arial"/>
                          <a:ea typeface="微软雅黑"/>
                          <a:cs typeface="Arial"/>
                        </a:defRPr>
                      </a:lvl7pPr>
                      <a:lvl8pPr marL="3200400" algn="l" defTabSz="914400" rtl="0" eaLnBrk="1" latinLnBrk="0" hangingPunct="1">
                        <a:defRPr sz="1800" b="1" kern="1200">
                          <a:solidFill>
                            <a:schemeClr val="lt1"/>
                          </a:solidFill>
                          <a:latin typeface="Arial"/>
                          <a:ea typeface="微软雅黑"/>
                          <a:cs typeface="Arial"/>
                        </a:defRPr>
                      </a:lvl8pPr>
                      <a:lvl9pPr marL="3657600" algn="l" defTabSz="914400" rtl="0" eaLnBrk="1" latinLnBrk="0" hangingPunct="1">
                        <a:defRPr sz="1800" b="1" kern="1200">
                          <a:solidFill>
                            <a:schemeClr val="lt1"/>
                          </a:solidFill>
                          <a:latin typeface="Arial"/>
                          <a:ea typeface="微软雅黑"/>
                          <a:cs typeface="Arial"/>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rPr>
                        <a:t>课程名称</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C9341">
                        <a:lumMod val="75000"/>
                      </a:srgbClr>
                    </a:solidFill>
                  </a:tcPr>
                </a:tc>
                <a:extLst>
                  <a:ext uri="{0D108BD9-81ED-4DB2-BD59-A6C34878D82A}">
                    <a16:rowId xmlns="" xmlns:a16="http://schemas.microsoft.com/office/drawing/2014/main" val="10000"/>
                  </a:ext>
                </a:extLst>
              </a:tr>
              <a:tr h="256540">
                <a:tc rowSpan="5">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ct val="150000"/>
                        </a:lnSpc>
                      </a:pPr>
                      <a:r>
                        <a:rPr lang="zh-CN" altLang="en-US" sz="1200" b="1" dirty="0">
                          <a:latin typeface="微软雅黑" panose="020B0503020204020204" pitchFamily="34" charset="-122"/>
                          <a:ea typeface="微软雅黑" panose="020B0503020204020204" pitchFamily="34" charset="-122"/>
                        </a:rPr>
                        <a:t>创新创意课程</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EA501">
                        <a:tint val="40000"/>
                      </a:srgbClr>
                    </a:solidFill>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创意思考</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extLst>
                  <a:ext uri="{0D108BD9-81ED-4DB2-BD59-A6C34878D82A}">
                    <a16:rowId xmlns="" xmlns:a16="http://schemas.microsoft.com/office/drawing/2014/main" val="10005"/>
                  </a:ext>
                </a:extLst>
              </a:tr>
              <a:tr h="256540">
                <a:tc vMerge="1">
                  <a:txBody>
                    <a:bodyPr/>
                    <a:lstStyle/>
                    <a:p>
                      <a:pPr>
                        <a:lnSpc>
                          <a:spcPts val="1300"/>
                        </a:lnSpc>
                      </a:pPr>
                      <a:endParaRPr lang="zh-CN" altLang="en-US" sz="900"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产品设计与创新</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extLst>
                  <a:ext uri="{0D108BD9-81ED-4DB2-BD59-A6C34878D82A}">
                    <a16:rowId xmlns="" xmlns:a16="http://schemas.microsoft.com/office/drawing/2014/main" val="10006"/>
                  </a:ext>
                </a:extLst>
              </a:tr>
              <a:tr h="256540">
                <a:tc vMerge="1">
                  <a:txBody>
                    <a:bodyPr/>
                    <a:lstStyle/>
                    <a:p>
                      <a:pPr>
                        <a:lnSpc>
                          <a:spcPts val="1300"/>
                        </a:lnSpc>
                      </a:pPr>
                      <a:endParaRPr lang="zh-CN" altLang="en-US" sz="900"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商业模式设计创新</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extLst>
                  <a:ext uri="{0D108BD9-81ED-4DB2-BD59-A6C34878D82A}">
                    <a16:rowId xmlns="" xmlns:a16="http://schemas.microsoft.com/office/drawing/2014/main" val="10007"/>
                  </a:ext>
                </a:extLst>
              </a:tr>
              <a:tr h="256540">
                <a:tc vMerge="1">
                  <a:txBody>
                    <a:bodyPr/>
                    <a:lstStyle/>
                    <a:p>
                      <a:pPr>
                        <a:lnSpc>
                          <a:spcPts val="1300"/>
                        </a:lnSpc>
                      </a:pPr>
                      <a:endParaRPr lang="zh-CN" altLang="en-US" sz="900"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商业计划撰写及演示</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extLst>
                  <a:ext uri="{0D108BD9-81ED-4DB2-BD59-A6C34878D82A}">
                    <a16:rowId xmlns="" xmlns:a16="http://schemas.microsoft.com/office/drawing/2014/main" val="10008"/>
                  </a:ext>
                </a:extLst>
              </a:tr>
              <a:tr h="256540">
                <a:tc vMerge="1">
                  <a:txBody>
                    <a:bodyPr/>
                    <a:lstStyle/>
                    <a:p>
                      <a:pPr algn="ctr">
                        <a:lnSpc>
                          <a:spcPct val="150000"/>
                        </a:lnSpc>
                      </a:pPr>
                      <a:endParaRPr lang="zh-CN" altLang="en-US" sz="1200" b="1"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EA501">
                        <a:tint val="40000"/>
                      </a:srgbClr>
                    </a:solidFill>
                  </a:tcPr>
                </a:tc>
                <a:tc>
                  <a:txBody>
                    <a:bodyPr/>
                    <a:lstStyle>
                      <a:lvl1pPr marL="0" algn="l" defTabSz="848788" rtl="0" eaLnBrk="1" latinLnBrk="0" hangingPunct="1">
                        <a:defRPr sz="1700" kern="1200">
                          <a:solidFill>
                            <a:schemeClr val="tx1"/>
                          </a:solidFill>
                          <a:latin typeface="Arial"/>
                          <a:ea typeface=""/>
                          <a:cs typeface="Arial"/>
                        </a:defRPr>
                      </a:lvl1pPr>
                      <a:lvl2pPr marL="424394" algn="l" defTabSz="848788" rtl="0" eaLnBrk="1" latinLnBrk="0" hangingPunct="1">
                        <a:defRPr sz="1700" kern="1200">
                          <a:solidFill>
                            <a:schemeClr val="tx1"/>
                          </a:solidFill>
                          <a:latin typeface="Arial"/>
                          <a:ea typeface=""/>
                          <a:cs typeface="Arial"/>
                        </a:defRPr>
                      </a:lvl2pPr>
                      <a:lvl3pPr marL="848788" algn="l" defTabSz="848788" rtl="0" eaLnBrk="1" latinLnBrk="0" hangingPunct="1">
                        <a:defRPr sz="1700" kern="1200">
                          <a:solidFill>
                            <a:schemeClr val="tx1"/>
                          </a:solidFill>
                          <a:latin typeface="Arial"/>
                          <a:ea typeface=""/>
                          <a:cs typeface="Arial"/>
                        </a:defRPr>
                      </a:lvl3pPr>
                      <a:lvl4pPr marL="1273184" algn="l" defTabSz="848788" rtl="0" eaLnBrk="1" latinLnBrk="0" hangingPunct="1">
                        <a:defRPr sz="1700" kern="1200">
                          <a:solidFill>
                            <a:schemeClr val="tx1"/>
                          </a:solidFill>
                          <a:latin typeface="Arial"/>
                          <a:ea typeface=""/>
                          <a:cs typeface="Arial"/>
                        </a:defRPr>
                      </a:lvl4pPr>
                      <a:lvl5pPr marL="1697576" algn="l" defTabSz="848788" rtl="0" eaLnBrk="1" latinLnBrk="0" hangingPunct="1">
                        <a:defRPr sz="1700" kern="1200">
                          <a:solidFill>
                            <a:schemeClr val="tx1"/>
                          </a:solidFill>
                          <a:latin typeface="Arial"/>
                          <a:ea typeface=""/>
                          <a:cs typeface="Arial"/>
                        </a:defRPr>
                      </a:lvl5pPr>
                      <a:lvl6pPr marL="2121972" algn="l" defTabSz="848788" rtl="0" eaLnBrk="1" latinLnBrk="0" hangingPunct="1">
                        <a:defRPr sz="1700" kern="1200">
                          <a:solidFill>
                            <a:schemeClr val="tx1"/>
                          </a:solidFill>
                          <a:latin typeface="Arial"/>
                          <a:ea typeface=""/>
                          <a:cs typeface="Arial"/>
                        </a:defRPr>
                      </a:lvl6pPr>
                      <a:lvl7pPr marL="2546366" algn="l" defTabSz="848788" rtl="0" eaLnBrk="1" latinLnBrk="0" hangingPunct="1">
                        <a:defRPr sz="1700" kern="1200">
                          <a:solidFill>
                            <a:schemeClr val="tx1"/>
                          </a:solidFill>
                          <a:latin typeface="Arial"/>
                          <a:ea typeface=""/>
                          <a:cs typeface="Arial"/>
                        </a:defRPr>
                      </a:lvl7pPr>
                      <a:lvl8pPr marL="2970759" algn="l" defTabSz="848788" rtl="0" eaLnBrk="1" latinLnBrk="0" hangingPunct="1">
                        <a:defRPr sz="1700" kern="1200">
                          <a:solidFill>
                            <a:schemeClr val="tx1"/>
                          </a:solidFill>
                          <a:latin typeface="Arial"/>
                          <a:ea typeface=""/>
                          <a:cs typeface="Arial"/>
                        </a:defRPr>
                      </a:lvl8pPr>
                      <a:lvl9pPr marL="3395152" algn="l" defTabSz="848788" rtl="0" eaLnBrk="1" latinLnBrk="0" hangingPunct="1">
                        <a:defRPr sz="1700" kern="1200">
                          <a:solidFill>
                            <a:schemeClr val="tx1"/>
                          </a:solidFill>
                          <a:latin typeface="Arial"/>
                          <a:ea typeface=""/>
                          <a:cs typeface="Arial"/>
                        </a:defRPr>
                      </a:lvl9pPr>
                    </a:lstStyle>
                    <a:p>
                      <a:pPr algn="ctr">
                        <a:lnSpc>
                          <a:spcPts val="1300"/>
                        </a:lnSpc>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创新写作与创意策划</a:t>
                      </a:r>
                      <a:r>
                        <a:rPr lang="en-US" altLang="zh-CN" sz="1000" dirty="0">
                          <a:latin typeface="微软雅黑" panose="020B0503020204020204" pitchFamily="34" charset="-122"/>
                          <a:ea typeface="微软雅黑" panose="020B0503020204020204" pitchFamily="34" charset="-122"/>
                        </a:rPr>
                        <a:t>》</a:t>
                      </a:r>
                      <a:endParaRPr lang="zh-CN" altLang="en-US" sz="9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E1CB"/>
                    </a:solidFill>
                  </a:tcPr>
                </a:tc>
                <a:extLst>
                  <a:ext uri="{0D108BD9-81ED-4DB2-BD59-A6C34878D82A}">
                    <a16:rowId xmlns="" xmlns:a16="http://schemas.microsoft.com/office/drawing/2014/main" val="10009"/>
                  </a:ext>
                </a:extLst>
              </a:tr>
              <a:tr h="256540">
                <a:tc rowSpan="3">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zh-CN" altLang="en-US" sz="1200" b="1" dirty="0">
                          <a:latin typeface="微软雅黑" panose="020B0503020204020204" pitchFamily="34" charset="-122"/>
                          <a:ea typeface="微软雅黑" panose="020B0503020204020204" pitchFamily="34" charset="-122"/>
                        </a:rPr>
                        <a:t>创业企业经营管理</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创新创业机会识别</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extLst>
                  <a:ext uri="{0D108BD9-81ED-4DB2-BD59-A6C34878D82A}">
                    <a16:rowId xmlns="" xmlns:a16="http://schemas.microsoft.com/office/drawing/2014/main" val="1978583205"/>
                  </a:ext>
                </a:extLst>
              </a:tr>
              <a:tr h="25654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跨专业团队组建与管理</a:t>
                      </a:r>
                      <a:r>
                        <a:rPr lang="en-US" altLang="zh-CN" sz="1000" dirty="0">
                          <a:latin typeface="微软雅黑" panose="020B0503020204020204" pitchFamily="34" charset="-122"/>
                          <a:ea typeface="微软雅黑" panose="020B0503020204020204" pitchFamily="34" charset="-122"/>
                        </a:rPr>
                        <a:t>》</a:t>
                      </a:r>
                      <a:endParaRPr lang="zh-CN" altLang="en-US" sz="900" dirty="0">
                        <a:solidFill>
                          <a:srgbClr val="C00000"/>
                        </a:solidFill>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extLst>
                  <a:ext uri="{0D108BD9-81ED-4DB2-BD59-A6C34878D82A}">
                    <a16:rowId xmlns="" xmlns:a16="http://schemas.microsoft.com/office/drawing/2014/main" val="668872991"/>
                  </a:ext>
                </a:extLst>
              </a:tr>
              <a:tr h="25654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新创业企业的运营</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extLst>
                  <a:ext uri="{0D108BD9-81ED-4DB2-BD59-A6C34878D82A}">
                    <a16:rowId xmlns="" xmlns:a16="http://schemas.microsoft.com/office/drawing/2014/main" val="3379483435"/>
                  </a:ext>
                </a:extLst>
              </a:tr>
              <a:tr h="256540">
                <a:tc rowSpan="3">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600"/>
                        </a:lnSpc>
                      </a:pPr>
                      <a:r>
                        <a:rPr lang="zh-CN" altLang="en-US" sz="1200" b="1" dirty="0">
                          <a:latin typeface="微软雅黑" panose="020B0503020204020204" pitchFamily="34" charset="-122"/>
                          <a:ea typeface="微软雅黑" panose="020B0503020204020204" pitchFamily="34" charset="-122"/>
                        </a:rPr>
                        <a:t>专业</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创新创业拓展与应用实践课程</a:t>
                      </a:r>
                      <a:endParaRPr lang="en-US" altLang="zh-CN" sz="1200" b="1"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未来产业与创新创业</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extLst>
                  <a:ext uri="{0D108BD9-81ED-4DB2-BD59-A6C34878D82A}">
                    <a16:rowId xmlns="" xmlns:a16="http://schemas.microsoft.com/office/drawing/2014/main" val="548784177"/>
                  </a:ext>
                </a:extLst>
              </a:tr>
              <a:tr h="871782">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zh-CN" altLang="en-US" sz="1000" dirty="0">
                          <a:latin typeface="微软雅黑" panose="020B0503020204020204" pitchFamily="34" charset="-122"/>
                          <a:ea typeface="微软雅黑" panose="020B0503020204020204" pitchFamily="34" charset="-122"/>
                        </a:rPr>
                        <a:t>“三创”技能拓展活动（沟通面对面、组织与协调、团队合作、自我管理、勇于冒险活动等，创业大赛中的商业计划书撰写与项目路演、基金运作技能等）</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40000"/>
                      </a:srgbClr>
                    </a:solidFill>
                  </a:tcPr>
                </a:tc>
                <a:extLst>
                  <a:ext uri="{0D108BD9-81ED-4DB2-BD59-A6C34878D82A}">
                    <a16:rowId xmlns="" xmlns:a16="http://schemas.microsoft.com/office/drawing/2014/main" val="2738386719"/>
                  </a:ext>
                </a:extLst>
              </a:tr>
              <a:tr h="256540">
                <a:tc vMerge="1">
                  <a:txBody>
                    <a:bodyPr/>
                    <a:lstStyle/>
                    <a:p>
                      <a:pPr>
                        <a:lnSpc>
                          <a:spcPts val="1300"/>
                        </a:lnSpc>
                      </a:pP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lvl1pPr marL="0" algn="l" defTabSz="914400" rtl="0" eaLnBrk="1" latinLnBrk="0" hangingPunct="1">
                        <a:defRPr sz="1800" kern="1200">
                          <a:solidFill>
                            <a:schemeClr val="dk1"/>
                          </a:solidFill>
                          <a:latin typeface="Arial"/>
                          <a:ea typeface="微软雅黑"/>
                          <a:cs typeface="Arial"/>
                        </a:defRPr>
                      </a:lvl1pPr>
                      <a:lvl2pPr marL="457200" algn="l" defTabSz="914400" rtl="0" eaLnBrk="1" latinLnBrk="0" hangingPunct="1">
                        <a:defRPr sz="1800" kern="1200">
                          <a:solidFill>
                            <a:schemeClr val="dk1"/>
                          </a:solidFill>
                          <a:latin typeface="Arial"/>
                          <a:ea typeface="微软雅黑"/>
                          <a:cs typeface="Arial"/>
                        </a:defRPr>
                      </a:lvl2pPr>
                      <a:lvl3pPr marL="914400" algn="l" defTabSz="914400" rtl="0" eaLnBrk="1" latinLnBrk="0" hangingPunct="1">
                        <a:defRPr sz="1800" kern="1200">
                          <a:solidFill>
                            <a:schemeClr val="dk1"/>
                          </a:solidFill>
                          <a:latin typeface="Arial"/>
                          <a:ea typeface="微软雅黑"/>
                          <a:cs typeface="Arial"/>
                        </a:defRPr>
                      </a:lvl3pPr>
                      <a:lvl4pPr marL="1371600" algn="l" defTabSz="914400" rtl="0" eaLnBrk="1" latinLnBrk="0" hangingPunct="1">
                        <a:defRPr sz="1800" kern="1200">
                          <a:solidFill>
                            <a:schemeClr val="dk1"/>
                          </a:solidFill>
                          <a:latin typeface="Arial"/>
                          <a:ea typeface="微软雅黑"/>
                          <a:cs typeface="Arial"/>
                        </a:defRPr>
                      </a:lvl4pPr>
                      <a:lvl5pPr marL="1828800" algn="l" defTabSz="914400" rtl="0" eaLnBrk="1" latinLnBrk="0" hangingPunct="1">
                        <a:defRPr sz="1800" kern="1200">
                          <a:solidFill>
                            <a:schemeClr val="dk1"/>
                          </a:solidFill>
                          <a:latin typeface="Arial"/>
                          <a:ea typeface="微软雅黑"/>
                          <a:cs typeface="Arial"/>
                        </a:defRPr>
                      </a:lvl5pPr>
                      <a:lvl6pPr marL="2286000" algn="l" defTabSz="914400" rtl="0" eaLnBrk="1" latinLnBrk="0" hangingPunct="1">
                        <a:defRPr sz="1800" kern="1200">
                          <a:solidFill>
                            <a:schemeClr val="dk1"/>
                          </a:solidFill>
                          <a:latin typeface="Arial"/>
                          <a:ea typeface="微软雅黑"/>
                          <a:cs typeface="Arial"/>
                        </a:defRPr>
                      </a:lvl6pPr>
                      <a:lvl7pPr marL="2743200" algn="l" defTabSz="914400" rtl="0" eaLnBrk="1" latinLnBrk="0" hangingPunct="1">
                        <a:defRPr sz="1800" kern="1200">
                          <a:solidFill>
                            <a:schemeClr val="dk1"/>
                          </a:solidFill>
                          <a:latin typeface="Arial"/>
                          <a:ea typeface="微软雅黑"/>
                          <a:cs typeface="Arial"/>
                        </a:defRPr>
                      </a:lvl7pPr>
                      <a:lvl8pPr marL="3200400" algn="l" defTabSz="914400" rtl="0" eaLnBrk="1" latinLnBrk="0" hangingPunct="1">
                        <a:defRPr sz="1800" kern="1200">
                          <a:solidFill>
                            <a:schemeClr val="dk1"/>
                          </a:solidFill>
                          <a:latin typeface="Arial"/>
                          <a:ea typeface="微软雅黑"/>
                          <a:cs typeface="Arial"/>
                        </a:defRPr>
                      </a:lvl8pPr>
                      <a:lvl9pPr marL="3657600" algn="l" defTabSz="914400" rtl="0" eaLnBrk="1" latinLnBrk="0" hangingPunct="1">
                        <a:defRPr sz="1800" kern="1200">
                          <a:solidFill>
                            <a:schemeClr val="dk1"/>
                          </a:solidFill>
                          <a:latin typeface="Arial"/>
                          <a:ea typeface="微软雅黑"/>
                          <a:cs typeface="Arial"/>
                        </a:defRPr>
                      </a:lvl9pPr>
                    </a:lstStyle>
                    <a:p>
                      <a:pPr algn="ctr">
                        <a:lnSpc>
                          <a:spcPts val="1300"/>
                        </a:lnSpc>
                      </a:pPr>
                      <a:r>
                        <a:rPr lang="zh-CN" altLang="en-US" sz="1000" dirty="0">
                          <a:latin typeface="微软雅黑" panose="020B0503020204020204" pitchFamily="34" charset="-122"/>
                          <a:ea typeface="微软雅黑" panose="020B0503020204020204" pitchFamily="34" charset="-122"/>
                        </a:rPr>
                        <a:t>专业领域项目孵化</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A501">
                        <a:tint val="20000"/>
                      </a:srgbClr>
                    </a:solidFill>
                  </a:tcPr>
                </a:tc>
                <a:extLst>
                  <a:ext uri="{0D108BD9-81ED-4DB2-BD59-A6C34878D82A}">
                    <a16:rowId xmlns="" xmlns:a16="http://schemas.microsoft.com/office/drawing/2014/main" val="10011"/>
                  </a:ext>
                </a:extLst>
              </a:tr>
            </a:tbl>
          </a:graphicData>
        </a:graphic>
      </p:graphicFrame>
      <p:sp>
        <p:nvSpPr>
          <p:cNvPr id="7" name="矩形 6">
            <a:extLst>
              <a:ext uri="{FF2B5EF4-FFF2-40B4-BE49-F238E27FC236}">
                <a16:creationId xmlns="" xmlns:a16="http://schemas.microsoft.com/office/drawing/2014/main" id="{CF3B70EC-9241-4A83-98F0-3BC214CD8932}"/>
              </a:ext>
            </a:extLst>
          </p:cNvPr>
          <p:cNvSpPr/>
          <p:nvPr/>
        </p:nvSpPr>
        <p:spPr>
          <a:xfrm>
            <a:off x="1187593" y="1472799"/>
            <a:ext cx="10113681" cy="1118255"/>
          </a:xfrm>
          <a:prstGeom prst="rect">
            <a:avLst/>
          </a:prstGeom>
        </p:spPr>
        <p:txBody>
          <a:bodyPr wrap="square">
            <a:spAutoFit/>
          </a:bodyPr>
          <a:lstStyle/>
          <a:p>
            <a:pPr algn="just">
              <a:lnSpc>
                <a:spcPts val="2000"/>
              </a:lnSpc>
            </a:pPr>
            <a:r>
              <a:rPr lang="zh-CN" altLang="en-US" sz="1400" dirty="0">
                <a:solidFill>
                  <a:srgbClr val="000000"/>
                </a:solidFill>
                <a:latin typeface="微软雅黑" pitchFamily="34" charset="-122"/>
                <a:ea typeface="微软雅黑" pitchFamily="34" charset="-122"/>
              </a:rPr>
              <a:t>面向选拔出来的学生，以</a:t>
            </a:r>
            <a:r>
              <a:rPr lang="zh-CN" altLang="en-US" sz="1400" b="1" dirty="0">
                <a:solidFill>
                  <a:srgbClr val="C00000"/>
                </a:solidFill>
                <a:latin typeface="微软雅黑" pitchFamily="34" charset="-122"/>
                <a:ea typeface="微软雅黑" pitchFamily="34" charset="-122"/>
              </a:rPr>
              <a:t>真实创业项目孵化育成</a:t>
            </a:r>
            <a:r>
              <a:rPr lang="zh-CN" altLang="en-US" sz="1400" dirty="0">
                <a:solidFill>
                  <a:srgbClr val="000000"/>
                </a:solidFill>
                <a:latin typeface="微软雅黑" pitchFamily="34" charset="-122"/>
                <a:ea typeface="微软雅黑" pitchFamily="34" charset="-122"/>
              </a:rPr>
              <a:t>为导向，采用类</a:t>
            </a:r>
            <a:r>
              <a:rPr lang="en-US" altLang="zh-CN" sz="1400" dirty="0">
                <a:solidFill>
                  <a:srgbClr val="000000"/>
                </a:solidFill>
                <a:latin typeface="微软雅黑" pitchFamily="34" charset="-122"/>
                <a:ea typeface="微软雅黑" pitchFamily="34" charset="-122"/>
              </a:rPr>
              <a:t>EMBA</a:t>
            </a:r>
            <a:r>
              <a:rPr lang="zh-CN" altLang="en-US" sz="1400" dirty="0">
                <a:solidFill>
                  <a:srgbClr val="000000"/>
                </a:solidFill>
                <a:latin typeface="微软雅黑" pitchFamily="34" charset="-122"/>
                <a:ea typeface="微软雅黑" pitchFamily="34" charset="-122"/>
              </a:rPr>
              <a:t>班的项目式教学，配套课内活动、创业实训周、营销实战、精英班专项活动、项目路演</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双创精英班成果展示与学成典礼。</a:t>
            </a:r>
            <a:endParaRPr lang="en-US" altLang="zh-CN" sz="1400" dirty="0">
              <a:solidFill>
                <a:srgbClr val="000000"/>
              </a:solidFill>
              <a:latin typeface="微软雅黑" pitchFamily="34" charset="-122"/>
              <a:ea typeface="微软雅黑" pitchFamily="34" charset="-122"/>
            </a:endParaRPr>
          </a:p>
          <a:p>
            <a:pPr algn="just">
              <a:lnSpc>
                <a:spcPts val="2000"/>
              </a:lnSpc>
            </a:pPr>
            <a:r>
              <a:rPr lang="zh-CN" altLang="en-US" sz="1400" dirty="0">
                <a:solidFill>
                  <a:srgbClr val="000000"/>
                </a:solidFill>
                <a:latin typeface="微软雅黑" pitchFamily="34" charset="-122"/>
                <a:ea typeface="微软雅黑" pitchFamily="34" charset="-122"/>
              </a:rPr>
              <a:t>项目专家按照“创业项目识别与甄选</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创业团队组建与日常运营管理</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市场营销</a:t>
            </a:r>
            <a:r>
              <a:rPr lang="en-US" altLang="zh-CN"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财务管理”等模块，进行模块化聚焦辅导。配套教材采用学生自学的方式完成。</a:t>
            </a:r>
          </a:p>
        </p:txBody>
      </p:sp>
      <p:sp>
        <p:nvSpPr>
          <p:cNvPr id="8" name="矩形 7"/>
          <p:cNvSpPr/>
          <p:nvPr/>
        </p:nvSpPr>
        <p:spPr>
          <a:xfrm>
            <a:off x="298566" y="768311"/>
            <a:ext cx="2308645"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重视创业</a:t>
            </a:r>
            <a:r>
              <a:rPr lang="zh-CN" altLang="en-US" b="1" dirty="0">
                <a:solidFill>
                  <a:srgbClr val="C00000"/>
                </a:solidFill>
                <a:latin typeface="微软雅黑" pitchFamily="34" charset="-122"/>
                <a:ea typeface="微软雅黑" pitchFamily="34" charset="-122"/>
              </a:rPr>
              <a:t>精英教育</a:t>
            </a:r>
          </a:p>
        </p:txBody>
      </p:sp>
      <p:sp>
        <p:nvSpPr>
          <p:cNvPr id="9"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20</a:t>
            </a:r>
            <a:endParaRPr lang="zh-CN" altLang="en-US" sz="1500" b="1" dirty="0">
              <a:solidFill>
                <a:prstClr val="white"/>
              </a:solidFill>
            </a:endParaRPr>
          </a:p>
        </p:txBody>
      </p:sp>
    </p:spTree>
    <p:extLst>
      <p:ext uri="{BB962C8B-B14F-4D97-AF65-F5344CB8AC3E}">
        <p14:creationId xmlns:p14="http://schemas.microsoft.com/office/powerpoint/2010/main" val="93002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 xmlns:a16="http://schemas.microsoft.com/office/drawing/2014/main" id="{9E2F70C5-7545-491F-BD1C-62B44380984D}"/>
              </a:ext>
            </a:extLst>
          </p:cNvPr>
          <p:cNvGrpSpPr/>
          <p:nvPr/>
        </p:nvGrpSpPr>
        <p:grpSpPr>
          <a:xfrm>
            <a:off x="1170468" y="2776083"/>
            <a:ext cx="10109923" cy="3819790"/>
            <a:chOff x="467544" y="2174627"/>
            <a:chExt cx="8424936" cy="3425786"/>
          </a:xfrm>
        </p:grpSpPr>
        <p:sp>
          <p:nvSpPr>
            <p:cNvPr id="59" name="Freeform 5">
              <a:extLst>
                <a:ext uri="{FF2B5EF4-FFF2-40B4-BE49-F238E27FC236}">
                  <a16:creationId xmlns="" xmlns:a16="http://schemas.microsoft.com/office/drawing/2014/main" id="{DD934F48-4416-48EC-B0FB-B9FAE63D2A81}"/>
                </a:ext>
              </a:extLst>
            </p:cNvPr>
            <p:cNvSpPr>
              <a:spLocks/>
            </p:cNvSpPr>
            <p:nvPr/>
          </p:nvSpPr>
          <p:spPr bwMode="auto">
            <a:xfrm>
              <a:off x="4573591" y="2174627"/>
              <a:ext cx="1529943" cy="1629120"/>
            </a:xfrm>
            <a:custGeom>
              <a:avLst/>
              <a:gdLst>
                <a:gd name="T0" fmla="*/ 8473 w 1715"/>
                <a:gd name="T1" fmla="*/ 5508 h 1715"/>
                <a:gd name="T2" fmla="*/ 0 w 1715"/>
                <a:gd name="T3" fmla="*/ 5508 h 1715"/>
                <a:gd name="T4" fmla="*/ 0 w 1715"/>
                <a:gd name="T5" fmla="*/ 2334 h 1715"/>
                <a:gd name="T6" fmla="*/ 6239 w 1715"/>
                <a:gd name="T7" fmla="*/ 0 h 1715"/>
                <a:gd name="T8" fmla="*/ 14709 w 1715"/>
                <a:gd name="T9" fmla="*/ 3169 h 1715"/>
                <a:gd name="T10" fmla="*/ 8473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0" name="Freeform 6">
              <a:extLst>
                <a:ext uri="{FF2B5EF4-FFF2-40B4-BE49-F238E27FC236}">
                  <a16:creationId xmlns="" xmlns:a16="http://schemas.microsoft.com/office/drawing/2014/main" id="{3E24255B-5DE4-4FCF-A937-47D8F3F38160}"/>
                </a:ext>
              </a:extLst>
            </p:cNvPr>
            <p:cNvSpPr>
              <a:spLocks/>
            </p:cNvSpPr>
            <p:nvPr/>
          </p:nvSpPr>
          <p:spPr bwMode="auto">
            <a:xfrm>
              <a:off x="4573591" y="2174627"/>
              <a:ext cx="1529943" cy="1629120"/>
            </a:xfrm>
            <a:custGeom>
              <a:avLst/>
              <a:gdLst>
                <a:gd name="T0" fmla="*/ 8473 w 1715"/>
                <a:gd name="T1" fmla="*/ 5508 h 1715"/>
                <a:gd name="T2" fmla="*/ 0 w 1715"/>
                <a:gd name="T3" fmla="*/ 5508 h 1715"/>
                <a:gd name="T4" fmla="*/ 0 w 1715"/>
                <a:gd name="T5" fmla="*/ 2334 h 1715"/>
                <a:gd name="T6" fmla="*/ 6239 w 1715"/>
                <a:gd name="T7" fmla="*/ 0 h 1715"/>
                <a:gd name="T8" fmla="*/ 14709 w 1715"/>
                <a:gd name="T9" fmla="*/ 3169 h 1715"/>
                <a:gd name="T10" fmla="*/ 8473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1" name="Freeform 7">
              <a:extLst>
                <a:ext uri="{FF2B5EF4-FFF2-40B4-BE49-F238E27FC236}">
                  <a16:creationId xmlns="" xmlns:a16="http://schemas.microsoft.com/office/drawing/2014/main" id="{93A6FE66-6BE0-400B-A93C-A239F6595B55}"/>
                </a:ext>
              </a:extLst>
            </p:cNvPr>
            <p:cNvSpPr>
              <a:spLocks/>
            </p:cNvSpPr>
            <p:nvPr/>
          </p:nvSpPr>
          <p:spPr bwMode="auto">
            <a:xfrm>
              <a:off x="2988614" y="3872092"/>
              <a:ext cx="1524807" cy="1625703"/>
            </a:xfrm>
            <a:custGeom>
              <a:avLst/>
              <a:gdLst>
                <a:gd name="T0" fmla="*/ 14590 w 1710"/>
                <a:gd name="T1" fmla="*/ 3221 h 1709"/>
                <a:gd name="T2" fmla="*/ 14590 w 1710"/>
                <a:gd name="T3" fmla="*/ 0 h 1709"/>
                <a:gd name="T4" fmla="*/ 6161 w 1710"/>
                <a:gd name="T5" fmla="*/ 0 h 1709"/>
                <a:gd name="T6" fmla="*/ 0 w 1710"/>
                <a:gd name="T7" fmla="*/ 2356 h 1709"/>
                <a:gd name="T8" fmla="*/ 8434 w 1710"/>
                <a:gd name="T9" fmla="*/ 5579 h 1709"/>
                <a:gd name="T10" fmla="*/ 14590 w 1710"/>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02375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2" name="Freeform 8">
              <a:extLst>
                <a:ext uri="{FF2B5EF4-FFF2-40B4-BE49-F238E27FC236}">
                  <a16:creationId xmlns="" xmlns:a16="http://schemas.microsoft.com/office/drawing/2014/main" id="{126535AD-DDC0-4BBC-816B-8712C3A8B74C}"/>
                </a:ext>
              </a:extLst>
            </p:cNvPr>
            <p:cNvSpPr>
              <a:spLocks/>
            </p:cNvSpPr>
            <p:nvPr/>
          </p:nvSpPr>
          <p:spPr bwMode="auto">
            <a:xfrm>
              <a:off x="2988614" y="3872092"/>
              <a:ext cx="1524807" cy="1625703"/>
            </a:xfrm>
            <a:custGeom>
              <a:avLst/>
              <a:gdLst>
                <a:gd name="T0" fmla="*/ 14590 w 1710"/>
                <a:gd name="T1" fmla="*/ 3221 h 1709"/>
                <a:gd name="T2" fmla="*/ 14590 w 1710"/>
                <a:gd name="T3" fmla="*/ 0 h 1709"/>
                <a:gd name="T4" fmla="*/ 6161 w 1710"/>
                <a:gd name="T5" fmla="*/ 0 h 1709"/>
                <a:gd name="T6" fmla="*/ 0 w 1710"/>
                <a:gd name="T7" fmla="*/ 2356 h 1709"/>
                <a:gd name="T8" fmla="*/ 8434 w 1710"/>
                <a:gd name="T9" fmla="*/ 5579 h 1709"/>
                <a:gd name="T10" fmla="*/ 14590 w 1710"/>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3" name="Freeform 9">
              <a:extLst>
                <a:ext uri="{FF2B5EF4-FFF2-40B4-BE49-F238E27FC236}">
                  <a16:creationId xmlns="" xmlns:a16="http://schemas.microsoft.com/office/drawing/2014/main" id="{65CEE04C-2EC0-4C7E-8481-6F87B6C6B5E6}"/>
                </a:ext>
              </a:extLst>
            </p:cNvPr>
            <p:cNvSpPr>
              <a:spLocks/>
            </p:cNvSpPr>
            <p:nvPr/>
          </p:nvSpPr>
          <p:spPr bwMode="auto">
            <a:xfrm>
              <a:off x="4573591" y="3872092"/>
              <a:ext cx="1522605" cy="1625703"/>
            </a:xfrm>
            <a:custGeom>
              <a:avLst/>
              <a:gdLst>
                <a:gd name="T0" fmla="*/ 0 w 1709"/>
                <a:gd name="T1" fmla="*/ 3221 h 1709"/>
                <a:gd name="T2" fmla="*/ 0 w 1709"/>
                <a:gd name="T3" fmla="*/ 0 h 1709"/>
                <a:gd name="T4" fmla="*/ 8342 w 1709"/>
                <a:gd name="T5" fmla="*/ 0 h 1709"/>
                <a:gd name="T6" fmla="*/ 14441 w 1709"/>
                <a:gd name="T7" fmla="*/ 2356 h 1709"/>
                <a:gd name="T8" fmla="*/ 6087 w 1709"/>
                <a:gd name="T9" fmla="*/ 5579 h 1709"/>
                <a:gd name="T10" fmla="*/ 0 w 1709"/>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C20F2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4" name="Freeform 10">
              <a:extLst>
                <a:ext uri="{FF2B5EF4-FFF2-40B4-BE49-F238E27FC236}">
                  <a16:creationId xmlns="" xmlns:a16="http://schemas.microsoft.com/office/drawing/2014/main" id="{6B176944-38F7-4C1A-BACC-ABB3572C9BF4}"/>
                </a:ext>
              </a:extLst>
            </p:cNvPr>
            <p:cNvSpPr>
              <a:spLocks/>
            </p:cNvSpPr>
            <p:nvPr/>
          </p:nvSpPr>
          <p:spPr bwMode="auto">
            <a:xfrm>
              <a:off x="4573591" y="3872092"/>
              <a:ext cx="1522605" cy="1625703"/>
            </a:xfrm>
            <a:custGeom>
              <a:avLst/>
              <a:gdLst>
                <a:gd name="T0" fmla="*/ 0 w 1709"/>
                <a:gd name="T1" fmla="*/ 3221 h 1709"/>
                <a:gd name="T2" fmla="*/ 0 w 1709"/>
                <a:gd name="T3" fmla="*/ 0 h 1709"/>
                <a:gd name="T4" fmla="*/ 8342 w 1709"/>
                <a:gd name="T5" fmla="*/ 0 h 1709"/>
                <a:gd name="T6" fmla="*/ 14441 w 1709"/>
                <a:gd name="T7" fmla="*/ 2356 h 1709"/>
                <a:gd name="T8" fmla="*/ 6087 w 1709"/>
                <a:gd name="T9" fmla="*/ 5579 h 1709"/>
                <a:gd name="T10" fmla="*/ 0 w 1709"/>
                <a:gd name="T11" fmla="*/ 3221 h 17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9" h="1709">
                  <a:moveTo>
                    <a:pt x="0" y="986"/>
                  </a:moveTo>
                  <a:lnTo>
                    <a:pt x="0" y="0"/>
                  </a:lnTo>
                  <a:lnTo>
                    <a:pt x="987" y="0"/>
                  </a:lnTo>
                  <a:lnTo>
                    <a:pt x="1709" y="722"/>
                  </a:lnTo>
                  <a:lnTo>
                    <a:pt x="721" y="1709"/>
                  </a:lnTo>
                  <a:lnTo>
                    <a:pt x="0" y="98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5" name="Freeform 11">
              <a:extLst>
                <a:ext uri="{FF2B5EF4-FFF2-40B4-BE49-F238E27FC236}">
                  <a16:creationId xmlns="" xmlns:a16="http://schemas.microsoft.com/office/drawing/2014/main" id="{20ADCE16-6526-4DB9-974E-1CB0089D26BD}"/>
                </a:ext>
              </a:extLst>
            </p:cNvPr>
            <p:cNvSpPr>
              <a:spLocks/>
            </p:cNvSpPr>
            <p:nvPr/>
          </p:nvSpPr>
          <p:spPr bwMode="auto">
            <a:xfrm>
              <a:off x="2983478" y="2174627"/>
              <a:ext cx="1529943" cy="1629120"/>
            </a:xfrm>
            <a:custGeom>
              <a:avLst/>
              <a:gdLst>
                <a:gd name="T0" fmla="*/ 6239 w 1715"/>
                <a:gd name="T1" fmla="*/ 5508 h 1715"/>
                <a:gd name="T2" fmla="*/ 14709 w 1715"/>
                <a:gd name="T3" fmla="*/ 5508 h 1715"/>
                <a:gd name="T4" fmla="*/ 14709 w 1715"/>
                <a:gd name="T5" fmla="*/ 2334 h 1715"/>
                <a:gd name="T6" fmla="*/ 8473 w 1715"/>
                <a:gd name="T7" fmla="*/ 0 h 1715"/>
                <a:gd name="T8" fmla="*/ 0 w 1715"/>
                <a:gd name="T9" fmla="*/ 3169 h 1715"/>
                <a:gd name="T10" fmla="*/ 6239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CC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6" name="Freeform 12">
              <a:extLst>
                <a:ext uri="{FF2B5EF4-FFF2-40B4-BE49-F238E27FC236}">
                  <a16:creationId xmlns="" xmlns:a16="http://schemas.microsoft.com/office/drawing/2014/main" id="{EB8FA81D-A624-4D58-A2CD-FFD24A14495E}"/>
                </a:ext>
              </a:extLst>
            </p:cNvPr>
            <p:cNvSpPr>
              <a:spLocks/>
            </p:cNvSpPr>
            <p:nvPr/>
          </p:nvSpPr>
          <p:spPr bwMode="auto">
            <a:xfrm>
              <a:off x="2983478" y="2174627"/>
              <a:ext cx="1529943" cy="1629120"/>
            </a:xfrm>
            <a:custGeom>
              <a:avLst/>
              <a:gdLst>
                <a:gd name="T0" fmla="*/ 6239 w 1715"/>
                <a:gd name="T1" fmla="*/ 5508 h 1715"/>
                <a:gd name="T2" fmla="*/ 14709 w 1715"/>
                <a:gd name="T3" fmla="*/ 5508 h 1715"/>
                <a:gd name="T4" fmla="*/ 14709 w 1715"/>
                <a:gd name="T5" fmla="*/ 2334 h 1715"/>
                <a:gd name="T6" fmla="*/ 8473 w 1715"/>
                <a:gd name="T7" fmla="*/ 0 h 1715"/>
                <a:gd name="T8" fmla="*/ 0 w 1715"/>
                <a:gd name="T9" fmla="*/ 3169 h 1715"/>
                <a:gd name="T10" fmla="*/ 6239 w 1715"/>
                <a:gd name="T11" fmla="*/ 5508 h 17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67" name="Oval 17">
              <a:extLst>
                <a:ext uri="{FF2B5EF4-FFF2-40B4-BE49-F238E27FC236}">
                  <a16:creationId xmlns="" xmlns:a16="http://schemas.microsoft.com/office/drawing/2014/main" id="{ED4E0315-E547-4BEC-9952-5DC4E5A654AD}"/>
                </a:ext>
              </a:extLst>
            </p:cNvPr>
            <p:cNvSpPr>
              <a:spLocks noChangeArrowheads="1"/>
            </p:cNvSpPr>
            <p:nvPr/>
          </p:nvSpPr>
          <p:spPr bwMode="auto">
            <a:xfrm>
              <a:off x="3889700" y="3137405"/>
              <a:ext cx="1307606" cy="1395047"/>
            </a:xfrm>
            <a:prstGeom prst="ellipse">
              <a:avLst/>
            </a:prstGeom>
            <a:solidFill>
              <a:srgbClr val="F8F4E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grpSp>
          <p:nvGrpSpPr>
            <p:cNvPr id="74" name="组合 73">
              <a:extLst>
                <a:ext uri="{FF2B5EF4-FFF2-40B4-BE49-F238E27FC236}">
                  <a16:creationId xmlns="" xmlns:a16="http://schemas.microsoft.com/office/drawing/2014/main" id="{36867B1C-C64A-4FDB-8D78-99620174E5A1}"/>
                </a:ext>
              </a:extLst>
            </p:cNvPr>
            <p:cNvGrpSpPr>
              <a:grpSpLocks/>
            </p:cNvGrpSpPr>
            <p:nvPr/>
          </p:nvGrpSpPr>
          <p:grpSpPr bwMode="auto">
            <a:xfrm>
              <a:off x="3707904" y="2377448"/>
              <a:ext cx="328736" cy="316086"/>
              <a:chOff x="0" y="0"/>
              <a:chExt cx="357188" cy="323851"/>
            </a:xfrm>
          </p:grpSpPr>
          <p:sp>
            <p:nvSpPr>
              <p:cNvPr id="100" name="Freeform 31">
                <a:extLst>
                  <a:ext uri="{FF2B5EF4-FFF2-40B4-BE49-F238E27FC236}">
                    <a16:creationId xmlns="" xmlns:a16="http://schemas.microsoft.com/office/drawing/2014/main" id="{4C76706E-BA9A-4F49-A6A9-1522F4E00832}"/>
                  </a:ext>
                </a:extLst>
              </p:cNvPr>
              <p:cNvSpPr>
                <a:spLocks/>
              </p:cNvSpPr>
              <p:nvPr/>
            </p:nvSpPr>
            <p:spPr bwMode="auto">
              <a:xfrm>
                <a:off x="0" y="284163"/>
                <a:ext cx="357188" cy="39688"/>
              </a:xfrm>
              <a:custGeom>
                <a:avLst/>
                <a:gdLst>
                  <a:gd name="T0" fmla="*/ 2147483647 w 136"/>
                  <a:gd name="T1" fmla="*/ 2147483647 h 15"/>
                  <a:gd name="T2" fmla="*/ 2147483647 w 136"/>
                  <a:gd name="T3" fmla="*/ 2147483647 h 15"/>
                  <a:gd name="T4" fmla="*/ 2147483647 w 136"/>
                  <a:gd name="T5" fmla="*/ 2147483647 h 15"/>
                  <a:gd name="T6" fmla="*/ 0 w 136"/>
                  <a:gd name="T7" fmla="*/ 2147483647 h 15"/>
                  <a:gd name="T8" fmla="*/ 2147483647 w 136"/>
                  <a:gd name="T9" fmla="*/ 0 h 15"/>
                  <a:gd name="T10" fmla="*/ 2147483647 w 136"/>
                  <a:gd name="T11" fmla="*/ 0 h 15"/>
                  <a:gd name="T12" fmla="*/ 2147483647 w 136"/>
                  <a:gd name="T13" fmla="*/ 2147483647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1" name="Freeform 32">
                <a:extLst>
                  <a:ext uri="{FF2B5EF4-FFF2-40B4-BE49-F238E27FC236}">
                    <a16:creationId xmlns="" xmlns:a16="http://schemas.microsoft.com/office/drawing/2014/main" id="{5E58E369-E58F-4089-98A5-C07EABC10B42}"/>
                  </a:ext>
                </a:extLst>
              </p:cNvPr>
              <p:cNvSpPr>
                <a:spLocks/>
              </p:cNvSpPr>
              <p:nvPr/>
            </p:nvSpPr>
            <p:spPr bwMode="auto">
              <a:xfrm>
                <a:off x="44450" y="139700"/>
                <a:ext cx="42863" cy="123825"/>
              </a:xfrm>
              <a:custGeom>
                <a:avLst/>
                <a:gdLst>
                  <a:gd name="T0" fmla="*/ 2147483647 w 16"/>
                  <a:gd name="T1" fmla="*/ 2147483647 h 47"/>
                  <a:gd name="T2" fmla="*/ 0 w 16"/>
                  <a:gd name="T3" fmla="*/ 2147483647 h 47"/>
                  <a:gd name="T4" fmla="*/ 0 w 16"/>
                  <a:gd name="T5" fmla="*/ 2147483647 h 47"/>
                  <a:gd name="T6" fmla="*/ 2147483647 w 16"/>
                  <a:gd name="T7" fmla="*/ 0 h 47"/>
                  <a:gd name="T8" fmla="*/ 2147483647 w 16"/>
                  <a:gd name="T9" fmla="*/ 2147483647 h 47"/>
                  <a:gd name="T10" fmla="*/ 2147483647 w 16"/>
                  <a:gd name="T11" fmla="*/ 2147483647 h 47"/>
                  <a:gd name="T12" fmla="*/ 2147483647 w 16"/>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2" name="Freeform 33">
                <a:extLst>
                  <a:ext uri="{FF2B5EF4-FFF2-40B4-BE49-F238E27FC236}">
                    <a16:creationId xmlns="" xmlns:a16="http://schemas.microsoft.com/office/drawing/2014/main" id="{32A59682-3829-400D-B839-6A6A20A89009}"/>
                  </a:ext>
                </a:extLst>
              </p:cNvPr>
              <p:cNvSpPr>
                <a:spLocks/>
              </p:cNvSpPr>
              <p:nvPr/>
            </p:nvSpPr>
            <p:spPr bwMode="auto">
              <a:xfrm>
                <a:off x="120650" y="139700"/>
                <a:ext cx="39688" cy="123825"/>
              </a:xfrm>
              <a:custGeom>
                <a:avLst/>
                <a:gdLst>
                  <a:gd name="T0" fmla="*/ 2147483647 w 15"/>
                  <a:gd name="T1" fmla="*/ 2147483647 h 47"/>
                  <a:gd name="T2" fmla="*/ 0 w 15"/>
                  <a:gd name="T3" fmla="*/ 2147483647 h 47"/>
                  <a:gd name="T4" fmla="*/ 0 w 15"/>
                  <a:gd name="T5" fmla="*/ 2147483647 h 47"/>
                  <a:gd name="T6" fmla="*/ 2147483647 w 15"/>
                  <a:gd name="T7" fmla="*/ 0 h 47"/>
                  <a:gd name="T8" fmla="*/ 2147483647 w 15"/>
                  <a:gd name="T9" fmla="*/ 2147483647 h 47"/>
                  <a:gd name="T10" fmla="*/ 2147483647 w 15"/>
                  <a:gd name="T11" fmla="*/ 2147483647 h 47"/>
                  <a:gd name="T12" fmla="*/ 2147483647 w 15"/>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3" name="Freeform 34">
                <a:extLst>
                  <a:ext uri="{FF2B5EF4-FFF2-40B4-BE49-F238E27FC236}">
                    <a16:creationId xmlns="" xmlns:a16="http://schemas.microsoft.com/office/drawing/2014/main" id="{B8A147C5-F325-4C82-B339-B22AEF42DCFA}"/>
                  </a:ext>
                </a:extLst>
              </p:cNvPr>
              <p:cNvSpPr>
                <a:spLocks/>
              </p:cNvSpPr>
              <p:nvPr/>
            </p:nvSpPr>
            <p:spPr bwMode="auto">
              <a:xfrm>
                <a:off x="196850" y="139700"/>
                <a:ext cx="39688" cy="123825"/>
              </a:xfrm>
              <a:custGeom>
                <a:avLst/>
                <a:gdLst>
                  <a:gd name="T0" fmla="*/ 2147483647 w 15"/>
                  <a:gd name="T1" fmla="*/ 2147483647 h 47"/>
                  <a:gd name="T2" fmla="*/ 0 w 15"/>
                  <a:gd name="T3" fmla="*/ 2147483647 h 47"/>
                  <a:gd name="T4" fmla="*/ 0 w 15"/>
                  <a:gd name="T5" fmla="*/ 2147483647 h 47"/>
                  <a:gd name="T6" fmla="*/ 2147483647 w 15"/>
                  <a:gd name="T7" fmla="*/ 0 h 47"/>
                  <a:gd name="T8" fmla="*/ 2147483647 w 15"/>
                  <a:gd name="T9" fmla="*/ 2147483647 h 47"/>
                  <a:gd name="T10" fmla="*/ 2147483647 w 15"/>
                  <a:gd name="T11" fmla="*/ 2147483647 h 47"/>
                  <a:gd name="T12" fmla="*/ 2147483647 w 15"/>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4" name="Freeform 35">
                <a:extLst>
                  <a:ext uri="{FF2B5EF4-FFF2-40B4-BE49-F238E27FC236}">
                    <a16:creationId xmlns="" xmlns:a16="http://schemas.microsoft.com/office/drawing/2014/main" id="{6887F72D-7D7A-4CEF-8006-EC01E76B236B}"/>
                  </a:ext>
                </a:extLst>
              </p:cNvPr>
              <p:cNvSpPr>
                <a:spLocks/>
              </p:cNvSpPr>
              <p:nvPr/>
            </p:nvSpPr>
            <p:spPr bwMode="auto">
              <a:xfrm>
                <a:off x="269875" y="139700"/>
                <a:ext cx="42863" cy="123825"/>
              </a:xfrm>
              <a:custGeom>
                <a:avLst/>
                <a:gdLst>
                  <a:gd name="T0" fmla="*/ 2147483647 w 16"/>
                  <a:gd name="T1" fmla="*/ 2147483647 h 47"/>
                  <a:gd name="T2" fmla="*/ 0 w 16"/>
                  <a:gd name="T3" fmla="*/ 2147483647 h 47"/>
                  <a:gd name="T4" fmla="*/ 0 w 16"/>
                  <a:gd name="T5" fmla="*/ 2147483647 h 47"/>
                  <a:gd name="T6" fmla="*/ 2147483647 w 16"/>
                  <a:gd name="T7" fmla="*/ 0 h 47"/>
                  <a:gd name="T8" fmla="*/ 2147483647 w 16"/>
                  <a:gd name="T9" fmla="*/ 2147483647 h 47"/>
                  <a:gd name="T10" fmla="*/ 2147483647 w 16"/>
                  <a:gd name="T11" fmla="*/ 2147483647 h 47"/>
                  <a:gd name="T12" fmla="*/ 2147483647 w 16"/>
                  <a:gd name="T13" fmla="*/ 2147483647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5" name="Freeform 36">
                <a:extLst>
                  <a:ext uri="{FF2B5EF4-FFF2-40B4-BE49-F238E27FC236}">
                    <a16:creationId xmlns="" xmlns:a16="http://schemas.microsoft.com/office/drawing/2014/main" id="{B6BEAC0F-52DA-400F-9625-0F909CA150F7}"/>
                  </a:ext>
                </a:extLst>
              </p:cNvPr>
              <p:cNvSpPr>
                <a:spLocks/>
              </p:cNvSpPr>
              <p:nvPr/>
            </p:nvSpPr>
            <p:spPr bwMode="auto">
              <a:xfrm>
                <a:off x="68262" y="0"/>
                <a:ext cx="220663" cy="66675"/>
              </a:xfrm>
              <a:custGeom>
                <a:avLst/>
                <a:gdLst>
                  <a:gd name="T0" fmla="*/ 2147483647 w 84"/>
                  <a:gd name="T1" fmla="*/ 2147483647 h 25"/>
                  <a:gd name="T2" fmla="*/ 2147483647 w 84"/>
                  <a:gd name="T3" fmla="*/ 2147483647 h 25"/>
                  <a:gd name="T4" fmla="*/ 2147483647 w 84"/>
                  <a:gd name="T5" fmla="*/ 2147483647 h 25"/>
                  <a:gd name="T6" fmla="*/ 2147483647 w 84"/>
                  <a:gd name="T7" fmla="*/ 2147483647 h 25"/>
                  <a:gd name="T8" fmla="*/ 0 w 84"/>
                  <a:gd name="T9" fmla="*/ 2147483647 h 25"/>
                  <a:gd name="T10" fmla="*/ 2147483647 w 84"/>
                  <a:gd name="T11" fmla="*/ 21474836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106" name="Freeform 37">
                <a:extLst>
                  <a:ext uri="{FF2B5EF4-FFF2-40B4-BE49-F238E27FC236}">
                    <a16:creationId xmlns="" xmlns:a16="http://schemas.microsoft.com/office/drawing/2014/main" id="{10E36779-8552-475A-9AA1-AA16B8973304}"/>
                  </a:ext>
                </a:extLst>
              </p:cNvPr>
              <p:cNvSpPr>
                <a:spLocks/>
              </p:cNvSpPr>
              <p:nvPr/>
            </p:nvSpPr>
            <p:spPr bwMode="auto">
              <a:xfrm>
                <a:off x="20637" y="87313"/>
                <a:ext cx="315913" cy="41275"/>
              </a:xfrm>
              <a:custGeom>
                <a:avLst/>
                <a:gdLst>
                  <a:gd name="T0" fmla="*/ 2147483647 w 120"/>
                  <a:gd name="T1" fmla="*/ 2147483647 h 16"/>
                  <a:gd name="T2" fmla="*/ 2147483647 w 120"/>
                  <a:gd name="T3" fmla="*/ 2147483647 h 16"/>
                  <a:gd name="T4" fmla="*/ 2147483647 w 120"/>
                  <a:gd name="T5" fmla="*/ 2147483647 h 16"/>
                  <a:gd name="T6" fmla="*/ 0 w 120"/>
                  <a:gd name="T7" fmla="*/ 2147483647 h 16"/>
                  <a:gd name="T8" fmla="*/ 2147483647 w 120"/>
                  <a:gd name="T9" fmla="*/ 0 h 16"/>
                  <a:gd name="T10" fmla="*/ 2147483647 w 120"/>
                  <a:gd name="T11" fmla="*/ 0 h 16"/>
                  <a:gd name="T12" fmla="*/ 2147483647 w 120"/>
                  <a:gd name="T13" fmla="*/ 2147483647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grpSp>
        <p:grpSp>
          <p:nvGrpSpPr>
            <p:cNvPr id="75" name="组合 26">
              <a:extLst>
                <a:ext uri="{FF2B5EF4-FFF2-40B4-BE49-F238E27FC236}">
                  <a16:creationId xmlns="" xmlns:a16="http://schemas.microsoft.com/office/drawing/2014/main" id="{82E4786D-6230-474D-9C5D-7DDFD1560DF4}"/>
                </a:ext>
              </a:extLst>
            </p:cNvPr>
            <p:cNvGrpSpPr>
              <a:grpSpLocks/>
            </p:cNvGrpSpPr>
            <p:nvPr/>
          </p:nvGrpSpPr>
          <p:grpSpPr bwMode="auto">
            <a:xfrm>
              <a:off x="3614533" y="4213805"/>
              <a:ext cx="419725" cy="318648"/>
              <a:chOff x="0" y="0"/>
              <a:chExt cx="373063" cy="265113"/>
            </a:xfrm>
          </p:grpSpPr>
          <p:sp>
            <p:nvSpPr>
              <p:cNvPr id="90" name="Oval 38">
                <a:extLst>
                  <a:ext uri="{FF2B5EF4-FFF2-40B4-BE49-F238E27FC236}">
                    <a16:creationId xmlns="" xmlns:a16="http://schemas.microsoft.com/office/drawing/2014/main" id="{F264C751-0CC8-44DF-8C0E-5021A5274507}"/>
                  </a:ext>
                </a:extLst>
              </p:cNvPr>
              <p:cNvSpPr>
                <a:spLocks noChangeArrowheads="1"/>
              </p:cNvSpPr>
              <p:nvPr/>
            </p:nvSpPr>
            <p:spPr bwMode="auto">
              <a:xfrm>
                <a:off x="160338" y="136525"/>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1" name="Freeform 39">
                <a:extLst>
                  <a:ext uri="{FF2B5EF4-FFF2-40B4-BE49-F238E27FC236}">
                    <a16:creationId xmlns="" xmlns:a16="http://schemas.microsoft.com/office/drawing/2014/main" id="{D6D5D6FF-F51F-48D6-A367-7C6D3B348A43}"/>
                  </a:ext>
                </a:extLst>
              </p:cNvPr>
              <p:cNvSpPr>
                <a:spLocks/>
              </p:cNvSpPr>
              <p:nvPr/>
            </p:nvSpPr>
            <p:spPr bwMode="auto">
              <a:xfrm>
                <a:off x="139700" y="190500"/>
                <a:ext cx="93663" cy="74613"/>
              </a:xfrm>
              <a:custGeom>
                <a:avLst/>
                <a:gdLst>
                  <a:gd name="T0" fmla="*/ 2147483647 w 36"/>
                  <a:gd name="T1" fmla="*/ 0 h 28"/>
                  <a:gd name="T2" fmla="*/ 2147483647 w 36"/>
                  <a:gd name="T3" fmla="*/ 2147483647 h 28"/>
                  <a:gd name="T4" fmla="*/ 2147483647 w 36"/>
                  <a:gd name="T5" fmla="*/ 0 h 28"/>
                  <a:gd name="T6" fmla="*/ 0 w 36"/>
                  <a:gd name="T7" fmla="*/ 2147483647 h 28"/>
                  <a:gd name="T8" fmla="*/ 2147483647 w 36"/>
                  <a:gd name="T9" fmla="*/ 2147483647 h 28"/>
                  <a:gd name="T10" fmla="*/ 2147483647 w 36"/>
                  <a:gd name="T11" fmla="*/ 2147483647 h 28"/>
                  <a:gd name="T12" fmla="*/ 2147483647 w 36"/>
                  <a:gd name="T13" fmla="*/ 2147483647 h 28"/>
                  <a:gd name="T14" fmla="*/ 2147483647 w 36"/>
                  <a:gd name="T15" fmla="*/ 2147483647 h 28"/>
                  <a:gd name="T16" fmla="*/ 2147483647 w 36"/>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2" name="Oval 40">
                <a:extLst>
                  <a:ext uri="{FF2B5EF4-FFF2-40B4-BE49-F238E27FC236}">
                    <a16:creationId xmlns="" xmlns:a16="http://schemas.microsoft.com/office/drawing/2014/main" id="{5A7B18F9-87B4-4B18-8FA2-04F3EEBA65FC}"/>
                  </a:ext>
                </a:extLst>
              </p:cNvPr>
              <p:cNvSpPr>
                <a:spLocks noChangeArrowheads="1"/>
              </p:cNvSpPr>
              <p:nvPr/>
            </p:nvSpPr>
            <p:spPr bwMode="auto">
              <a:xfrm>
                <a:off x="23813" y="136525"/>
                <a:ext cx="50800"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3" name="Freeform 41">
                <a:extLst>
                  <a:ext uri="{FF2B5EF4-FFF2-40B4-BE49-F238E27FC236}">
                    <a16:creationId xmlns="" xmlns:a16="http://schemas.microsoft.com/office/drawing/2014/main" id="{C1594104-5942-438A-B938-0374728B138D}"/>
                  </a:ext>
                </a:extLst>
              </p:cNvPr>
              <p:cNvSpPr>
                <a:spLocks/>
              </p:cNvSpPr>
              <p:nvPr/>
            </p:nvSpPr>
            <p:spPr bwMode="auto">
              <a:xfrm>
                <a:off x="0" y="190500"/>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4" name="Oval 42">
                <a:extLst>
                  <a:ext uri="{FF2B5EF4-FFF2-40B4-BE49-F238E27FC236}">
                    <a16:creationId xmlns="" xmlns:a16="http://schemas.microsoft.com/office/drawing/2014/main" id="{6C04C427-09AC-4772-8129-EF0DDB92B62F}"/>
                  </a:ext>
                </a:extLst>
              </p:cNvPr>
              <p:cNvSpPr>
                <a:spLocks noChangeArrowheads="1"/>
              </p:cNvSpPr>
              <p:nvPr/>
            </p:nvSpPr>
            <p:spPr bwMode="auto">
              <a:xfrm>
                <a:off x="300038" y="136525"/>
                <a:ext cx="49213"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5" name="Freeform 43">
                <a:extLst>
                  <a:ext uri="{FF2B5EF4-FFF2-40B4-BE49-F238E27FC236}">
                    <a16:creationId xmlns="" xmlns:a16="http://schemas.microsoft.com/office/drawing/2014/main" id="{387C278D-227B-4361-AD4C-89924F38CD66}"/>
                  </a:ext>
                </a:extLst>
              </p:cNvPr>
              <p:cNvSpPr>
                <a:spLocks/>
              </p:cNvSpPr>
              <p:nvPr/>
            </p:nvSpPr>
            <p:spPr bwMode="auto">
              <a:xfrm>
                <a:off x="276225" y="190500"/>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6" name="Oval 44">
                <a:extLst>
                  <a:ext uri="{FF2B5EF4-FFF2-40B4-BE49-F238E27FC236}">
                    <a16:creationId xmlns="" xmlns:a16="http://schemas.microsoft.com/office/drawing/2014/main" id="{A49808BD-1922-41CF-9DC0-8D15C5C0018C}"/>
                  </a:ext>
                </a:extLst>
              </p:cNvPr>
              <p:cNvSpPr>
                <a:spLocks noChangeArrowheads="1"/>
              </p:cNvSpPr>
              <p:nvPr/>
            </p:nvSpPr>
            <p:spPr bwMode="auto">
              <a:xfrm>
                <a:off x="92075" y="0"/>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7" name="Freeform 45">
                <a:extLst>
                  <a:ext uri="{FF2B5EF4-FFF2-40B4-BE49-F238E27FC236}">
                    <a16:creationId xmlns="" xmlns:a16="http://schemas.microsoft.com/office/drawing/2014/main" id="{E81EDDAA-D9C5-4C62-BE79-2B081B552368}"/>
                  </a:ext>
                </a:extLst>
              </p:cNvPr>
              <p:cNvSpPr>
                <a:spLocks/>
              </p:cNvSpPr>
              <p:nvPr/>
            </p:nvSpPr>
            <p:spPr bwMode="auto">
              <a:xfrm>
                <a:off x="68263" y="53975"/>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98" name="Oval 46">
                <a:extLst>
                  <a:ext uri="{FF2B5EF4-FFF2-40B4-BE49-F238E27FC236}">
                    <a16:creationId xmlns="" xmlns:a16="http://schemas.microsoft.com/office/drawing/2014/main" id="{CE81A39A-E21C-4D3B-9F2E-D735D70466D4}"/>
                  </a:ext>
                </a:extLst>
              </p:cNvPr>
              <p:cNvSpPr>
                <a:spLocks noChangeArrowheads="1"/>
              </p:cNvSpPr>
              <p:nvPr/>
            </p:nvSpPr>
            <p:spPr bwMode="auto">
              <a:xfrm>
                <a:off x="228600" y="0"/>
                <a:ext cx="52388" cy="5238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defTabSz="457200" eaLnBrk="0" fontAlgn="auto" latinLnBrk="0" hangingPunct="0">
                  <a:lnSpc>
                    <a:spcPct val="100000"/>
                  </a:lnSpc>
                  <a:spcBef>
                    <a:spcPts val="0"/>
                  </a:spcBef>
                  <a:spcAft>
                    <a:spcPts val="0"/>
                  </a:spcAft>
                  <a:buClrTx/>
                  <a:buSzTx/>
                  <a:buFontTx/>
                  <a:buNone/>
                  <a:tabLst/>
                  <a:defRPr/>
                </a:pPr>
                <a:endParaRPr kumimoji="0" lang="zh-CN" altLang="zh-CN" sz="72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9" name="Freeform 47">
                <a:extLst>
                  <a:ext uri="{FF2B5EF4-FFF2-40B4-BE49-F238E27FC236}">
                    <a16:creationId xmlns="" xmlns:a16="http://schemas.microsoft.com/office/drawing/2014/main" id="{CBC5F141-D136-460A-88A1-B5E088883385}"/>
                  </a:ext>
                </a:extLst>
              </p:cNvPr>
              <p:cNvSpPr>
                <a:spLocks/>
              </p:cNvSpPr>
              <p:nvPr/>
            </p:nvSpPr>
            <p:spPr bwMode="auto">
              <a:xfrm>
                <a:off x="207963" y="53975"/>
                <a:ext cx="96838" cy="74613"/>
              </a:xfrm>
              <a:custGeom>
                <a:avLst/>
                <a:gdLst>
                  <a:gd name="T0" fmla="*/ 2147483647 w 37"/>
                  <a:gd name="T1" fmla="*/ 0 h 28"/>
                  <a:gd name="T2" fmla="*/ 2147483647 w 37"/>
                  <a:gd name="T3" fmla="*/ 2147483647 h 28"/>
                  <a:gd name="T4" fmla="*/ 2147483647 w 37"/>
                  <a:gd name="T5" fmla="*/ 0 h 28"/>
                  <a:gd name="T6" fmla="*/ 0 w 37"/>
                  <a:gd name="T7" fmla="*/ 2147483647 h 28"/>
                  <a:gd name="T8" fmla="*/ 2147483647 w 37"/>
                  <a:gd name="T9" fmla="*/ 2147483647 h 28"/>
                  <a:gd name="T10" fmla="*/ 2147483647 w 37"/>
                  <a:gd name="T11" fmla="*/ 2147483647 h 28"/>
                  <a:gd name="T12" fmla="*/ 2147483647 w 37"/>
                  <a:gd name="T13" fmla="*/ 2147483647 h 28"/>
                  <a:gd name="T14" fmla="*/ 2147483647 w 37"/>
                  <a:gd name="T15" fmla="*/ 2147483647 h 28"/>
                  <a:gd name="T16" fmla="*/ 2147483647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grpSp>
        <p:sp>
          <p:nvSpPr>
            <p:cNvPr id="76" name="文本框 90">
              <a:extLst>
                <a:ext uri="{FF2B5EF4-FFF2-40B4-BE49-F238E27FC236}">
                  <a16:creationId xmlns="" xmlns:a16="http://schemas.microsoft.com/office/drawing/2014/main" id="{EBB9C66B-301C-4CE7-A5E1-EB9983E2AF0F}"/>
                </a:ext>
              </a:extLst>
            </p:cNvPr>
            <p:cNvSpPr txBox="1">
              <a:spLocks noChangeArrowheads="1"/>
            </p:cNvSpPr>
            <p:nvPr/>
          </p:nvSpPr>
          <p:spPr bwMode="auto">
            <a:xfrm>
              <a:off x="467547" y="2198271"/>
              <a:ext cx="2297263" cy="1787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国泰安启创</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创新创业骨干教师培训</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，为相关专业教师、创新创业教育专职教师提供到行业、企业、研究院（所）和管理咨询培训机构挂职锻炼的机会，提供双创培训及高级研修（台湾、海外）培训服务，着力培养一支阶梯式双创师资团队</a:t>
              </a:r>
            </a:p>
          </p:txBody>
        </p:sp>
        <p:sp>
          <p:nvSpPr>
            <p:cNvPr id="77" name="文本框 91">
              <a:extLst>
                <a:ext uri="{FF2B5EF4-FFF2-40B4-BE49-F238E27FC236}">
                  <a16:creationId xmlns="" xmlns:a16="http://schemas.microsoft.com/office/drawing/2014/main" id="{4AFE4E77-4701-45A1-B3C8-59D06889D58E}"/>
                </a:ext>
              </a:extLst>
            </p:cNvPr>
            <p:cNvSpPr txBox="1">
              <a:spLocks noChangeArrowheads="1"/>
            </p:cNvSpPr>
            <p:nvPr/>
          </p:nvSpPr>
          <p:spPr bwMode="auto">
            <a:xfrm>
              <a:off x="6126282" y="4300197"/>
              <a:ext cx="2693871" cy="130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lvl="0" algn="just" defTabSz="457200">
                <a:lnSpc>
                  <a:spcPct val="140000"/>
                </a:lnSpc>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参与教育部协同育人项目，从资金支持等方面予对教师给予帮助，鼓励教师带领学生创新</a:t>
              </a:r>
              <a:r>
                <a:rPr lang="zh-CN" altLang="en-US" sz="1260" kern="0" dirty="0">
                  <a:solidFill>
                    <a:srgbClr val="000000">
                      <a:lumMod val="85000"/>
                      <a:lumOff val="15000"/>
                    </a:srgbClr>
                  </a:solidFill>
                  <a:latin typeface="微软雅黑" pitchFamily="34" charset="-122"/>
                  <a:ea typeface="微软雅黑" pitchFamily="34" charset="-122"/>
                </a:rPr>
                <a:t>创业。支持教师以对外转让、合作转化、作价入股、自主创业等形式将科技成果产业化；从职称评定、</a:t>
              </a:r>
              <a:endPar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endParaRPr>
            </a:p>
          </p:txBody>
        </p:sp>
        <p:sp>
          <p:nvSpPr>
            <p:cNvPr id="78" name="文本框 93">
              <a:extLst>
                <a:ext uri="{FF2B5EF4-FFF2-40B4-BE49-F238E27FC236}">
                  <a16:creationId xmlns="" xmlns:a16="http://schemas.microsoft.com/office/drawing/2014/main" id="{E4E0A31C-DABD-48C9-B4B7-59CA931A55D8}"/>
                </a:ext>
              </a:extLst>
            </p:cNvPr>
            <p:cNvSpPr txBox="1">
              <a:spLocks noChangeArrowheads="1"/>
            </p:cNvSpPr>
            <p:nvPr/>
          </p:nvSpPr>
          <p:spPr bwMode="auto">
            <a:xfrm>
              <a:off x="6164860" y="2198271"/>
              <a:ext cx="2727620" cy="15436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通过引入国泰安优势师资资源，优化学校的双创师资团队，实行</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1+1+1</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（主讲教师</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辅助教师</a:t>
              </a:r>
              <a:r>
                <a:rPr kumimoji="0" lang="en-US" altLang="zh-CN"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a:t>
              </a:r>
              <a:r>
                <a:rPr kumimoji="0" lang="zh-CN" altLang="en-US" sz="1260" b="1" i="0" u="none" strike="noStrike" kern="0" cap="none" spc="0" normalizeH="0" baseline="0" noProof="0" dirty="0">
                  <a:ln>
                    <a:noFill/>
                  </a:ln>
                  <a:solidFill>
                    <a:srgbClr val="FF0000"/>
                  </a:solidFill>
                  <a:effectLst/>
                  <a:uLnTx/>
                  <a:uFillTx/>
                  <a:latin typeface="微软雅黑" pitchFamily="34" charset="-122"/>
                  <a:ea typeface="微软雅黑" pitchFamily="34" charset="-122"/>
                </a:rPr>
                <a:t>创业导师）模式</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。同时联动其他院校资源和行业企业资源，构建包括企业家、管理专家、创业者、专业教师在内的创业导师联盟，实现资源共享和交流互通</a:t>
              </a:r>
            </a:p>
          </p:txBody>
        </p:sp>
        <p:sp>
          <p:nvSpPr>
            <p:cNvPr id="79" name="矩形 40">
              <a:extLst>
                <a:ext uri="{FF2B5EF4-FFF2-40B4-BE49-F238E27FC236}">
                  <a16:creationId xmlns="" xmlns:a16="http://schemas.microsoft.com/office/drawing/2014/main" id="{D95C8DA6-D611-4C97-B12E-E16E19486FD4}"/>
                </a:ext>
              </a:extLst>
            </p:cNvPr>
            <p:cNvSpPr>
              <a:spLocks noChangeArrowheads="1"/>
            </p:cNvSpPr>
            <p:nvPr/>
          </p:nvSpPr>
          <p:spPr bwMode="auto">
            <a:xfrm>
              <a:off x="3836137" y="3556285"/>
              <a:ext cx="1414739"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师资队伍</a:t>
              </a:r>
              <a:endParaRPr kumimoji="0" lang="en-US" altLang="zh-CN"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提升</a:t>
              </a:r>
            </a:p>
          </p:txBody>
        </p:sp>
        <p:sp>
          <p:nvSpPr>
            <p:cNvPr id="80" name="矩形 41">
              <a:extLst>
                <a:ext uri="{FF2B5EF4-FFF2-40B4-BE49-F238E27FC236}">
                  <a16:creationId xmlns="" xmlns:a16="http://schemas.microsoft.com/office/drawing/2014/main" id="{0F2ABFF9-4062-45E8-AF5C-04B6336DD27C}"/>
                </a:ext>
              </a:extLst>
            </p:cNvPr>
            <p:cNvSpPr>
              <a:spLocks noChangeArrowheads="1"/>
            </p:cNvSpPr>
            <p:nvPr/>
          </p:nvSpPr>
          <p:spPr bwMode="auto">
            <a:xfrm>
              <a:off x="3357162" y="2777491"/>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师资</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培训进修</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81" name="文本框 56">
              <a:extLst>
                <a:ext uri="{FF2B5EF4-FFF2-40B4-BE49-F238E27FC236}">
                  <a16:creationId xmlns="" xmlns:a16="http://schemas.microsoft.com/office/drawing/2014/main" id="{DB3C57C8-E8AF-4B13-89D2-932A1466F8F7}"/>
                </a:ext>
              </a:extLst>
            </p:cNvPr>
            <p:cNvSpPr txBox="1">
              <a:spLocks noChangeArrowheads="1"/>
            </p:cNvSpPr>
            <p:nvPr/>
          </p:nvSpPr>
          <p:spPr bwMode="auto">
            <a:xfrm>
              <a:off x="4837777" y="2777491"/>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创业导师</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联盟</a:t>
              </a:r>
            </a:p>
          </p:txBody>
        </p:sp>
        <p:sp>
          <p:nvSpPr>
            <p:cNvPr id="82" name="文本框 57">
              <a:extLst>
                <a:ext uri="{FF2B5EF4-FFF2-40B4-BE49-F238E27FC236}">
                  <a16:creationId xmlns="" xmlns:a16="http://schemas.microsoft.com/office/drawing/2014/main" id="{4101535B-EB27-4BCA-9D82-852A8E6D1D9B}"/>
                </a:ext>
              </a:extLst>
            </p:cNvPr>
            <p:cNvSpPr txBox="1">
              <a:spLocks noChangeArrowheads="1"/>
            </p:cNvSpPr>
            <p:nvPr/>
          </p:nvSpPr>
          <p:spPr bwMode="auto">
            <a:xfrm>
              <a:off x="4751101" y="4564060"/>
              <a:ext cx="1048898"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科研成果与</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收益分配</a:t>
              </a:r>
            </a:p>
          </p:txBody>
        </p:sp>
        <p:sp>
          <p:nvSpPr>
            <p:cNvPr id="83" name="文本框 58">
              <a:extLst>
                <a:ext uri="{FF2B5EF4-FFF2-40B4-BE49-F238E27FC236}">
                  <a16:creationId xmlns="" xmlns:a16="http://schemas.microsoft.com/office/drawing/2014/main" id="{E4361C34-AC88-42B1-B487-22427FFEE2AF}"/>
                </a:ext>
              </a:extLst>
            </p:cNvPr>
            <p:cNvSpPr txBox="1">
              <a:spLocks noChangeArrowheads="1"/>
            </p:cNvSpPr>
            <p:nvPr/>
          </p:nvSpPr>
          <p:spPr bwMode="auto">
            <a:xfrm>
              <a:off x="3436332" y="4596402"/>
              <a:ext cx="869897" cy="54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师资教学</a:t>
              </a:r>
              <a:endParaRPr kumimoji="0" lang="en-US" altLang="zh-CN"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457200" eaLnBrk="0" fontAlgn="auto" latinLnBrk="0" hangingPunct="0">
                <a:lnSpc>
                  <a:spcPct val="100000"/>
                </a:lnSpc>
                <a:spcBef>
                  <a:spcPts val="0"/>
                </a:spcBef>
                <a:spcAft>
                  <a:spcPts val="0"/>
                </a:spcAft>
                <a:buClrTx/>
                <a:buSzTx/>
                <a:buFontTx/>
                <a:buNone/>
                <a:tabLst/>
                <a:defRPr/>
              </a:pPr>
              <a:r>
                <a:rPr kumimoji="0" lang="zh-CN" altLang="en-US" sz="168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评估</a:t>
              </a:r>
            </a:p>
          </p:txBody>
        </p:sp>
        <p:sp>
          <p:nvSpPr>
            <p:cNvPr id="84" name="KSO_Shape">
              <a:extLst>
                <a:ext uri="{FF2B5EF4-FFF2-40B4-BE49-F238E27FC236}">
                  <a16:creationId xmlns="" xmlns:a16="http://schemas.microsoft.com/office/drawing/2014/main" id="{51432260-1747-4DCD-A206-7653EF90CC7F}"/>
                </a:ext>
              </a:extLst>
            </p:cNvPr>
            <p:cNvSpPr>
              <a:spLocks/>
            </p:cNvSpPr>
            <p:nvPr/>
          </p:nvSpPr>
          <p:spPr bwMode="auto">
            <a:xfrm>
              <a:off x="5151290" y="2372856"/>
              <a:ext cx="212798" cy="324628"/>
            </a:xfrm>
            <a:custGeom>
              <a:avLst/>
              <a:gdLst>
                <a:gd name="T0" fmla="*/ 0 w 1387475"/>
                <a:gd name="T1" fmla="*/ 0 h 1890713"/>
                <a:gd name="T2" fmla="*/ 0 w 1387475"/>
                <a:gd name="T3" fmla="*/ 0 h 1890713"/>
                <a:gd name="T4" fmla="*/ 0 w 1387475"/>
                <a:gd name="T5" fmla="*/ 0 h 1890713"/>
                <a:gd name="T6" fmla="*/ 0 w 1387475"/>
                <a:gd name="T7" fmla="*/ 0 h 1890713"/>
                <a:gd name="T8" fmla="*/ 0 w 1387475"/>
                <a:gd name="T9" fmla="*/ 0 h 1890713"/>
                <a:gd name="T10" fmla="*/ 0 w 1387475"/>
                <a:gd name="T11" fmla="*/ 0 h 1890713"/>
                <a:gd name="T12" fmla="*/ 0 w 1387475"/>
                <a:gd name="T13" fmla="*/ 0 h 1890713"/>
                <a:gd name="T14" fmla="*/ 0 w 1387475"/>
                <a:gd name="T15" fmla="*/ 0 h 1890713"/>
                <a:gd name="T16" fmla="*/ 0 w 1387475"/>
                <a:gd name="T17" fmla="*/ 0 h 1890713"/>
                <a:gd name="T18" fmla="*/ 0 w 1387475"/>
                <a:gd name="T19" fmla="*/ 0 h 1890713"/>
                <a:gd name="T20" fmla="*/ 0 w 1387475"/>
                <a:gd name="T21" fmla="*/ 0 h 1890713"/>
                <a:gd name="T22" fmla="*/ 0 w 1387475"/>
                <a:gd name="T23" fmla="*/ 0 h 1890713"/>
                <a:gd name="T24" fmla="*/ 0 w 1387475"/>
                <a:gd name="T25" fmla="*/ 0 h 1890713"/>
                <a:gd name="T26" fmla="*/ 0 w 1387475"/>
                <a:gd name="T27" fmla="*/ 0 h 1890713"/>
                <a:gd name="T28" fmla="*/ 0 w 1387475"/>
                <a:gd name="T29" fmla="*/ 0 h 1890713"/>
                <a:gd name="T30" fmla="*/ 0 w 1387475"/>
                <a:gd name="T31" fmla="*/ 0 h 1890713"/>
                <a:gd name="T32" fmla="*/ 0 w 1387475"/>
                <a:gd name="T33" fmla="*/ 0 h 1890713"/>
                <a:gd name="T34" fmla="*/ 0 w 1387475"/>
                <a:gd name="T35" fmla="*/ 0 h 1890713"/>
                <a:gd name="T36" fmla="*/ 0 w 1387475"/>
                <a:gd name="T37" fmla="*/ 0 h 1890713"/>
                <a:gd name="T38" fmla="*/ 0 w 1387475"/>
                <a:gd name="T39" fmla="*/ 0 h 1890713"/>
                <a:gd name="T40" fmla="*/ 0 w 1387475"/>
                <a:gd name="T41" fmla="*/ 0 h 1890713"/>
                <a:gd name="T42" fmla="*/ 0 w 1387475"/>
                <a:gd name="T43" fmla="*/ 0 h 1890713"/>
                <a:gd name="T44" fmla="*/ 0 w 1387475"/>
                <a:gd name="T45" fmla="*/ 0 h 1890713"/>
                <a:gd name="T46" fmla="*/ 0 w 1387475"/>
                <a:gd name="T47" fmla="*/ 0 h 1890713"/>
                <a:gd name="T48" fmla="*/ 0 w 1387475"/>
                <a:gd name="T49" fmla="*/ 0 h 1890713"/>
                <a:gd name="T50" fmla="*/ 0 w 1387475"/>
                <a:gd name="T51" fmla="*/ 0 h 1890713"/>
                <a:gd name="T52" fmla="*/ 0 w 1387475"/>
                <a:gd name="T53" fmla="*/ 0 h 1890713"/>
                <a:gd name="T54" fmla="*/ 0 w 1387475"/>
                <a:gd name="T55" fmla="*/ 0 h 1890713"/>
                <a:gd name="T56" fmla="*/ 0 w 1387475"/>
                <a:gd name="T57" fmla="*/ 0 h 1890713"/>
                <a:gd name="T58" fmla="*/ 0 w 1387475"/>
                <a:gd name="T59" fmla="*/ 0 h 1890713"/>
                <a:gd name="T60" fmla="*/ 0 w 1387475"/>
                <a:gd name="T61" fmla="*/ 0 h 1890713"/>
                <a:gd name="T62" fmla="*/ 0 w 1387475"/>
                <a:gd name="T63" fmla="*/ 0 h 1890713"/>
                <a:gd name="T64" fmla="*/ 0 w 1387475"/>
                <a:gd name="T65" fmla="*/ 0 h 1890713"/>
                <a:gd name="T66" fmla="*/ 0 w 1387475"/>
                <a:gd name="T67" fmla="*/ 0 h 1890713"/>
                <a:gd name="T68" fmla="*/ 0 w 1387475"/>
                <a:gd name="T69" fmla="*/ 0 h 1890713"/>
                <a:gd name="T70" fmla="*/ 0 w 1387475"/>
                <a:gd name="T71" fmla="*/ 0 h 1890713"/>
                <a:gd name="T72" fmla="*/ 0 w 1387475"/>
                <a:gd name="T73" fmla="*/ 0 h 1890713"/>
                <a:gd name="T74" fmla="*/ 0 w 1387475"/>
                <a:gd name="T75" fmla="*/ 0 h 1890713"/>
                <a:gd name="T76" fmla="*/ 0 w 1387475"/>
                <a:gd name="T77" fmla="*/ 0 h 1890713"/>
                <a:gd name="T78" fmla="*/ 0 w 1387475"/>
                <a:gd name="T79" fmla="*/ 0 h 1890713"/>
                <a:gd name="T80" fmla="*/ 0 w 1387475"/>
                <a:gd name="T81" fmla="*/ 0 h 1890713"/>
                <a:gd name="T82" fmla="*/ 0 w 1387475"/>
                <a:gd name="T83" fmla="*/ 0 h 1890713"/>
                <a:gd name="T84" fmla="*/ 0 w 1387475"/>
                <a:gd name="T85" fmla="*/ 0 h 1890713"/>
                <a:gd name="T86" fmla="*/ 0 w 1387475"/>
                <a:gd name="T87" fmla="*/ 0 h 1890713"/>
                <a:gd name="T88" fmla="*/ 0 w 1387475"/>
                <a:gd name="T89" fmla="*/ 0 h 1890713"/>
                <a:gd name="T90" fmla="*/ 0 w 1387475"/>
                <a:gd name="T91" fmla="*/ 0 h 1890713"/>
                <a:gd name="T92" fmla="*/ 0 w 1387475"/>
                <a:gd name="T93" fmla="*/ 0 h 1890713"/>
                <a:gd name="T94" fmla="*/ 0 w 1387475"/>
                <a:gd name="T95" fmla="*/ 0 h 1890713"/>
                <a:gd name="T96" fmla="*/ 0 w 1387475"/>
                <a:gd name="T97" fmla="*/ 0 h 1890713"/>
                <a:gd name="T98" fmla="*/ 0 w 1387475"/>
                <a:gd name="T99" fmla="*/ 0 h 1890713"/>
                <a:gd name="T100" fmla="*/ 0 w 1387475"/>
                <a:gd name="T101" fmla="*/ 0 h 1890713"/>
                <a:gd name="T102" fmla="*/ 0 w 1387475"/>
                <a:gd name="T103" fmla="*/ 0 h 1890713"/>
                <a:gd name="T104" fmla="*/ 0 w 1387475"/>
                <a:gd name="T105" fmla="*/ 0 h 1890713"/>
                <a:gd name="T106" fmla="*/ 0 w 1387475"/>
                <a:gd name="T107" fmla="*/ 0 h 1890713"/>
                <a:gd name="T108" fmla="*/ 0 w 1387475"/>
                <a:gd name="T109" fmla="*/ 0 h 1890713"/>
                <a:gd name="T110" fmla="*/ 0 w 1387475"/>
                <a:gd name="T111" fmla="*/ 0 h 1890713"/>
                <a:gd name="T112" fmla="*/ 0 w 1387475"/>
                <a:gd name="T113" fmla="*/ 0 h 1890713"/>
                <a:gd name="T114" fmla="*/ 0 w 1387475"/>
                <a:gd name="T115" fmla="*/ 0 h 1890713"/>
                <a:gd name="T116" fmla="*/ 0 w 1387475"/>
                <a:gd name="T117" fmla="*/ 0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85" name="KSO_Shape">
              <a:extLst>
                <a:ext uri="{FF2B5EF4-FFF2-40B4-BE49-F238E27FC236}">
                  <a16:creationId xmlns="" xmlns:a16="http://schemas.microsoft.com/office/drawing/2014/main" id="{F8037F9A-DE25-4C12-AF27-CB9727430447}"/>
                </a:ext>
              </a:extLst>
            </p:cNvPr>
            <p:cNvSpPr>
              <a:spLocks/>
            </p:cNvSpPr>
            <p:nvPr/>
          </p:nvSpPr>
          <p:spPr bwMode="auto">
            <a:xfrm>
              <a:off x="5197306" y="4066868"/>
              <a:ext cx="286176" cy="375886"/>
            </a:xfrm>
            <a:custGeom>
              <a:avLst/>
              <a:gdLst>
                <a:gd name="T0" fmla="*/ 0 w 1871664"/>
                <a:gd name="T1" fmla="*/ 0 h 2314575"/>
                <a:gd name="T2" fmla="*/ 0 w 1871664"/>
                <a:gd name="T3" fmla="*/ 0 h 2314575"/>
                <a:gd name="T4" fmla="*/ 0 w 1871664"/>
                <a:gd name="T5" fmla="*/ 0 h 2314575"/>
                <a:gd name="T6" fmla="*/ 0 w 1871664"/>
                <a:gd name="T7" fmla="*/ 0 h 2314575"/>
                <a:gd name="T8" fmla="*/ 0 w 1871664"/>
                <a:gd name="T9" fmla="*/ 0 h 2314575"/>
                <a:gd name="T10" fmla="*/ 0 w 1871664"/>
                <a:gd name="T11" fmla="*/ 0 h 2314575"/>
                <a:gd name="T12" fmla="*/ 0 w 1871664"/>
                <a:gd name="T13" fmla="*/ 0 h 2314575"/>
                <a:gd name="T14" fmla="*/ 0 w 1871664"/>
                <a:gd name="T15" fmla="*/ 0 h 2314575"/>
                <a:gd name="T16" fmla="*/ 0 w 1871664"/>
                <a:gd name="T17" fmla="*/ 0 h 2314575"/>
                <a:gd name="T18" fmla="*/ 0 w 1871664"/>
                <a:gd name="T19" fmla="*/ 0 h 2314575"/>
                <a:gd name="T20" fmla="*/ 0 w 1871664"/>
                <a:gd name="T21" fmla="*/ 0 h 2314575"/>
                <a:gd name="T22" fmla="*/ 0 w 1871664"/>
                <a:gd name="T23" fmla="*/ 0 h 2314575"/>
                <a:gd name="T24" fmla="*/ 0 w 1871664"/>
                <a:gd name="T25" fmla="*/ 0 h 2314575"/>
                <a:gd name="T26" fmla="*/ 0 w 1871664"/>
                <a:gd name="T27" fmla="*/ 0 h 2314575"/>
                <a:gd name="T28" fmla="*/ 0 w 1871664"/>
                <a:gd name="T29" fmla="*/ 0 h 2314575"/>
                <a:gd name="T30" fmla="*/ 0 w 1871664"/>
                <a:gd name="T31" fmla="*/ 0 h 2314575"/>
                <a:gd name="T32" fmla="*/ 0 w 1871664"/>
                <a:gd name="T33" fmla="*/ 0 h 2314575"/>
                <a:gd name="T34" fmla="*/ 0 w 1871664"/>
                <a:gd name="T35" fmla="*/ 0 h 2314575"/>
                <a:gd name="T36" fmla="*/ 0 w 1871664"/>
                <a:gd name="T37" fmla="*/ 0 h 2314575"/>
                <a:gd name="T38" fmla="*/ 0 w 1871664"/>
                <a:gd name="T39" fmla="*/ 0 h 2314575"/>
                <a:gd name="T40" fmla="*/ 0 w 1871664"/>
                <a:gd name="T41" fmla="*/ 0 h 2314575"/>
                <a:gd name="T42" fmla="*/ 0 w 1871664"/>
                <a:gd name="T43" fmla="*/ 0 h 2314575"/>
                <a:gd name="T44" fmla="*/ 0 w 1871664"/>
                <a:gd name="T45" fmla="*/ 0 h 2314575"/>
                <a:gd name="T46" fmla="*/ 0 w 1871664"/>
                <a:gd name="T47" fmla="*/ 0 h 2314575"/>
                <a:gd name="T48" fmla="*/ 0 w 1871664"/>
                <a:gd name="T49" fmla="*/ 0 h 2314575"/>
                <a:gd name="T50" fmla="*/ 0 w 1871664"/>
                <a:gd name="T51" fmla="*/ 0 h 2314575"/>
                <a:gd name="T52" fmla="*/ 0 w 1871664"/>
                <a:gd name="T53" fmla="*/ 0 h 2314575"/>
                <a:gd name="T54" fmla="*/ 0 w 1871664"/>
                <a:gd name="T55" fmla="*/ 0 h 2314575"/>
                <a:gd name="T56" fmla="*/ 0 w 1871664"/>
                <a:gd name="T57" fmla="*/ 0 h 2314575"/>
                <a:gd name="T58" fmla="*/ 0 w 1871664"/>
                <a:gd name="T59" fmla="*/ 0 h 2314575"/>
                <a:gd name="T60" fmla="*/ 0 w 1871664"/>
                <a:gd name="T61" fmla="*/ 0 h 2314575"/>
                <a:gd name="T62" fmla="*/ 0 w 1871664"/>
                <a:gd name="T63" fmla="*/ 0 h 2314575"/>
                <a:gd name="T64" fmla="*/ 0 w 1871664"/>
                <a:gd name="T65" fmla="*/ 0 h 2314575"/>
                <a:gd name="T66" fmla="*/ 0 w 1871664"/>
                <a:gd name="T67" fmla="*/ 0 h 2314575"/>
                <a:gd name="T68" fmla="*/ 0 w 1871664"/>
                <a:gd name="T69" fmla="*/ 0 h 2314575"/>
                <a:gd name="T70" fmla="*/ 0 w 1871664"/>
                <a:gd name="T71" fmla="*/ 0 h 2314575"/>
                <a:gd name="T72" fmla="*/ 0 w 1871664"/>
                <a:gd name="T73" fmla="*/ 0 h 2314575"/>
                <a:gd name="T74" fmla="*/ 0 w 1871664"/>
                <a:gd name="T75" fmla="*/ 0 h 2314575"/>
                <a:gd name="T76" fmla="*/ 0 w 1871664"/>
                <a:gd name="T77" fmla="*/ 0 h 2314575"/>
                <a:gd name="T78" fmla="*/ 0 w 1871664"/>
                <a:gd name="T79" fmla="*/ 0 h 2314575"/>
                <a:gd name="T80" fmla="*/ 0 w 1871664"/>
                <a:gd name="T81" fmla="*/ 0 h 2314575"/>
                <a:gd name="T82" fmla="*/ 0 w 1871664"/>
                <a:gd name="T83" fmla="*/ 0 h 2314575"/>
                <a:gd name="T84" fmla="*/ 0 w 1871664"/>
                <a:gd name="T85" fmla="*/ 0 h 2314575"/>
                <a:gd name="T86" fmla="*/ 0 w 1871664"/>
                <a:gd name="T87" fmla="*/ 0 h 2314575"/>
                <a:gd name="T88" fmla="*/ 0 w 1871664"/>
                <a:gd name="T89" fmla="*/ 0 h 2314575"/>
                <a:gd name="T90" fmla="*/ 0 w 1871664"/>
                <a:gd name="T91" fmla="*/ 0 h 2314575"/>
                <a:gd name="T92" fmla="*/ 0 w 1871664"/>
                <a:gd name="T93" fmla="*/ 0 h 2314575"/>
                <a:gd name="T94" fmla="*/ 0 w 1871664"/>
                <a:gd name="T95" fmla="*/ 0 h 2314575"/>
                <a:gd name="T96" fmla="*/ 0 w 1871664"/>
                <a:gd name="T97" fmla="*/ 0 h 2314575"/>
                <a:gd name="T98" fmla="*/ 0 w 1871664"/>
                <a:gd name="T99" fmla="*/ 0 h 2314575"/>
                <a:gd name="T100" fmla="*/ 0 w 1871664"/>
                <a:gd name="T101" fmla="*/ 0 h 2314575"/>
                <a:gd name="T102" fmla="*/ 0 w 1871664"/>
                <a:gd name="T103" fmla="*/ 0 h 2314575"/>
                <a:gd name="T104" fmla="*/ 0 w 1871664"/>
                <a:gd name="T105" fmla="*/ 0 h 2314575"/>
                <a:gd name="T106" fmla="*/ 0 w 1871664"/>
                <a:gd name="T107" fmla="*/ 0 h 2314575"/>
                <a:gd name="T108" fmla="*/ 0 w 1871664"/>
                <a:gd name="T109" fmla="*/ 0 h 2314575"/>
                <a:gd name="T110" fmla="*/ 0 w 1871664"/>
                <a:gd name="T111" fmla="*/ 0 h 2314575"/>
                <a:gd name="T112" fmla="*/ 0 w 1871664"/>
                <a:gd name="T113" fmla="*/ 0 h 2314575"/>
                <a:gd name="T114" fmla="*/ 0 w 1871664"/>
                <a:gd name="T115" fmla="*/ 0 h 2314575"/>
                <a:gd name="T116" fmla="*/ 0 w 1871664"/>
                <a:gd name="T117" fmla="*/ 0 h 23145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71664" h="2314575">
                  <a:moveTo>
                    <a:pt x="420688" y="1514475"/>
                  </a:moveTo>
                  <a:lnTo>
                    <a:pt x="946151" y="1514475"/>
                  </a:lnTo>
                  <a:lnTo>
                    <a:pt x="946151" y="2314575"/>
                  </a:lnTo>
                  <a:lnTo>
                    <a:pt x="420688" y="2314575"/>
                  </a:lnTo>
                  <a:lnTo>
                    <a:pt x="420688" y="1514475"/>
                  </a:lnTo>
                  <a:close/>
                  <a:moveTo>
                    <a:pt x="0" y="1262063"/>
                  </a:moveTo>
                  <a:lnTo>
                    <a:pt x="1430338" y="1262063"/>
                  </a:lnTo>
                  <a:lnTo>
                    <a:pt x="1314742" y="1766888"/>
                  </a:lnTo>
                  <a:lnTo>
                    <a:pt x="993776" y="1766888"/>
                  </a:lnTo>
                  <a:lnTo>
                    <a:pt x="993776" y="1511301"/>
                  </a:lnTo>
                  <a:lnTo>
                    <a:pt x="373063" y="1511301"/>
                  </a:lnTo>
                  <a:lnTo>
                    <a:pt x="373063" y="1766888"/>
                  </a:lnTo>
                  <a:lnTo>
                    <a:pt x="115596" y="1766888"/>
                  </a:lnTo>
                  <a:lnTo>
                    <a:pt x="0" y="1262063"/>
                  </a:lnTo>
                  <a:close/>
                  <a:moveTo>
                    <a:pt x="530107" y="862013"/>
                  </a:moveTo>
                  <a:lnTo>
                    <a:pt x="530385" y="862366"/>
                  </a:lnTo>
                  <a:lnTo>
                    <a:pt x="649861" y="1128664"/>
                  </a:lnTo>
                  <a:lnTo>
                    <a:pt x="681937" y="1017329"/>
                  </a:lnTo>
                  <a:lnTo>
                    <a:pt x="678345" y="1016609"/>
                  </a:lnTo>
                  <a:lnTo>
                    <a:pt x="672587" y="1014684"/>
                  </a:lnTo>
                  <a:lnTo>
                    <a:pt x="666830" y="1012438"/>
                  </a:lnTo>
                  <a:lnTo>
                    <a:pt x="661713" y="1010192"/>
                  </a:lnTo>
                  <a:lnTo>
                    <a:pt x="656915" y="1006984"/>
                  </a:lnTo>
                  <a:lnTo>
                    <a:pt x="652117" y="1004097"/>
                  </a:lnTo>
                  <a:lnTo>
                    <a:pt x="647639" y="1000568"/>
                  </a:lnTo>
                  <a:lnTo>
                    <a:pt x="644121" y="997039"/>
                  </a:lnTo>
                  <a:lnTo>
                    <a:pt x="640283" y="993189"/>
                  </a:lnTo>
                  <a:lnTo>
                    <a:pt x="637084" y="989660"/>
                  </a:lnTo>
                  <a:lnTo>
                    <a:pt x="633886" y="985489"/>
                  </a:lnTo>
                  <a:lnTo>
                    <a:pt x="631007" y="980998"/>
                  </a:lnTo>
                  <a:lnTo>
                    <a:pt x="628448" y="977148"/>
                  </a:lnTo>
                  <a:lnTo>
                    <a:pt x="626209" y="972977"/>
                  </a:lnTo>
                  <a:lnTo>
                    <a:pt x="623970" y="969127"/>
                  </a:lnTo>
                  <a:lnTo>
                    <a:pt x="620452" y="960786"/>
                  </a:lnTo>
                  <a:lnTo>
                    <a:pt x="617893" y="953086"/>
                  </a:lnTo>
                  <a:lnTo>
                    <a:pt x="615654" y="946349"/>
                  </a:lnTo>
                  <a:lnTo>
                    <a:pt x="614375" y="940575"/>
                  </a:lnTo>
                  <a:lnTo>
                    <a:pt x="613415" y="936404"/>
                  </a:lnTo>
                  <a:lnTo>
                    <a:pt x="612776" y="932554"/>
                  </a:lnTo>
                  <a:lnTo>
                    <a:pt x="617254" y="934800"/>
                  </a:lnTo>
                  <a:lnTo>
                    <a:pt x="622051" y="937366"/>
                  </a:lnTo>
                  <a:lnTo>
                    <a:pt x="628768" y="940575"/>
                  </a:lnTo>
                  <a:lnTo>
                    <a:pt x="637404" y="944104"/>
                  </a:lnTo>
                  <a:lnTo>
                    <a:pt x="647000" y="947633"/>
                  </a:lnTo>
                  <a:lnTo>
                    <a:pt x="658194" y="950841"/>
                  </a:lnTo>
                  <a:lnTo>
                    <a:pt x="663952" y="952445"/>
                  </a:lnTo>
                  <a:lnTo>
                    <a:pt x="670348" y="953728"/>
                  </a:lnTo>
                  <a:lnTo>
                    <a:pt x="676745" y="954691"/>
                  </a:lnTo>
                  <a:lnTo>
                    <a:pt x="683142" y="955974"/>
                  </a:lnTo>
                  <a:lnTo>
                    <a:pt x="689859" y="956615"/>
                  </a:lnTo>
                  <a:lnTo>
                    <a:pt x="696896" y="956936"/>
                  </a:lnTo>
                  <a:lnTo>
                    <a:pt x="703933" y="956936"/>
                  </a:lnTo>
                  <a:lnTo>
                    <a:pt x="711289" y="956615"/>
                  </a:lnTo>
                  <a:lnTo>
                    <a:pt x="718326" y="955974"/>
                  </a:lnTo>
                  <a:lnTo>
                    <a:pt x="725682" y="954691"/>
                  </a:lnTo>
                  <a:lnTo>
                    <a:pt x="733678" y="953407"/>
                  </a:lnTo>
                  <a:lnTo>
                    <a:pt x="741035" y="951482"/>
                  </a:lnTo>
                  <a:lnTo>
                    <a:pt x="748391" y="948595"/>
                  </a:lnTo>
                  <a:lnTo>
                    <a:pt x="756068" y="945708"/>
                  </a:lnTo>
                  <a:lnTo>
                    <a:pt x="763424" y="941858"/>
                  </a:lnTo>
                  <a:lnTo>
                    <a:pt x="770781" y="937687"/>
                  </a:lnTo>
                  <a:lnTo>
                    <a:pt x="778457" y="932875"/>
                  </a:lnTo>
                  <a:lnTo>
                    <a:pt x="785814" y="927100"/>
                  </a:lnTo>
                  <a:lnTo>
                    <a:pt x="785494" y="930950"/>
                  </a:lnTo>
                  <a:lnTo>
                    <a:pt x="784534" y="935121"/>
                  </a:lnTo>
                  <a:lnTo>
                    <a:pt x="783575" y="940895"/>
                  </a:lnTo>
                  <a:lnTo>
                    <a:pt x="781976" y="947633"/>
                  </a:lnTo>
                  <a:lnTo>
                    <a:pt x="779737" y="955332"/>
                  </a:lnTo>
                  <a:lnTo>
                    <a:pt x="776858" y="963673"/>
                  </a:lnTo>
                  <a:lnTo>
                    <a:pt x="773340" y="972015"/>
                  </a:lnTo>
                  <a:lnTo>
                    <a:pt x="771101" y="976506"/>
                  </a:lnTo>
                  <a:lnTo>
                    <a:pt x="768862" y="980356"/>
                  </a:lnTo>
                  <a:lnTo>
                    <a:pt x="766303" y="984527"/>
                  </a:lnTo>
                  <a:lnTo>
                    <a:pt x="763424" y="988697"/>
                  </a:lnTo>
                  <a:lnTo>
                    <a:pt x="760226" y="992547"/>
                  </a:lnTo>
                  <a:lnTo>
                    <a:pt x="756708" y="996397"/>
                  </a:lnTo>
                  <a:lnTo>
                    <a:pt x="753509" y="999926"/>
                  </a:lnTo>
                  <a:lnTo>
                    <a:pt x="749351" y="1003455"/>
                  </a:lnTo>
                  <a:lnTo>
                    <a:pt x="744873" y="1006663"/>
                  </a:lnTo>
                  <a:lnTo>
                    <a:pt x="740715" y="1009551"/>
                  </a:lnTo>
                  <a:lnTo>
                    <a:pt x="735917" y="1012117"/>
                  </a:lnTo>
                  <a:lnTo>
                    <a:pt x="730480" y="1014363"/>
                  </a:lnTo>
                  <a:lnTo>
                    <a:pt x="727056" y="1015575"/>
                  </a:lnTo>
                  <a:lnTo>
                    <a:pt x="744132" y="1123077"/>
                  </a:lnTo>
                  <a:lnTo>
                    <a:pt x="876255" y="864324"/>
                  </a:lnTo>
                  <a:lnTo>
                    <a:pt x="884999" y="869319"/>
                  </a:lnTo>
                  <a:lnTo>
                    <a:pt x="893578" y="874719"/>
                  </a:lnTo>
                  <a:lnTo>
                    <a:pt x="902474" y="880119"/>
                  </a:lnTo>
                  <a:lnTo>
                    <a:pt x="911052" y="885837"/>
                  </a:lnTo>
                  <a:lnTo>
                    <a:pt x="919313" y="891555"/>
                  </a:lnTo>
                  <a:lnTo>
                    <a:pt x="927891" y="897591"/>
                  </a:lnTo>
                  <a:lnTo>
                    <a:pt x="936152" y="904261"/>
                  </a:lnTo>
                  <a:lnTo>
                    <a:pt x="944095" y="910932"/>
                  </a:lnTo>
                  <a:lnTo>
                    <a:pt x="951720" y="917921"/>
                  </a:lnTo>
                  <a:lnTo>
                    <a:pt x="959663" y="925227"/>
                  </a:lnTo>
                  <a:lnTo>
                    <a:pt x="967288" y="932533"/>
                  </a:lnTo>
                  <a:lnTo>
                    <a:pt x="974596" y="939839"/>
                  </a:lnTo>
                  <a:lnTo>
                    <a:pt x="981903" y="947462"/>
                  </a:lnTo>
                  <a:lnTo>
                    <a:pt x="988893" y="955404"/>
                  </a:lnTo>
                  <a:lnTo>
                    <a:pt x="995883" y="963981"/>
                  </a:lnTo>
                  <a:lnTo>
                    <a:pt x="1002873" y="972240"/>
                  </a:lnTo>
                  <a:lnTo>
                    <a:pt x="1009545" y="980816"/>
                  </a:lnTo>
                  <a:lnTo>
                    <a:pt x="1016217" y="989711"/>
                  </a:lnTo>
                  <a:lnTo>
                    <a:pt x="1022571" y="998605"/>
                  </a:lnTo>
                  <a:lnTo>
                    <a:pt x="1028926" y="1007499"/>
                  </a:lnTo>
                  <a:lnTo>
                    <a:pt x="1034962" y="1017029"/>
                  </a:lnTo>
                  <a:lnTo>
                    <a:pt x="1040999" y="1026241"/>
                  </a:lnTo>
                  <a:lnTo>
                    <a:pt x="1047036" y="1036088"/>
                  </a:lnTo>
                  <a:lnTo>
                    <a:pt x="1052755" y="1045618"/>
                  </a:lnTo>
                  <a:lnTo>
                    <a:pt x="1063875" y="1065630"/>
                  </a:lnTo>
                  <a:lnTo>
                    <a:pt x="1074042" y="1086278"/>
                  </a:lnTo>
                  <a:lnTo>
                    <a:pt x="1083891" y="1107561"/>
                  </a:lnTo>
                  <a:lnTo>
                    <a:pt x="1093105" y="1128844"/>
                  </a:lnTo>
                  <a:lnTo>
                    <a:pt x="1102001" y="1151080"/>
                  </a:lnTo>
                  <a:lnTo>
                    <a:pt x="1109944" y="1173633"/>
                  </a:lnTo>
                  <a:lnTo>
                    <a:pt x="1117569" y="1196504"/>
                  </a:lnTo>
                  <a:lnTo>
                    <a:pt x="1123454" y="1216025"/>
                  </a:lnTo>
                  <a:lnTo>
                    <a:pt x="739950" y="1216025"/>
                  </a:lnTo>
                  <a:lnTo>
                    <a:pt x="730569" y="1227551"/>
                  </a:lnTo>
                  <a:lnTo>
                    <a:pt x="721679" y="1237988"/>
                  </a:lnTo>
                  <a:lnTo>
                    <a:pt x="713424" y="1247161"/>
                  </a:lnTo>
                  <a:lnTo>
                    <a:pt x="710249" y="1250008"/>
                  </a:lnTo>
                  <a:lnTo>
                    <a:pt x="708027" y="1252222"/>
                  </a:lnTo>
                  <a:lnTo>
                    <a:pt x="706757" y="1252538"/>
                  </a:lnTo>
                  <a:lnTo>
                    <a:pt x="706122" y="1252538"/>
                  </a:lnTo>
                  <a:lnTo>
                    <a:pt x="705804" y="1252222"/>
                  </a:lnTo>
                  <a:lnTo>
                    <a:pt x="705487" y="1251273"/>
                  </a:lnTo>
                  <a:lnTo>
                    <a:pt x="705487" y="1250008"/>
                  </a:lnTo>
                  <a:lnTo>
                    <a:pt x="704852" y="1248743"/>
                  </a:lnTo>
                  <a:lnTo>
                    <a:pt x="702947" y="1244947"/>
                  </a:lnTo>
                  <a:lnTo>
                    <a:pt x="699137" y="1240519"/>
                  </a:lnTo>
                  <a:lnTo>
                    <a:pt x="695009" y="1234825"/>
                  </a:lnTo>
                  <a:lnTo>
                    <a:pt x="683896" y="1222490"/>
                  </a:lnTo>
                  <a:lnTo>
                    <a:pt x="677716" y="1216025"/>
                  </a:lnTo>
                  <a:lnTo>
                    <a:pt x="273011" y="1216025"/>
                  </a:lnTo>
                  <a:lnTo>
                    <a:pt x="273390" y="1214293"/>
                  </a:lnTo>
                  <a:lnTo>
                    <a:pt x="279427" y="1190787"/>
                  </a:lnTo>
                  <a:lnTo>
                    <a:pt x="286099" y="1167598"/>
                  </a:lnTo>
                  <a:lnTo>
                    <a:pt x="293089" y="1145044"/>
                  </a:lnTo>
                  <a:lnTo>
                    <a:pt x="300714" y="1122808"/>
                  </a:lnTo>
                  <a:lnTo>
                    <a:pt x="305162" y="1112326"/>
                  </a:lnTo>
                  <a:lnTo>
                    <a:pt x="309610" y="1101525"/>
                  </a:lnTo>
                  <a:lnTo>
                    <a:pt x="313741" y="1090725"/>
                  </a:lnTo>
                  <a:lnTo>
                    <a:pt x="318506" y="1080560"/>
                  </a:lnTo>
                  <a:lnTo>
                    <a:pt x="323272" y="1070078"/>
                  </a:lnTo>
                  <a:lnTo>
                    <a:pt x="328356" y="1059913"/>
                  </a:lnTo>
                  <a:lnTo>
                    <a:pt x="333757" y="1049748"/>
                  </a:lnTo>
                  <a:lnTo>
                    <a:pt x="338840" y="1039900"/>
                  </a:lnTo>
                  <a:lnTo>
                    <a:pt x="344559" y="1030371"/>
                  </a:lnTo>
                  <a:lnTo>
                    <a:pt x="350278" y="1020523"/>
                  </a:lnTo>
                  <a:lnTo>
                    <a:pt x="356315" y="1011311"/>
                  </a:lnTo>
                  <a:lnTo>
                    <a:pt x="362352" y="1002417"/>
                  </a:lnTo>
                  <a:lnTo>
                    <a:pt x="368706" y="993205"/>
                  </a:lnTo>
                  <a:lnTo>
                    <a:pt x="375378" y="984311"/>
                  </a:lnTo>
                  <a:lnTo>
                    <a:pt x="382050" y="976051"/>
                  </a:lnTo>
                  <a:lnTo>
                    <a:pt x="389040" y="967157"/>
                  </a:lnTo>
                  <a:lnTo>
                    <a:pt x="396030" y="959216"/>
                  </a:lnTo>
                  <a:lnTo>
                    <a:pt x="403337" y="950957"/>
                  </a:lnTo>
                  <a:lnTo>
                    <a:pt x="411280" y="943015"/>
                  </a:lnTo>
                  <a:lnTo>
                    <a:pt x="418906" y="935392"/>
                  </a:lnTo>
                  <a:lnTo>
                    <a:pt x="426848" y="928085"/>
                  </a:lnTo>
                  <a:lnTo>
                    <a:pt x="435109" y="920779"/>
                  </a:lnTo>
                  <a:lnTo>
                    <a:pt x="443688" y="913791"/>
                  </a:lnTo>
                  <a:lnTo>
                    <a:pt x="452266" y="907120"/>
                  </a:lnTo>
                  <a:lnTo>
                    <a:pt x="461162" y="900767"/>
                  </a:lnTo>
                  <a:lnTo>
                    <a:pt x="470376" y="894414"/>
                  </a:lnTo>
                  <a:lnTo>
                    <a:pt x="479590" y="888379"/>
                  </a:lnTo>
                  <a:lnTo>
                    <a:pt x="489439" y="882661"/>
                  </a:lnTo>
                  <a:lnTo>
                    <a:pt x="498971" y="876943"/>
                  </a:lnTo>
                  <a:lnTo>
                    <a:pt x="509138" y="871543"/>
                  </a:lnTo>
                  <a:lnTo>
                    <a:pt x="519305" y="866778"/>
                  </a:lnTo>
                  <a:lnTo>
                    <a:pt x="530107" y="862013"/>
                  </a:lnTo>
                  <a:close/>
                  <a:moveTo>
                    <a:pt x="1144579" y="390525"/>
                  </a:moveTo>
                  <a:lnTo>
                    <a:pt x="1142358" y="390840"/>
                  </a:lnTo>
                  <a:lnTo>
                    <a:pt x="1140454" y="391155"/>
                  </a:lnTo>
                  <a:lnTo>
                    <a:pt x="1138233" y="391785"/>
                  </a:lnTo>
                  <a:lnTo>
                    <a:pt x="1135059" y="393676"/>
                  </a:lnTo>
                  <a:lnTo>
                    <a:pt x="1131569" y="396512"/>
                  </a:lnTo>
                  <a:lnTo>
                    <a:pt x="1129347" y="399347"/>
                  </a:lnTo>
                  <a:lnTo>
                    <a:pt x="1127443" y="403128"/>
                  </a:lnTo>
                  <a:lnTo>
                    <a:pt x="1126809" y="405019"/>
                  </a:lnTo>
                  <a:lnTo>
                    <a:pt x="1125857" y="406909"/>
                  </a:lnTo>
                  <a:lnTo>
                    <a:pt x="1125539" y="409115"/>
                  </a:lnTo>
                  <a:lnTo>
                    <a:pt x="1125539" y="411005"/>
                  </a:lnTo>
                  <a:lnTo>
                    <a:pt x="1125539" y="413211"/>
                  </a:lnTo>
                  <a:lnTo>
                    <a:pt x="1125857" y="415416"/>
                  </a:lnTo>
                  <a:lnTo>
                    <a:pt x="1126809" y="417307"/>
                  </a:lnTo>
                  <a:lnTo>
                    <a:pt x="1127443" y="419197"/>
                  </a:lnTo>
                  <a:lnTo>
                    <a:pt x="1129347" y="422978"/>
                  </a:lnTo>
                  <a:lnTo>
                    <a:pt x="1131569" y="425814"/>
                  </a:lnTo>
                  <a:lnTo>
                    <a:pt x="1135059" y="428649"/>
                  </a:lnTo>
                  <a:lnTo>
                    <a:pt x="1138233" y="430540"/>
                  </a:lnTo>
                  <a:lnTo>
                    <a:pt x="1140454" y="431170"/>
                  </a:lnTo>
                  <a:lnTo>
                    <a:pt x="1142358" y="431485"/>
                  </a:lnTo>
                  <a:lnTo>
                    <a:pt x="1144579" y="431800"/>
                  </a:lnTo>
                  <a:lnTo>
                    <a:pt x="1146801" y="431800"/>
                  </a:lnTo>
                  <a:lnTo>
                    <a:pt x="1714195" y="431800"/>
                  </a:lnTo>
                  <a:lnTo>
                    <a:pt x="1716416" y="431800"/>
                  </a:lnTo>
                  <a:lnTo>
                    <a:pt x="1718638" y="431485"/>
                  </a:lnTo>
                  <a:lnTo>
                    <a:pt x="1720542" y="431170"/>
                  </a:lnTo>
                  <a:lnTo>
                    <a:pt x="1722446" y="430540"/>
                  </a:lnTo>
                  <a:lnTo>
                    <a:pt x="1726254" y="428649"/>
                  </a:lnTo>
                  <a:lnTo>
                    <a:pt x="1729110" y="425814"/>
                  </a:lnTo>
                  <a:lnTo>
                    <a:pt x="1731966" y="422978"/>
                  </a:lnTo>
                  <a:lnTo>
                    <a:pt x="1733552" y="419197"/>
                  </a:lnTo>
                  <a:lnTo>
                    <a:pt x="1734504" y="417307"/>
                  </a:lnTo>
                  <a:lnTo>
                    <a:pt x="1734822" y="415416"/>
                  </a:lnTo>
                  <a:lnTo>
                    <a:pt x="1735139" y="413211"/>
                  </a:lnTo>
                  <a:lnTo>
                    <a:pt x="1735139" y="411005"/>
                  </a:lnTo>
                  <a:lnTo>
                    <a:pt x="1735139" y="409115"/>
                  </a:lnTo>
                  <a:lnTo>
                    <a:pt x="1734822" y="406909"/>
                  </a:lnTo>
                  <a:lnTo>
                    <a:pt x="1734504" y="405019"/>
                  </a:lnTo>
                  <a:lnTo>
                    <a:pt x="1733552" y="403128"/>
                  </a:lnTo>
                  <a:lnTo>
                    <a:pt x="1731966" y="399347"/>
                  </a:lnTo>
                  <a:lnTo>
                    <a:pt x="1729110" y="396512"/>
                  </a:lnTo>
                  <a:lnTo>
                    <a:pt x="1726254" y="393676"/>
                  </a:lnTo>
                  <a:lnTo>
                    <a:pt x="1722446" y="391785"/>
                  </a:lnTo>
                  <a:lnTo>
                    <a:pt x="1720542" y="391155"/>
                  </a:lnTo>
                  <a:lnTo>
                    <a:pt x="1718638" y="390840"/>
                  </a:lnTo>
                  <a:lnTo>
                    <a:pt x="1716416" y="390525"/>
                  </a:lnTo>
                  <a:lnTo>
                    <a:pt x="1714195" y="390525"/>
                  </a:lnTo>
                  <a:lnTo>
                    <a:pt x="1146801" y="390525"/>
                  </a:lnTo>
                  <a:lnTo>
                    <a:pt x="1144579" y="390525"/>
                  </a:lnTo>
                  <a:close/>
                  <a:moveTo>
                    <a:pt x="703263" y="365125"/>
                  </a:moveTo>
                  <a:lnTo>
                    <a:pt x="710259" y="365761"/>
                  </a:lnTo>
                  <a:lnTo>
                    <a:pt x="717572" y="366078"/>
                  </a:lnTo>
                  <a:lnTo>
                    <a:pt x="724885" y="367031"/>
                  </a:lnTo>
                  <a:lnTo>
                    <a:pt x="733153" y="368302"/>
                  </a:lnTo>
                  <a:lnTo>
                    <a:pt x="741420" y="369573"/>
                  </a:lnTo>
                  <a:lnTo>
                    <a:pt x="749687" y="371479"/>
                  </a:lnTo>
                  <a:lnTo>
                    <a:pt x="758590" y="373385"/>
                  </a:lnTo>
                  <a:lnTo>
                    <a:pt x="767175" y="375609"/>
                  </a:lnTo>
                  <a:lnTo>
                    <a:pt x="775761" y="378468"/>
                  </a:lnTo>
                  <a:lnTo>
                    <a:pt x="784664" y="381327"/>
                  </a:lnTo>
                  <a:lnTo>
                    <a:pt x="793567" y="384822"/>
                  </a:lnTo>
                  <a:lnTo>
                    <a:pt x="802152" y="388634"/>
                  </a:lnTo>
                  <a:lnTo>
                    <a:pt x="811055" y="392764"/>
                  </a:lnTo>
                  <a:lnTo>
                    <a:pt x="819323" y="397529"/>
                  </a:lnTo>
                  <a:lnTo>
                    <a:pt x="827590" y="402612"/>
                  </a:lnTo>
                  <a:lnTo>
                    <a:pt x="835857" y="407695"/>
                  </a:lnTo>
                  <a:lnTo>
                    <a:pt x="843489" y="413414"/>
                  </a:lnTo>
                  <a:lnTo>
                    <a:pt x="851120" y="419768"/>
                  </a:lnTo>
                  <a:lnTo>
                    <a:pt x="858115" y="426757"/>
                  </a:lnTo>
                  <a:lnTo>
                    <a:pt x="864793" y="434064"/>
                  </a:lnTo>
                  <a:lnTo>
                    <a:pt x="870834" y="442006"/>
                  </a:lnTo>
                  <a:lnTo>
                    <a:pt x="876557" y="450266"/>
                  </a:lnTo>
                  <a:lnTo>
                    <a:pt x="881645" y="458843"/>
                  </a:lnTo>
                  <a:lnTo>
                    <a:pt x="883871" y="463609"/>
                  </a:lnTo>
                  <a:lnTo>
                    <a:pt x="885779" y="468692"/>
                  </a:lnTo>
                  <a:lnTo>
                    <a:pt x="888004" y="473457"/>
                  </a:lnTo>
                  <a:lnTo>
                    <a:pt x="889912" y="478222"/>
                  </a:lnTo>
                  <a:lnTo>
                    <a:pt x="891502" y="483623"/>
                  </a:lnTo>
                  <a:lnTo>
                    <a:pt x="892774" y="489024"/>
                  </a:lnTo>
                  <a:lnTo>
                    <a:pt x="894364" y="494425"/>
                  </a:lnTo>
                  <a:lnTo>
                    <a:pt x="895318" y="500143"/>
                  </a:lnTo>
                  <a:lnTo>
                    <a:pt x="896272" y="506179"/>
                  </a:lnTo>
                  <a:lnTo>
                    <a:pt x="896908" y="511897"/>
                  </a:lnTo>
                  <a:lnTo>
                    <a:pt x="897226" y="517934"/>
                  </a:lnTo>
                  <a:lnTo>
                    <a:pt x="897544" y="523970"/>
                  </a:lnTo>
                  <a:lnTo>
                    <a:pt x="897544" y="530323"/>
                  </a:lnTo>
                  <a:lnTo>
                    <a:pt x="897544" y="536995"/>
                  </a:lnTo>
                  <a:lnTo>
                    <a:pt x="896908" y="543666"/>
                  </a:lnTo>
                  <a:lnTo>
                    <a:pt x="896272" y="550973"/>
                  </a:lnTo>
                  <a:lnTo>
                    <a:pt x="895636" y="557962"/>
                  </a:lnTo>
                  <a:lnTo>
                    <a:pt x="894364" y="565269"/>
                  </a:lnTo>
                  <a:lnTo>
                    <a:pt x="895318" y="565269"/>
                  </a:lnTo>
                  <a:lnTo>
                    <a:pt x="897862" y="566222"/>
                  </a:lnTo>
                  <a:lnTo>
                    <a:pt x="901677" y="568128"/>
                  </a:lnTo>
                  <a:lnTo>
                    <a:pt x="903903" y="569399"/>
                  </a:lnTo>
                  <a:lnTo>
                    <a:pt x="905811" y="571623"/>
                  </a:lnTo>
                  <a:lnTo>
                    <a:pt x="908355" y="573847"/>
                  </a:lnTo>
                  <a:lnTo>
                    <a:pt x="910262" y="576706"/>
                  </a:lnTo>
                  <a:lnTo>
                    <a:pt x="912170" y="579883"/>
                  </a:lnTo>
                  <a:lnTo>
                    <a:pt x="914078" y="583695"/>
                  </a:lnTo>
                  <a:lnTo>
                    <a:pt x="915668" y="587825"/>
                  </a:lnTo>
                  <a:lnTo>
                    <a:pt x="916622" y="592908"/>
                  </a:lnTo>
                  <a:lnTo>
                    <a:pt x="917576" y="598944"/>
                  </a:lnTo>
                  <a:lnTo>
                    <a:pt x="917576" y="605298"/>
                  </a:lnTo>
                  <a:lnTo>
                    <a:pt x="917258" y="618006"/>
                  </a:lnTo>
                  <a:lnTo>
                    <a:pt x="916622" y="628807"/>
                  </a:lnTo>
                  <a:lnTo>
                    <a:pt x="915032" y="638020"/>
                  </a:lnTo>
                  <a:lnTo>
                    <a:pt x="914078" y="642468"/>
                  </a:lnTo>
                  <a:lnTo>
                    <a:pt x="913124" y="645962"/>
                  </a:lnTo>
                  <a:lnTo>
                    <a:pt x="910262" y="652951"/>
                  </a:lnTo>
                  <a:lnTo>
                    <a:pt x="907401" y="658988"/>
                  </a:lnTo>
                  <a:lnTo>
                    <a:pt x="903903" y="664071"/>
                  </a:lnTo>
                  <a:lnTo>
                    <a:pt x="900723" y="668836"/>
                  </a:lnTo>
                  <a:lnTo>
                    <a:pt x="896590" y="673601"/>
                  </a:lnTo>
                  <a:lnTo>
                    <a:pt x="894682" y="676460"/>
                  </a:lnTo>
                  <a:lnTo>
                    <a:pt x="892456" y="679955"/>
                  </a:lnTo>
                  <a:lnTo>
                    <a:pt x="890866" y="684085"/>
                  </a:lnTo>
                  <a:lnTo>
                    <a:pt x="889276" y="689168"/>
                  </a:lnTo>
                  <a:lnTo>
                    <a:pt x="888004" y="694886"/>
                  </a:lnTo>
                  <a:lnTo>
                    <a:pt x="886733" y="701558"/>
                  </a:lnTo>
                  <a:lnTo>
                    <a:pt x="885461" y="708865"/>
                  </a:lnTo>
                  <a:lnTo>
                    <a:pt x="884189" y="716807"/>
                  </a:lnTo>
                  <a:lnTo>
                    <a:pt x="882599" y="725067"/>
                  </a:lnTo>
                  <a:lnTo>
                    <a:pt x="880055" y="733009"/>
                  </a:lnTo>
                  <a:lnTo>
                    <a:pt x="877511" y="740951"/>
                  </a:lnTo>
                  <a:lnTo>
                    <a:pt x="874650" y="749211"/>
                  </a:lnTo>
                  <a:lnTo>
                    <a:pt x="871152" y="757789"/>
                  </a:lnTo>
                  <a:lnTo>
                    <a:pt x="867972" y="766049"/>
                  </a:lnTo>
                  <a:lnTo>
                    <a:pt x="863839" y="774309"/>
                  </a:lnTo>
                  <a:lnTo>
                    <a:pt x="859387" y="782886"/>
                  </a:lnTo>
                  <a:lnTo>
                    <a:pt x="854617" y="790829"/>
                  </a:lnTo>
                  <a:lnTo>
                    <a:pt x="849848" y="799088"/>
                  </a:lnTo>
                  <a:lnTo>
                    <a:pt x="844760" y="806713"/>
                  </a:lnTo>
                  <a:lnTo>
                    <a:pt x="839037" y="814973"/>
                  </a:lnTo>
                  <a:lnTo>
                    <a:pt x="833313" y="822597"/>
                  </a:lnTo>
                  <a:lnTo>
                    <a:pt x="827272" y="829904"/>
                  </a:lnTo>
                  <a:lnTo>
                    <a:pt x="820913" y="837211"/>
                  </a:lnTo>
                  <a:lnTo>
                    <a:pt x="814553" y="844200"/>
                  </a:lnTo>
                  <a:lnTo>
                    <a:pt x="807876" y="850872"/>
                  </a:lnTo>
                  <a:lnTo>
                    <a:pt x="800880" y="857226"/>
                  </a:lnTo>
                  <a:lnTo>
                    <a:pt x="793567" y="863262"/>
                  </a:lnTo>
                  <a:lnTo>
                    <a:pt x="786254" y="868662"/>
                  </a:lnTo>
                  <a:lnTo>
                    <a:pt x="778940" y="874063"/>
                  </a:lnTo>
                  <a:lnTo>
                    <a:pt x="770673" y="878511"/>
                  </a:lnTo>
                  <a:lnTo>
                    <a:pt x="763042" y="882958"/>
                  </a:lnTo>
                  <a:lnTo>
                    <a:pt x="754775" y="887088"/>
                  </a:lnTo>
                  <a:lnTo>
                    <a:pt x="746825" y="890265"/>
                  </a:lnTo>
                  <a:lnTo>
                    <a:pt x="737922" y="893124"/>
                  </a:lnTo>
                  <a:lnTo>
                    <a:pt x="729655" y="895348"/>
                  </a:lnTo>
                  <a:lnTo>
                    <a:pt x="721070" y="896937"/>
                  </a:lnTo>
                  <a:lnTo>
                    <a:pt x="712166" y="897890"/>
                  </a:lnTo>
                  <a:lnTo>
                    <a:pt x="703263" y="898525"/>
                  </a:lnTo>
                  <a:lnTo>
                    <a:pt x="694360" y="897890"/>
                  </a:lnTo>
                  <a:lnTo>
                    <a:pt x="685457" y="896937"/>
                  </a:lnTo>
                  <a:lnTo>
                    <a:pt x="676872" y="895348"/>
                  </a:lnTo>
                  <a:lnTo>
                    <a:pt x="668604" y="893124"/>
                  </a:lnTo>
                  <a:lnTo>
                    <a:pt x="659701" y="890265"/>
                  </a:lnTo>
                  <a:lnTo>
                    <a:pt x="651752" y="887088"/>
                  </a:lnTo>
                  <a:lnTo>
                    <a:pt x="643803" y="882958"/>
                  </a:lnTo>
                  <a:lnTo>
                    <a:pt x="635853" y="878511"/>
                  </a:lnTo>
                  <a:lnTo>
                    <a:pt x="627904" y="874063"/>
                  </a:lnTo>
                  <a:lnTo>
                    <a:pt x="620273" y="868662"/>
                  </a:lnTo>
                  <a:lnTo>
                    <a:pt x="612959" y="863262"/>
                  </a:lnTo>
                  <a:lnTo>
                    <a:pt x="605646" y="857226"/>
                  </a:lnTo>
                  <a:lnTo>
                    <a:pt x="598651" y="850872"/>
                  </a:lnTo>
                  <a:lnTo>
                    <a:pt x="591973" y="844200"/>
                  </a:lnTo>
                  <a:lnTo>
                    <a:pt x="585614" y="837211"/>
                  </a:lnTo>
                  <a:lnTo>
                    <a:pt x="579255" y="829904"/>
                  </a:lnTo>
                  <a:lnTo>
                    <a:pt x="573213" y="822597"/>
                  </a:lnTo>
                  <a:lnTo>
                    <a:pt x="567490" y="814973"/>
                  </a:lnTo>
                  <a:lnTo>
                    <a:pt x="561766" y="806713"/>
                  </a:lnTo>
                  <a:lnTo>
                    <a:pt x="556679" y="799088"/>
                  </a:lnTo>
                  <a:lnTo>
                    <a:pt x="551591" y="790829"/>
                  </a:lnTo>
                  <a:lnTo>
                    <a:pt x="547139" y="782886"/>
                  </a:lnTo>
                  <a:lnTo>
                    <a:pt x="543006" y="774309"/>
                  </a:lnTo>
                  <a:lnTo>
                    <a:pt x="539190" y="766049"/>
                  </a:lnTo>
                  <a:lnTo>
                    <a:pt x="535375" y="757789"/>
                  </a:lnTo>
                  <a:lnTo>
                    <a:pt x="531877" y="749211"/>
                  </a:lnTo>
                  <a:lnTo>
                    <a:pt x="529015" y="740951"/>
                  </a:lnTo>
                  <a:lnTo>
                    <a:pt x="526471" y="733009"/>
                  </a:lnTo>
                  <a:lnTo>
                    <a:pt x="524246" y="725067"/>
                  </a:lnTo>
                  <a:lnTo>
                    <a:pt x="522338" y="716807"/>
                  </a:lnTo>
                  <a:lnTo>
                    <a:pt x="521066" y="708865"/>
                  </a:lnTo>
                  <a:lnTo>
                    <a:pt x="520112" y="701558"/>
                  </a:lnTo>
                  <a:lnTo>
                    <a:pt x="518840" y="694886"/>
                  </a:lnTo>
                  <a:lnTo>
                    <a:pt x="517568" y="689168"/>
                  </a:lnTo>
                  <a:lnTo>
                    <a:pt x="515978" y="684085"/>
                  </a:lnTo>
                  <a:lnTo>
                    <a:pt x="514070" y="679955"/>
                  </a:lnTo>
                  <a:lnTo>
                    <a:pt x="511845" y="676460"/>
                  </a:lnTo>
                  <a:lnTo>
                    <a:pt x="509937" y="673601"/>
                  </a:lnTo>
                  <a:lnTo>
                    <a:pt x="506121" y="668836"/>
                  </a:lnTo>
                  <a:lnTo>
                    <a:pt x="502624" y="664071"/>
                  </a:lnTo>
                  <a:lnTo>
                    <a:pt x="499126" y="658988"/>
                  </a:lnTo>
                  <a:lnTo>
                    <a:pt x="496264" y="652951"/>
                  </a:lnTo>
                  <a:lnTo>
                    <a:pt x="494992" y="649775"/>
                  </a:lnTo>
                  <a:lnTo>
                    <a:pt x="494038" y="645962"/>
                  </a:lnTo>
                  <a:lnTo>
                    <a:pt x="492448" y="642468"/>
                  </a:lnTo>
                  <a:lnTo>
                    <a:pt x="491495" y="638020"/>
                  </a:lnTo>
                  <a:lnTo>
                    <a:pt x="490223" y="628807"/>
                  </a:lnTo>
                  <a:lnTo>
                    <a:pt x="489269" y="618006"/>
                  </a:lnTo>
                  <a:lnTo>
                    <a:pt x="488951" y="605298"/>
                  </a:lnTo>
                  <a:lnTo>
                    <a:pt x="489269" y="598944"/>
                  </a:lnTo>
                  <a:lnTo>
                    <a:pt x="489905" y="592908"/>
                  </a:lnTo>
                  <a:lnTo>
                    <a:pt x="490859" y="587825"/>
                  </a:lnTo>
                  <a:lnTo>
                    <a:pt x="492448" y="583695"/>
                  </a:lnTo>
                  <a:lnTo>
                    <a:pt x="494356" y="579883"/>
                  </a:lnTo>
                  <a:lnTo>
                    <a:pt x="496264" y="576706"/>
                  </a:lnTo>
                  <a:lnTo>
                    <a:pt x="498172" y="573847"/>
                  </a:lnTo>
                  <a:lnTo>
                    <a:pt x="500716" y="571623"/>
                  </a:lnTo>
                  <a:lnTo>
                    <a:pt x="502624" y="569399"/>
                  </a:lnTo>
                  <a:lnTo>
                    <a:pt x="504849" y="568128"/>
                  </a:lnTo>
                  <a:lnTo>
                    <a:pt x="508665" y="566222"/>
                  </a:lnTo>
                  <a:lnTo>
                    <a:pt x="511209" y="565269"/>
                  </a:lnTo>
                  <a:lnTo>
                    <a:pt x="512163" y="565269"/>
                  </a:lnTo>
                  <a:lnTo>
                    <a:pt x="511209" y="557962"/>
                  </a:lnTo>
                  <a:lnTo>
                    <a:pt x="510255" y="550973"/>
                  </a:lnTo>
                  <a:lnTo>
                    <a:pt x="509619" y="543666"/>
                  </a:lnTo>
                  <a:lnTo>
                    <a:pt x="509301" y="536995"/>
                  </a:lnTo>
                  <a:lnTo>
                    <a:pt x="508983" y="530323"/>
                  </a:lnTo>
                  <a:lnTo>
                    <a:pt x="508983" y="523970"/>
                  </a:lnTo>
                  <a:lnTo>
                    <a:pt x="509301" y="517934"/>
                  </a:lnTo>
                  <a:lnTo>
                    <a:pt x="509619" y="511897"/>
                  </a:lnTo>
                  <a:lnTo>
                    <a:pt x="510573" y="506179"/>
                  </a:lnTo>
                  <a:lnTo>
                    <a:pt x="511209" y="500143"/>
                  </a:lnTo>
                  <a:lnTo>
                    <a:pt x="512163" y="494425"/>
                  </a:lnTo>
                  <a:lnTo>
                    <a:pt x="513752" y="489024"/>
                  </a:lnTo>
                  <a:lnTo>
                    <a:pt x="515342" y="483623"/>
                  </a:lnTo>
                  <a:lnTo>
                    <a:pt x="516932" y="478222"/>
                  </a:lnTo>
                  <a:lnTo>
                    <a:pt x="518522" y="473457"/>
                  </a:lnTo>
                  <a:lnTo>
                    <a:pt x="520748" y="468692"/>
                  </a:lnTo>
                  <a:lnTo>
                    <a:pt x="522656" y="463609"/>
                  </a:lnTo>
                  <a:lnTo>
                    <a:pt x="524881" y="458843"/>
                  </a:lnTo>
                  <a:lnTo>
                    <a:pt x="529969" y="450266"/>
                  </a:lnTo>
                  <a:lnTo>
                    <a:pt x="535692" y="442006"/>
                  </a:lnTo>
                  <a:lnTo>
                    <a:pt x="542052" y="434064"/>
                  </a:lnTo>
                  <a:lnTo>
                    <a:pt x="548729" y="426757"/>
                  </a:lnTo>
                  <a:lnTo>
                    <a:pt x="555725" y="419768"/>
                  </a:lnTo>
                  <a:lnTo>
                    <a:pt x="563038" y="413414"/>
                  </a:lnTo>
                  <a:lnTo>
                    <a:pt x="570669" y="407695"/>
                  </a:lnTo>
                  <a:lnTo>
                    <a:pt x="578937" y="402612"/>
                  </a:lnTo>
                  <a:lnTo>
                    <a:pt x="587204" y="397529"/>
                  </a:lnTo>
                  <a:lnTo>
                    <a:pt x="595471" y="392764"/>
                  </a:lnTo>
                  <a:lnTo>
                    <a:pt x="604374" y="388634"/>
                  </a:lnTo>
                  <a:lnTo>
                    <a:pt x="613277" y="384822"/>
                  </a:lnTo>
                  <a:lnTo>
                    <a:pt x="621863" y="381327"/>
                  </a:lnTo>
                  <a:lnTo>
                    <a:pt x="630766" y="378468"/>
                  </a:lnTo>
                  <a:lnTo>
                    <a:pt x="639669" y="375609"/>
                  </a:lnTo>
                  <a:lnTo>
                    <a:pt x="648254" y="373385"/>
                  </a:lnTo>
                  <a:lnTo>
                    <a:pt x="656839" y="371479"/>
                  </a:lnTo>
                  <a:lnTo>
                    <a:pt x="665425" y="369573"/>
                  </a:lnTo>
                  <a:lnTo>
                    <a:pt x="673374" y="368302"/>
                  </a:lnTo>
                  <a:lnTo>
                    <a:pt x="681641" y="367031"/>
                  </a:lnTo>
                  <a:lnTo>
                    <a:pt x="689273" y="366078"/>
                  </a:lnTo>
                  <a:lnTo>
                    <a:pt x="696268" y="365761"/>
                  </a:lnTo>
                  <a:lnTo>
                    <a:pt x="703263" y="365125"/>
                  </a:lnTo>
                  <a:close/>
                  <a:moveTo>
                    <a:pt x="1144579" y="274638"/>
                  </a:moveTo>
                  <a:lnTo>
                    <a:pt x="1142358" y="274951"/>
                  </a:lnTo>
                  <a:lnTo>
                    <a:pt x="1140454" y="275576"/>
                  </a:lnTo>
                  <a:lnTo>
                    <a:pt x="1138233" y="276202"/>
                  </a:lnTo>
                  <a:lnTo>
                    <a:pt x="1135059" y="278078"/>
                  </a:lnTo>
                  <a:lnTo>
                    <a:pt x="1131569" y="280892"/>
                  </a:lnTo>
                  <a:lnTo>
                    <a:pt x="1129347" y="283706"/>
                  </a:lnTo>
                  <a:lnTo>
                    <a:pt x="1127443" y="287458"/>
                  </a:lnTo>
                  <a:lnTo>
                    <a:pt x="1126809" y="289022"/>
                  </a:lnTo>
                  <a:lnTo>
                    <a:pt x="1125857" y="290898"/>
                  </a:lnTo>
                  <a:lnTo>
                    <a:pt x="1125539" y="293399"/>
                  </a:lnTo>
                  <a:lnTo>
                    <a:pt x="1125539" y="295276"/>
                  </a:lnTo>
                  <a:lnTo>
                    <a:pt x="1125539" y="297464"/>
                  </a:lnTo>
                  <a:lnTo>
                    <a:pt x="1125857" y="299653"/>
                  </a:lnTo>
                  <a:lnTo>
                    <a:pt x="1126809" y="301529"/>
                  </a:lnTo>
                  <a:lnTo>
                    <a:pt x="1127443" y="303406"/>
                  </a:lnTo>
                  <a:lnTo>
                    <a:pt x="1129347" y="306845"/>
                  </a:lnTo>
                  <a:lnTo>
                    <a:pt x="1131569" y="309972"/>
                  </a:lnTo>
                  <a:lnTo>
                    <a:pt x="1135059" y="312474"/>
                  </a:lnTo>
                  <a:lnTo>
                    <a:pt x="1138233" y="314350"/>
                  </a:lnTo>
                  <a:lnTo>
                    <a:pt x="1140454" y="314975"/>
                  </a:lnTo>
                  <a:lnTo>
                    <a:pt x="1142358" y="315600"/>
                  </a:lnTo>
                  <a:lnTo>
                    <a:pt x="1144579" y="315913"/>
                  </a:lnTo>
                  <a:lnTo>
                    <a:pt x="1146801" y="315913"/>
                  </a:lnTo>
                  <a:lnTo>
                    <a:pt x="1714195" y="315913"/>
                  </a:lnTo>
                  <a:lnTo>
                    <a:pt x="1716416" y="315913"/>
                  </a:lnTo>
                  <a:lnTo>
                    <a:pt x="1718638" y="315600"/>
                  </a:lnTo>
                  <a:lnTo>
                    <a:pt x="1720542" y="314975"/>
                  </a:lnTo>
                  <a:lnTo>
                    <a:pt x="1722446" y="314350"/>
                  </a:lnTo>
                  <a:lnTo>
                    <a:pt x="1726254" y="312474"/>
                  </a:lnTo>
                  <a:lnTo>
                    <a:pt x="1729110" y="309972"/>
                  </a:lnTo>
                  <a:lnTo>
                    <a:pt x="1731966" y="306845"/>
                  </a:lnTo>
                  <a:lnTo>
                    <a:pt x="1733552" y="303406"/>
                  </a:lnTo>
                  <a:lnTo>
                    <a:pt x="1734504" y="301529"/>
                  </a:lnTo>
                  <a:lnTo>
                    <a:pt x="1734822" y="299653"/>
                  </a:lnTo>
                  <a:lnTo>
                    <a:pt x="1735139" y="297464"/>
                  </a:lnTo>
                  <a:lnTo>
                    <a:pt x="1735139" y="295276"/>
                  </a:lnTo>
                  <a:lnTo>
                    <a:pt x="1735139" y="293399"/>
                  </a:lnTo>
                  <a:lnTo>
                    <a:pt x="1734822" y="290898"/>
                  </a:lnTo>
                  <a:lnTo>
                    <a:pt x="1734504" y="289022"/>
                  </a:lnTo>
                  <a:lnTo>
                    <a:pt x="1733552" y="287458"/>
                  </a:lnTo>
                  <a:lnTo>
                    <a:pt x="1731966" y="283706"/>
                  </a:lnTo>
                  <a:lnTo>
                    <a:pt x="1729110" y="280892"/>
                  </a:lnTo>
                  <a:lnTo>
                    <a:pt x="1726254" y="278078"/>
                  </a:lnTo>
                  <a:lnTo>
                    <a:pt x="1722446" y="276202"/>
                  </a:lnTo>
                  <a:lnTo>
                    <a:pt x="1720542" y="275576"/>
                  </a:lnTo>
                  <a:lnTo>
                    <a:pt x="1718638" y="274951"/>
                  </a:lnTo>
                  <a:lnTo>
                    <a:pt x="1716416" y="274638"/>
                  </a:lnTo>
                  <a:lnTo>
                    <a:pt x="1714195" y="274638"/>
                  </a:lnTo>
                  <a:lnTo>
                    <a:pt x="1146801" y="274638"/>
                  </a:lnTo>
                  <a:lnTo>
                    <a:pt x="1144579" y="274638"/>
                  </a:lnTo>
                  <a:close/>
                  <a:moveTo>
                    <a:pt x="1144589" y="153988"/>
                  </a:moveTo>
                  <a:lnTo>
                    <a:pt x="1142367" y="154301"/>
                  </a:lnTo>
                  <a:lnTo>
                    <a:pt x="1140462" y="154926"/>
                  </a:lnTo>
                  <a:lnTo>
                    <a:pt x="1138239" y="155552"/>
                  </a:lnTo>
                  <a:lnTo>
                    <a:pt x="1135064" y="157428"/>
                  </a:lnTo>
                  <a:lnTo>
                    <a:pt x="1131572" y="159929"/>
                  </a:lnTo>
                  <a:lnTo>
                    <a:pt x="1129349" y="163056"/>
                  </a:lnTo>
                  <a:lnTo>
                    <a:pt x="1127444" y="166808"/>
                  </a:lnTo>
                  <a:lnTo>
                    <a:pt x="1126809" y="168372"/>
                  </a:lnTo>
                  <a:lnTo>
                    <a:pt x="1125857" y="170248"/>
                  </a:lnTo>
                  <a:lnTo>
                    <a:pt x="1125539" y="172749"/>
                  </a:lnTo>
                  <a:lnTo>
                    <a:pt x="1125539" y="174626"/>
                  </a:lnTo>
                  <a:lnTo>
                    <a:pt x="1125539" y="176502"/>
                  </a:lnTo>
                  <a:lnTo>
                    <a:pt x="1125857" y="179003"/>
                  </a:lnTo>
                  <a:lnTo>
                    <a:pt x="1126809" y="180879"/>
                  </a:lnTo>
                  <a:lnTo>
                    <a:pt x="1127444" y="182756"/>
                  </a:lnTo>
                  <a:lnTo>
                    <a:pt x="1129349" y="186195"/>
                  </a:lnTo>
                  <a:lnTo>
                    <a:pt x="1131572" y="189322"/>
                  </a:lnTo>
                  <a:lnTo>
                    <a:pt x="1135064" y="191824"/>
                  </a:lnTo>
                  <a:lnTo>
                    <a:pt x="1138239" y="193700"/>
                  </a:lnTo>
                  <a:lnTo>
                    <a:pt x="1140462" y="194325"/>
                  </a:lnTo>
                  <a:lnTo>
                    <a:pt x="1142367" y="194950"/>
                  </a:lnTo>
                  <a:lnTo>
                    <a:pt x="1144589" y="195263"/>
                  </a:lnTo>
                  <a:lnTo>
                    <a:pt x="1146812" y="195263"/>
                  </a:lnTo>
                  <a:lnTo>
                    <a:pt x="1388430" y="195263"/>
                  </a:lnTo>
                  <a:lnTo>
                    <a:pt x="1390970" y="195263"/>
                  </a:lnTo>
                  <a:lnTo>
                    <a:pt x="1392875" y="194950"/>
                  </a:lnTo>
                  <a:lnTo>
                    <a:pt x="1394780" y="194325"/>
                  </a:lnTo>
                  <a:lnTo>
                    <a:pt x="1397002" y="193700"/>
                  </a:lnTo>
                  <a:lnTo>
                    <a:pt x="1400177" y="191824"/>
                  </a:lnTo>
                  <a:lnTo>
                    <a:pt x="1403670" y="189322"/>
                  </a:lnTo>
                  <a:lnTo>
                    <a:pt x="1405892" y="186195"/>
                  </a:lnTo>
                  <a:lnTo>
                    <a:pt x="1407797" y="182756"/>
                  </a:lnTo>
                  <a:lnTo>
                    <a:pt x="1408432" y="180879"/>
                  </a:lnTo>
                  <a:lnTo>
                    <a:pt x="1409067" y="179003"/>
                  </a:lnTo>
                  <a:lnTo>
                    <a:pt x="1409702" y="176502"/>
                  </a:lnTo>
                  <a:lnTo>
                    <a:pt x="1409702" y="174626"/>
                  </a:lnTo>
                  <a:lnTo>
                    <a:pt x="1409702" y="172749"/>
                  </a:lnTo>
                  <a:lnTo>
                    <a:pt x="1409067" y="170248"/>
                  </a:lnTo>
                  <a:lnTo>
                    <a:pt x="1408432" y="168372"/>
                  </a:lnTo>
                  <a:lnTo>
                    <a:pt x="1407797" y="166808"/>
                  </a:lnTo>
                  <a:lnTo>
                    <a:pt x="1405892" y="163056"/>
                  </a:lnTo>
                  <a:lnTo>
                    <a:pt x="1403670" y="159929"/>
                  </a:lnTo>
                  <a:lnTo>
                    <a:pt x="1400177" y="157428"/>
                  </a:lnTo>
                  <a:lnTo>
                    <a:pt x="1397002" y="155552"/>
                  </a:lnTo>
                  <a:lnTo>
                    <a:pt x="1394780" y="154926"/>
                  </a:lnTo>
                  <a:lnTo>
                    <a:pt x="1392875" y="154301"/>
                  </a:lnTo>
                  <a:lnTo>
                    <a:pt x="1390970" y="153988"/>
                  </a:lnTo>
                  <a:lnTo>
                    <a:pt x="1388430" y="153988"/>
                  </a:lnTo>
                  <a:lnTo>
                    <a:pt x="1146812" y="153988"/>
                  </a:lnTo>
                  <a:lnTo>
                    <a:pt x="1144589" y="153988"/>
                  </a:lnTo>
                  <a:close/>
                  <a:moveTo>
                    <a:pt x="1251081" y="0"/>
                  </a:moveTo>
                  <a:lnTo>
                    <a:pt x="1609598" y="0"/>
                  </a:lnTo>
                  <a:lnTo>
                    <a:pt x="1622923" y="318"/>
                  </a:lnTo>
                  <a:lnTo>
                    <a:pt x="1636248" y="1588"/>
                  </a:lnTo>
                  <a:lnTo>
                    <a:pt x="1649257" y="3495"/>
                  </a:lnTo>
                  <a:lnTo>
                    <a:pt x="1662265" y="5718"/>
                  </a:lnTo>
                  <a:lnTo>
                    <a:pt x="1674955" y="8260"/>
                  </a:lnTo>
                  <a:lnTo>
                    <a:pt x="1687329" y="12072"/>
                  </a:lnTo>
                  <a:lnTo>
                    <a:pt x="1699385" y="16202"/>
                  </a:lnTo>
                  <a:lnTo>
                    <a:pt x="1711125" y="20649"/>
                  </a:lnTo>
                  <a:lnTo>
                    <a:pt x="1722864" y="26050"/>
                  </a:lnTo>
                  <a:lnTo>
                    <a:pt x="1734285" y="32085"/>
                  </a:lnTo>
                  <a:lnTo>
                    <a:pt x="1745390" y="38439"/>
                  </a:lnTo>
                  <a:lnTo>
                    <a:pt x="1755543" y="45110"/>
                  </a:lnTo>
                  <a:lnTo>
                    <a:pt x="1766013" y="52417"/>
                  </a:lnTo>
                  <a:lnTo>
                    <a:pt x="1776165" y="60041"/>
                  </a:lnTo>
                  <a:lnTo>
                    <a:pt x="1785366" y="68618"/>
                  </a:lnTo>
                  <a:lnTo>
                    <a:pt x="1794567" y="77196"/>
                  </a:lnTo>
                  <a:lnTo>
                    <a:pt x="1803451" y="86726"/>
                  </a:lnTo>
                  <a:lnTo>
                    <a:pt x="1811700" y="95939"/>
                  </a:lnTo>
                  <a:lnTo>
                    <a:pt x="1819314" y="106104"/>
                  </a:lnTo>
                  <a:lnTo>
                    <a:pt x="1826611" y="116270"/>
                  </a:lnTo>
                  <a:lnTo>
                    <a:pt x="1833274" y="126753"/>
                  </a:lnTo>
                  <a:lnTo>
                    <a:pt x="1839620" y="137872"/>
                  </a:lnTo>
                  <a:lnTo>
                    <a:pt x="1845648" y="148991"/>
                  </a:lnTo>
                  <a:lnTo>
                    <a:pt x="1851041" y="160745"/>
                  </a:lnTo>
                  <a:lnTo>
                    <a:pt x="1855800" y="172817"/>
                  </a:lnTo>
                  <a:lnTo>
                    <a:pt x="1859925" y="184888"/>
                  </a:lnTo>
                  <a:lnTo>
                    <a:pt x="1863415" y="197278"/>
                  </a:lnTo>
                  <a:lnTo>
                    <a:pt x="1866270" y="209985"/>
                  </a:lnTo>
                  <a:lnTo>
                    <a:pt x="1868491" y="223010"/>
                  </a:lnTo>
                  <a:lnTo>
                    <a:pt x="1870078" y="236034"/>
                  </a:lnTo>
                  <a:lnTo>
                    <a:pt x="1871029" y="249377"/>
                  </a:lnTo>
                  <a:lnTo>
                    <a:pt x="1871664" y="262719"/>
                  </a:lnTo>
                  <a:lnTo>
                    <a:pt x="1871664" y="305924"/>
                  </a:lnTo>
                  <a:lnTo>
                    <a:pt x="1871029" y="319584"/>
                  </a:lnTo>
                  <a:lnTo>
                    <a:pt x="1870078" y="332608"/>
                  </a:lnTo>
                  <a:lnTo>
                    <a:pt x="1868491" y="345633"/>
                  </a:lnTo>
                  <a:lnTo>
                    <a:pt x="1866270" y="358658"/>
                  </a:lnTo>
                  <a:lnTo>
                    <a:pt x="1863415" y="371365"/>
                  </a:lnTo>
                  <a:lnTo>
                    <a:pt x="1859925" y="383755"/>
                  </a:lnTo>
                  <a:lnTo>
                    <a:pt x="1855800" y="396144"/>
                  </a:lnTo>
                  <a:lnTo>
                    <a:pt x="1851041" y="407580"/>
                  </a:lnTo>
                  <a:lnTo>
                    <a:pt x="1845648" y="419334"/>
                  </a:lnTo>
                  <a:lnTo>
                    <a:pt x="1839620" y="430771"/>
                  </a:lnTo>
                  <a:lnTo>
                    <a:pt x="1833274" y="441890"/>
                  </a:lnTo>
                  <a:lnTo>
                    <a:pt x="1826611" y="452373"/>
                  </a:lnTo>
                  <a:lnTo>
                    <a:pt x="1819314" y="462539"/>
                  </a:lnTo>
                  <a:lnTo>
                    <a:pt x="1811700" y="472387"/>
                  </a:lnTo>
                  <a:lnTo>
                    <a:pt x="1803451" y="482235"/>
                  </a:lnTo>
                  <a:lnTo>
                    <a:pt x="1794567" y="491130"/>
                  </a:lnTo>
                  <a:lnTo>
                    <a:pt x="1785366" y="500024"/>
                  </a:lnTo>
                  <a:lnTo>
                    <a:pt x="1776165" y="508284"/>
                  </a:lnTo>
                  <a:lnTo>
                    <a:pt x="1766013" y="515908"/>
                  </a:lnTo>
                  <a:lnTo>
                    <a:pt x="1755543" y="523215"/>
                  </a:lnTo>
                  <a:lnTo>
                    <a:pt x="1745390" y="530204"/>
                  </a:lnTo>
                  <a:lnTo>
                    <a:pt x="1734285" y="536557"/>
                  </a:lnTo>
                  <a:lnTo>
                    <a:pt x="1722864" y="542276"/>
                  </a:lnTo>
                  <a:lnTo>
                    <a:pt x="1711125" y="547676"/>
                  </a:lnTo>
                  <a:lnTo>
                    <a:pt x="1699385" y="552441"/>
                  </a:lnTo>
                  <a:lnTo>
                    <a:pt x="1687329" y="556571"/>
                  </a:lnTo>
                  <a:lnTo>
                    <a:pt x="1674955" y="560066"/>
                  </a:lnTo>
                  <a:lnTo>
                    <a:pt x="1662265" y="563242"/>
                  </a:lnTo>
                  <a:lnTo>
                    <a:pt x="1649257" y="565466"/>
                  </a:lnTo>
                  <a:lnTo>
                    <a:pt x="1636248" y="567054"/>
                  </a:lnTo>
                  <a:lnTo>
                    <a:pt x="1622923" y="568007"/>
                  </a:lnTo>
                  <a:lnTo>
                    <a:pt x="1609598" y="568325"/>
                  </a:lnTo>
                  <a:lnTo>
                    <a:pt x="1371924" y="568325"/>
                  </a:lnTo>
                  <a:lnTo>
                    <a:pt x="1367993" y="573160"/>
                  </a:lnTo>
                  <a:lnTo>
                    <a:pt x="1360352" y="581382"/>
                  </a:lnTo>
                  <a:lnTo>
                    <a:pt x="1352074" y="589921"/>
                  </a:lnTo>
                  <a:lnTo>
                    <a:pt x="1342841" y="598460"/>
                  </a:lnTo>
                  <a:lnTo>
                    <a:pt x="1333289" y="606682"/>
                  </a:lnTo>
                  <a:lnTo>
                    <a:pt x="1322782" y="615221"/>
                  </a:lnTo>
                  <a:lnTo>
                    <a:pt x="1311320" y="623127"/>
                  </a:lnTo>
                  <a:lnTo>
                    <a:pt x="1299222" y="630717"/>
                  </a:lnTo>
                  <a:lnTo>
                    <a:pt x="1286486" y="637991"/>
                  </a:lnTo>
                  <a:lnTo>
                    <a:pt x="1279800" y="641470"/>
                  </a:lnTo>
                  <a:lnTo>
                    <a:pt x="1272796" y="644632"/>
                  </a:lnTo>
                  <a:lnTo>
                    <a:pt x="1265791" y="648111"/>
                  </a:lnTo>
                  <a:lnTo>
                    <a:pt x="1258469" y="650957"/>
                  </a:lnTo>
                  <a:lnTo>
                    <a:pt x="1251146" y="654119"/>
                  </a:lnTo>
                  <a:lnTo>
                    <a:pt x="1243505" y="656649"/>
                  </a:lnTo>
                  <a:lnTo>
                    <a:pt x="1235545" y="658863"/>
                  </a:lnTo>
                  <a:lnTo>
                    <a:pt x="1227267" y="661393"/>
                  </a:lnTo>
                  <a:lnTo>
                    <a:pt x="1218989" y="663607"/>
                  </a:lnTo>
                  <a:lnTo>
                    <a:pt x="1210393" y="665188"/>
                  </a:lnTo>
                  <a:lnTo>
                    <a:pt x="1201478" y="667086"/>
                  </a:lnTo>
                  <a:lnTo>
                    <a:pt x="1192563" y="668351"/>
                  </a:lnTo>
                  <a:lnTo>
                    <a:pt x="1183012" y="669616"/>
                  </a:lnTo>
                  <a:lnTo>
                    <a:pt x="1173778" y="670564"/>
                  </a:lnTo>
                  <a:lnTo>
                    <a:pt x="1164227" y="671197"/>
                  </a:lnTo>
                  <a:lnTo>
                    <a:pt x="1154357" y="671513"/>
                  </a:lnTo>
                  <a:lnTo>
                    <a:pt x="1144169" y="671513"/>
                  </a:lnTo>
                  <a:lnTo>
                    <a:pt x="1133980" y="671197"/>
                  </a:lnTo>
                  <a:lnTo>
                    <a:pt x="1123155" y="670881"/>
                  </a:lnTo>
                  <a:lnTo>
                    <a:pt x="1112649" y="669932"/>
                  </a:lnTo>
                  <a:lnTo>
                    <a:pt x="1101505" y="668667"/>
                  </a:lnTo>
                  <a:lnTo>
                    <a:pt x="1090043" y="667402"/>
                  </a:lnTo>
                  <a:lnTo>
                    <a:pt x="1078581" y="665188"/>
                  </a:lnTo>
                  <a:lnTo>
                    <a:pt x="1066801" y="662974"/>
                  </a:lnTo>
                  <a:lnTo>
                    <a:pt x="1073806" y="661393"/>
                  </a:lnTo>
                  <a:lnTo>
                    <a:pt x="1081765" y="658863"/>
                  </a:lnTo>
                  <a:lnTo>
                    <a:pt x="1091635" y="655701"/>
                  </a:lnTo>
                  <a:lnTo>
                    <a:pt x="1103734" y="651273"/>
                  </a:lnTo>
                  <a:lnTo>
                    <a:pt x="1117424" y="645897"/>
                  </a:lnTo>
                  <a:lnTo>
                    <a:pt x="1132388" y="639256"/>
                  </a:lnTo>
                  <a:lnTo>
                    <a:pt x="1139711" y="635777"/>
                  </a:lnTo>
                  <a:lnTo>
                    <a:pt x="1147352" y="631666"/>
                  </a:lnTo>
                  <a:lnTo>
                    <a:pt x="1154994" y="627555"/>
                  </a:lnTo>
                  <a:lnTo>
                    <a:pt x="1162635" y="622811"/>
                  </a:lnTo>
                  <a:lnTo>
                    <a:pt x="1169958" y="617751"/>
                  </a:lnTo>
                  <a:lnTo>
                    <a:pt x="1177599" y="612375"/>
                  </a:lnTo>
                  <a:lnTo>
                    <a:pt x="1184922" y="606682"/>
                  </a:lnTo>
                  <a:lnTo>
                    <a:pt x="1191926" y="600673"/>
                  </a:lnTo>
                  <a:lnTo>
                    <a:pt x="1198612" y="594348"/>
                  </a:lnTo>
                  <a:lnTo>
                    <a:pt x="1204980" y="587707"/>
                  </a:lnTo>
                  <a:lnTo>
                    <a:pt x="1210711" y="580750"/>
                  </a:lnTo>
                  <a:lnTo>
                    <a:pt x="1216124" y="573476"/>
                  </a:lnTo>
                  <a:lnTo>
                    <a:pt x="1220469" y="566570"/>
                  </a:lnTo>
                  <a:lnTo>
                    <a:pt x="1211422" y="565466"/>
                  </a:lnTo>
                  <a:lnTo>
                    <a:pt x="1198731" y="563242"/>
                  </a:lnTo>
                  <a:lnTo>
                    <a:pt x="1186040" y="560066"/>
                  </a:lnTo>
                  <a:lnTo>
                    <a:pt x="1173349" y="556571"/>
                  </a:lnTo>
                  <a:lnTo>
                    <a:pt x="1161293" y="552441"/>
                  </a:lnTo>
                  <a:lnTo>
                    <a:pt x="1149236" y="547676"/>
                  </a:lnTo>
                  <a:lnTo>
                    <a:pt x="1137815" y="542276"/>
                  </a:lnTo>
                  <a:lnTo>
                    <a:pt x="1126710" y="536557"/>
                  </a:lnTo>
                  <a:lnTo>
                    <a:pt x="1115606" y="530204"/>
                  </a:lnTo>
                  <a:lnTo>
                    <a:pt x="1104818" y="523215"/>
                  </a:lnTo>
                  <a:lnTo>
                    <a:pt x="1094666" y="515908"/>
                  </a:lnTo>
                  <a:lnTo>
                    <a:pt x="1084513" y="508284"/>
                  </a:lnTo>
                  <a:lnTo>
                    <a:pt x="1075312" y="500024"/>
                  </a:lnTo>
                  <a:lnTo>
                    <a:pt x="1066111" y="491130"/>
                  </a:lnTo>
                  <a:lnTo>
                    <a:pt x="1057545" y="482235"/>
                  </a:lnTo>
                  <a:lnTo>
                    <a:pt x="1049296" y="472387"/>
                  </a:lnTo>
                  <a:lnTo>
                    <a:pt x="1041047" y="462539"/>
                  </a:lnTo>
                  <a:lnTo>
                    <a:pt x="1033750" y="452373"/>
                  </a:lnTo>
                  <a:lnTo>
                    <a:pt x="1027087" y="441890"/>
                  </a:lnTo>
                  <a:lnTo>
                    <a:pt x="1020741" y="430771"/>
                  </a:lnTo>
                  <a:lnTo>
                    <a:pt x="1015031" y="419334"/>
                  </a:lnTo>
                  <a:lnTo>
                    <a:pt x="1009637" y="407580"/>
                  </a:lnTo>
                  <a:lnTo>
                    <a:pt x="1005195" y="396144"/>
                  </a:lnTo>
                  <a:lnTo>
                    <a:pt x="1000753" y="383755"/>
                  </a:lnTo>
                  <a:lnTo>
                    <a:pt x="997581" y="371365"/>
                  </a:lnTo>
                  <a:lnTo>
                    <a:pt x="994408" y="358658"/>
                  </a:lnTo>
                  <a:lnTo>
                    <a:pt x="992187" y="345633"/>
                  </a:lnTo>
                  <a:lnTo>
                    <a:pt x="990283" y="332608"/>
                  </a:lnTo>
                  <a:lnTo>
                    <a:pt x="989332" y="319584"/>
                  </a:lnTo>
                  <a:lnTo>
                    <a:pt x="989014" y="305924"/>
                  </a:lnTo>
                  <a:lnTo>
                    <a:pt x="989014" y="262719"/>
                  </a:lnTo>
                  <a:lnTo>
                    <a:pt x="989332" y="249377"/>
                  </a:lnTo>
                  <a:lnTo>
                    <a:pt x="990283" y="236034"/>
                  </a:lnTo>
                  <a:lnTo>
                    <a:pt x="992187" y="223010"/>
                  </a:lnTo>
                  <a:lnTo>
                    <a:pt x="994408" y="209985"/>
                  </a:lnTo>
                  <a:lnTo>
                    <a:pt x="997581" y="197278"/>
                  </a:lnTo>
                  <a:lnTo>
                    <a:pt x="1000753" y="184888"/>
                  </a:lnTo>
                  <a:lnTo>
                    <a:pt x="1005195" y="172817"/>
                  </a:lnTo>
                  <a:lnTo>
                    <a:pt x="1009637" y="160745"/>
                  </a:lnTo>
                  <a:lnTo>
                    <a:pt x="1015031" y="148991"/>
                  </a:lnTo>
                  <a:lnTo>
                    <a:pt x="1020741" y="137872"/>
                  </a:lnTo>
                  <a:lnTo>
                    <a:pt x="1027087" y="126753"/>
                  </a:lnTo>
                  <a:lnTo>
                    <a:pt x="1033750" y="116270"/>
                  </a:lnTo>
                  <a:lnTo>
                    <a:pt x="1041047" y="106104"/>
                  </a:lnTo>
                  <a:lnTo>
                    <a:pt x="1049296" y="95939"/>
                  </a:lnTo>
                  <a:lnTo>
                    <a:pt x="1057545" y="86726"/>
                  </a:lnTo>
                  <a:lnTo>
                    <a:pt x="1066111" y="77196"/>
                  </a:lnTo>
                  <a:lnTo>
                    <a:pt x="1075312" y="68618"/>
                  </a:lnTo>
                  <a:lnTo>
                    <a:pt x="1084513" y="60041"/>
                  </a:lnTo>
                  <a:lnTo>
                    <a:pt x="1094666" y="52417"/>
                  </a:lnTo>
                  <a:lnTo>
                    <a:pt x="1104818" y="45110"/>
                  </a:lnTo>
                  <a:lnTo>
                    <a:pt x="1115606" y="38439"/>
                  </a:lnTo>
                  <a:lnTo>
                    <a:pt x="1126710" y="32085"/>
                  </a:lnTo>
                  <a:lnTo>
                    <a:pt x="1137815" y="26050"/>
                  </a:lnTo>
                  <a:lnTo>
                    <a:pt x="1149236" y="20649"/>
                  </a:lnTo>
                  <a:lnTo>
                    <a:pt x="1161293" y="16202"/>
                  </a:lnTo>
                  <a:lnTo>
                    <a:pt x="1173349" y="12072"/>
                  </a:lnTo>
                  <a:lnTo>
                    <a:pt x="1186040" y="8260"/>
                  </a:lnTo>
                  <a:lnTo>
                    <a:pt x="1198731" y="5718"/>
                  </a:lnTo>
                  <a:lnTo>
                    <a:pt x="1211422" y="3495"/>
                  </a:lnTo>
                  <a:lnTo>
                    <a:pt x="1224430" y="1588"/>
                  </a:lnTo>
                  <a:lnTo>
                    <a:pt x="1237755" y="318"/>
                  </a:lnTo>
                  <a:lnTo>
                    <a:pt x="1251081"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2016" b="0" i="0" u="none" strike="noStrike" kern="0" cap="none" spc="0" normalizeH="0" baseline="0" noProof="0">
                <a:ln>
                  <a:noFill/>
                </a:ln>
                <a:solidFill>
                  <a:srgbClr val="000000"/>
                </a:solidFill>
                <a:effectLst/>
                <a:uLnTx/>
                <a:uFillTx/>
                <a:ea typeface="等线" panose="02010600030101010101" pitchFamily="2" charset="-122"/>
              </a:endParaRPr>
            </a:p>
          </p:txBody>
        </p:sp>
        <p:sp>
          <p:nvSpPr>
            <p:cNvPr id="86" name="矩形 47">
              <a:extLst>
                <a:ext uri="{FF2B5EF4-FFF2-40B4-BE49-F238E27FC236}">
                  <a16:creationId xmlns="" xmlns:a16="http://schemas.microsoft.com/office/drawing/2014/main" id="{08DC2D14-11A4-4BF3-8B2E-A68F50BF0FD0}"/>
                </a:ext>
              </a:extLst>
            </p:cNvPr>
            <p:cNvSpPr>
              <a:spLocks noChangeArrowheads="1"/>
            </p:cNvSpPr>
            <p:nvPr/>
          </p:nvSpPr>
          <p:spPr bwMode="auto">
            <a:xfrm>
              <a:off x="467544" y="4300197"/>
              <a:ext cx="2376264" cy="1056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8925" eaLnBrk="0" hangingPunct="0">
                <a:defRPr sz="1400">
                  <a:solidFill>
                    <a:schemeClr val="tx1"/>
                  </a:solidFill>
                  <a:latin typeface="Arial" pitchFamily="34" charset="0"/>
                  <a:ea typeface="宋体" pitchFamily="2" charset="-122"/>
                </a:defRPr>
              </a:lvl2pPr>
              <a:lvl3pPr marL="1143000" indent="-231775" eaLnBrk="0" hangingPunct="0">
                <a:defRPr sz="1400">
                  <a:solidFill>
                    <a:schemeClr val="tx1"/>
                  </a:solidFill>
                  <a:latin typeface="Arial" pitchFamily="34" charset="0"/>
                  <a:ea typeface="宋体" pitchFamily="2" charset="-122"/>
                </a:defRPr>
              </a:lvl3pPr>
              <a:lvl4pPr marL="1600200" indent="-231775" eaLnBrk="0" hangingPunct="0">
                <a:defRPr sz="1400">
                  <a:solidFill>
                    <a:schemeClr val="tx1"/>
                  </a:solidFill>
                  <a:latin typeface="Arial" pitchFamily="34" charset="0"/>
                  <a:ea typeface="宋体" pitchFamily="2" charset="-122"/>
                </a:defRPr>
              </a:lvl4pPr>
              <a:lvl5pPr marL="2057400" indent="-231775" eaLnBrk="0" hangingPunct="0">
                <a:defRPr sz="1400">
                  <a:solidFill>
                    <a:schemeClr val="tx1"/>
                  </a:solidFill>
                  <a:latin typeface="Arial" pitchFamily="34" charset="0"/>
                  <a:ea typeface="宋体" pitchFamily="2" charset="-122"/>
                </a:defRPr>
              </a:lvl5pPr>
              <a:lvl6pPr marL="25146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6pPr>
              <a:lvl7pPr marL="29718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7pPr>
              <a:lvl8pPr marL="34290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8pPr>
              <a:lvl9pPr marL="3886200" indent="-231775" defTabSz="682625" eaLnBrk="0" fontAlgn="base" hangingPunct="0">
                <a:spcBef>
                  <a:spcPct val="0"/>
                </a:spcBef>
                <a:spcAft>
                  <a:spcPct val="0"/>
                </a:spcAft>
                <a:buFont typeface="Arial" pitchFamily="34" charset="0"/>
                <a:defRPr sz="1400">
                  <a:solidFill>
                    <a:schemeClr val="tx1"/>
                  </a:solidFill>
                  <a:latin typeface="Arial" pitchFamily="34" charset="0"/>
                  <a:ea typeface="宋体" pitchFamily="2" charset="-122"/>
                </a:defRPr>
              </a:lvl9pPr>
            </a:lstStyle>
            <a:p>
              <a:pPr marL="0" marR="0" lvl="0" indent="0" algn="just" defTabSz="457200" eaLnBrk="0" fontAlgn="auto" latinLnBrk="0" hangingPunct="0">
                <a:lnSpc>
                  <a:spcPct val="140000"/>
                </a:lnSpc>
                <a:spcBef>
                  <a:spcPts val="0"/>
                </a:spcBef>
                <a:spcAft>
                  <a:spcPts val="0"/>
                </a:spcAft>
                <a:buClrTx/>
                <a:buSzTx/>
                <a:buFontTx/>
                <a:buNone/>
                <a:tabLst/>
                <a:defRPr/>
              </a:pP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建立师资教学评估制度，为教师综合素质进行量化考评，</a:t>
              </a:r>
              <a:r>
                <a:rPr kumimoji="0" lang="zh-CN" altLang="zh-CN"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加强对教师教育教学工作的管理和质量监控，</a:t>
              </a:r>
              <a:r>
                <a:rPr kumimoji="0" lang="zh-CN" altLang="en-US" sz="1260" b="0" i="0" u="none" strike="noStrike" kern="0" cap="none" spc="0" normalizeH="0" baseline="0" noProof="0" dirty="0">
                  <a:ln>
                    <a:noFill/>
                  </a:ln>
                  <a:solidFill>
                    <a:srgbClr val="000000">
                      <a:lumMod val="85000"/>
                      <a:lumOff val="15000"/>
                    </a:srgbClr>
                  </a:solidFill>
                  <a:effectLst/>
                  <a:uLnTx/>
                  <a:uFillTx/>
                  <a:latin typeface="微软雅黑" pitchFamily="34" charset="-122"/>
                  <a:ea typeface="微软雅黑" pitchFamily="34" charset="-122"/>
                </a:rPr>
                <a:t>提升教师责任感，提高教学质量</a:t>
              </a:r>
            </a:p>
          </p:txBody>
        </p:sp>
      </p:grpSp>
      <p:sp>
        <p:nvSpPr>
          <p:cNvPr id="107" name="TextBox 51">
            <a:extLst>
              <a:ext uri="{FF2B5EF4-FFF2-40B4-BE49-F238E27FC236}">
                <a16:creationId xmlns="" xmlns:a16="http://schemas.microsoft.com/office/drawing/2014/main" id="{B8E6572D-BBAA-49AB-BD1B-468D7DB19CA8}"/>
              </a:ext>
            </a:extLst>
          </p:cNvPr>
          <p:cNvSpPr txBox="1"/>
          <p:nvPr/>
        </p:nvSpPr>
        <p:spPr>
          <a:xfrm>
            <a:off x="1170468" y="1573564"/>
            <a:ext cx="10109923" cy="1089529"/>
          </a:xfrm>
          <a:prstGeom prst="rect">
            <a:avLst/>
          </a:prstGeom>
          <a:noFill/>
        </p:spPr>
        <p:txBody>
          <a:bodyPr wrap="square" rtlCol="0">
            <a:spAutoFit/>
          </a:bodyPr>
          <a:lstStyle/>
          <a:p>
            <a:pPr>
              <a:lnSpc>
                <a:spcPct val="150000"/>
              </a:lnSpc>
            </a:pPr>
            <a:r>
              <a:rPr lang="zh-CN" altLang="en-US" sz="1440" dirty="0">
                <a:solidFill>
                  <a:prstClr val="black"/>
                </a:solidFill>
                <a:latin typeface="微软雅黑" pitchFamily="34" charset="-122"/>
                <a:ea typeface="微软雅黑" pitchFamily="34" charset="-122"/>
              </a:rPr>
              <a:t>国泰安将协助学校通过</a:t>
            </a:r>
            <a:r>
              <a:rPr lang="zh-CN" altLang="en-US" sz="1440" b="1" dirty="0">
                <a:solidFill>
                  <a:srgbClr val="FF0000"/>
                </a:solidFill>
                <a:latin typeface="微软雅黑" pitchFamily="34" charset="-122"/>
                <a:ea typeface="微软雅黑" pitchFamily="34" charset="-122"/>
              </a:rPr>
              <a:t>完善创业师资培训体系，构建创业导师联盟，健全双创导师评价机制、科研成果转化与收益分配机制</a:t>
            </a:r>
            <a:r>
              <a:rPr lang="zh-CN" altLang="en-US" sz="1440" dirty="0">
                <a:solidFill>
                  <a:prstClr val="black"/>
                </a:solidFill>
                <a:latin typeface="微软雅黑" pitchFamily="34" charset="-122"/>
                <a:ea typeface="微软雅黑" pitchFamily="34" charset="-122"/>
              </a:rPr>
              <a:t>等进一步激发学校教师参与创新创业的积极性和主动性。国泰安启创</a:t>
            </a:r>
            <a:r>
              <a:rPr lang="en-US" altLang="zh-CN" sz="1440" dirty="0">
                <a:solidFill>
                  <a:prstClr val="black"/>
                </a:solidFill>
                <a:latin typeface="微软雅黑" pitchFamily="34" charset="-122"/>
                <a:ea typeface="微软雅黑" pitchFamily="34" charset="-122"/>
              </a:rPr>
              <a:t>·</a:t>
            </a:r>
            <a:r>
              <a:rPr lang="zh-CN" altLang="en-US" sz="1440" dirty="0">
                <a:solidFill>
                  <a:prstClr val="black"/>
                </a:solidFill>
                <a:latin typeface="微软雅黑" pitchFamily="34" charset="-122"/>
                <a:ea typeface="微软雅黑" pitchFamily="34" charset="-122"/>
              </a:rPr>
              <a:t>创新创业骨干教师培训项目是目前内地唯一将创新创业师资培训输出到海外（台湾）高校的双创师培项目。</a:t>
            </a:r>
          </a:p>
        </p:txBody>
      </p:sp>
      <p:sp>
        <p:nvSpPr>
          <p:cNvPr id="53" name="矩形 52"/>
          <p:cNvSpPr/>
          <p:nvPr/>
        </p:nvSpPr>
        <p:spPr>
          <a:xfrm>
            <a:off x="393207" y="1307380"/>
            <a:ext cx="2308645"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加强双创师资</a:t>
            </a:r>
            <a:r>
              <a:rPr lang="zh-CN" altLang="en-US" b="1" dirty="0">
                <a:solidFill>
                  <a:srgbClr val="C00000"/>
                </a:solidFill>
                <a:latin typeface="微软雅黑" pitchFamily="34" charset="-122"/>
                <a:ea typeface="微软雅黑" pitchFamily="34" charset="-122"/>
              </a:rPr>
              <a:t>培训</a:t>
            </a:r>
          </a:p>
        </p:txBody>
      </p:sp>
      <p:sp>
        <p:nvSpPr>
          <p:cNvPr id="44"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54682" y="810018"/>
            <a:ext cx="3816043" cy="510063"/>
          </a:xfrm>
        </p:spPr>
        <p:txBody>
          <a:bodyPr/>
          <a:lstStyle/>
          <a:p>
            <a:pPr algn="l"/>
            <a:r>
              <a:rPr lang="zh-CN" altLang="en-US" sz="2000" dirty="0" smtClean="0"/>
              <a:t>（三）加强双创师资队伍建设</a:t>
            </a:r>
            <a:endParaRPr lang="zh-CN" altLang="en-US" sz="2000" dirty="0"/>
          </a:p>
        </p:txBody>
      </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21</a:t>
            </a:r>
            <a:endParaRPr lang="zh-CN" altLang="en-US" sz="1500" b="1" dirty="0">
              <a:solidFill>
                <a:prstClr val="white"/>
              </a:solidFill>
            </a:endParaRPr>
          </a:p>
        </p:txBody>
      </p:sp>
    </p:spTree>
    <p:extLst>
      <p:ext uri="{BB962C8B-B14F-4D97-AF65-F5344CB8AC3E}">
        <p14:creationId xmlns:p14="http://schemas.microsoft.com/office/powerpoint/2010/main" val="3482961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3">
            <a:extLst>
              <a:ext uri="{FF2B5EF4-FFF2-40B4-BE49-F238E27FC236}">
                <a16:creationId xmlns="" xmlns:a16="http://schemas.microsoft.com/office/drawing/2014/main" id="{F9873BC4-0543-47CF-BB47-91784AFF4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309" y="1597891"/>
            <a:ext cx="2866850" cy="172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descr="\\192.168.109.33\gta\部门内部共享资料\产品管理委员会\事业部体系\经管群组\创业电商事业部群\8.其他\2017.6.20-24日赤峰师培资料\2017.6.20-24日赤峰师培照片\IMG_9302.JPG">
            <a:extLst>
              <a:ext uri="{FF2B5EF4-FFF2-40B4-BE49-F238E27FC236}">
                <a16:creationId xmlns="" xmlns:a16="http://schemas.microsoft.com/office/drawing/2014/main" id="{E1D5DB13-E2A6-4943-8624-26D56589B3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49"/>
          <a:stretch/>
        </p:blipFill>
        <p:spPr bwMode="auto">
          <a:xfrm>
            <a:off x="8395748" y="2960281"/>
            <a:ext cx="2760031" cy="18682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a:extLst>
              <a:ext uri="{FF2B5EF4-FFF2-40B4-BE49-F238E27FC236}">
                <a16:creationId xmlns="" xmlns:a16="http://schemas.microsoft.com/office/drawing/2014/main" id="{4E01BC1B-2FD2-4DDF-A0C7-AED70D7C9E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57768" y="4293067"/>
            <a:ext cx="2675473" cy="178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 xmlns:a16="http://schemas.microsoft.com/office/drawing/2014/main" id="{B52C7905-838E-44FF-8362-72350FB897E8}"/>
              </a:ext>
            </a:extLst>
          </p:cNvPr>
          <p:cNvPicPr>
            <a:picLocks noChangeAspect="1"/>
          </p:cNvPicPr>
          <p:nvPr/>
        </p:nvPicPr>
        <p:blipFill>
          <a:blip r:embed="rId5"/>
          <a:stretch>
            <a:fillRect/>
          </a:stretch>
        </p:blipFill>
        <p:spPr>
          <a:xfrm>
            <a:off x="1110674" y="1495932"/>
            <a:ext cx="6297941" cy="4581236"/>
          </a:xfrm>
          <a:prstGeom prst="rect">
            <a:avLst/>
          </a:prstGeom>
        </p:spPr>
      </p:pic>
      <p:sp>
        <p:nvSpPr>
          <p:cNvPr id="8" name="矩形 7"/>
          <p:cNvSpPr/>
          <p:nvPr/>
        </p:nvSpPr>
        <p:spPr>
          <a:xfrm>
            <a:off x="236996" y="768311"/>
            <a:ext cx="277031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开展双创师资培训认证</a:t>
            </a:r>
            <a:endParaRPr lang="zh-CN" altLang="en-US" b="1" dirty="0">
              <a:solidFill>
                <a:srgbClr val="C00000"/>
              </a:solidFill>
              <a:latin typeface="微软雅黑" pitchFamily="34" charset="-122"/>
              <a:ea typeface="微软雅黑" pitchFamily="34" charset="-122"/>
            </a:endParaRPr>
          </a:p>
        </p:txBody>
      </p:sp>
      <p:sp>
        <p:nvSpPr>
          <p:cNvPr id="7"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22</a:t>
            </a:r>
            <a:endParaRPr lang="zh-CN" altLang="en-US" sz="1500" b="1" dirty="0">
              <a:solidFill>
                <a:prstClr val="white"/>
              </a:solidFill>
            </a:endParaRPr>
          </a:p>
        </p:txBody>
      </p:sp>
    </p:spTree>
    <p:extLst>
      <p:ext uri="{BB962C8B-B14F-4D97-AF65-F5344CB8AC3E}">
        <p14:creationId xmlns:p14="http://schemas.microsoft.com/office/powerpoint/2010/main" val="629955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a:extLst>
              <a:ext uri="{FF2B5EF4-FFF2-40B4-BE49-F238E27FC236}">
                <a16:creationId xmlns="" xmlns:a16="http://schemas.microsoft.com/office/drawing/2014/main" id="{7FD45A93-CEFA-4BA5-A656-C83D1B9748A8}"/>
              </a:ext>
            </a:extLst>
          </p:cNvPr>
          <p:cNvSpPr/>
          <p:nvPr/>
        </p:nvSpPr>
        <p:spPr>
          <a:xfrm>
            <a:off x="6818732" y="2233965"/>
            <a:ext cx="4418793" cy="4175760"/>
          </a:xfrm>
          <a:prstGeom prst="ellipse">
            <a:avLst/>
          </a:prstGeom>
          <a:solidFill>
            <a:srgbClr val="E5E5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56" name="椭圆 55">
            <a:extLst>
              <a:ext uri="{FF2B5EF4-FFF2-40B4-BE49-F238E27FC236}">
                <a16:creationId xmlns="" xmlns:a16="http://schemas.microsoft.com/office/drawing/2014/main" id="{ABA1097C-9DBA-4EF6-90F1-FE1738BD3D4B}"/>
              </a:ext>
            </a:extLst>
          </p:cNvPr>
          <p:cNvSpPr/>
          <p:nvPr/>
        </p:nvSpPr>
        <p:spPr>
          <a:xfrm>
            <a:off x="10226151" y="3158259"/>
            <a:ext cx="1410907" cy="133330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57" name="椭圆 56">
            <a:extLst>
              <a:ext uri="{FF2B5EF4-FFF2-40B4-BE49-F238E27FC236}">
                <a16:creationId xmlns="" xmlns:a16="http://schemas.microsoft.com/office/drawing/2014/main" id="{2109A74E-6337-44C0-B4AA-7D54B807A800}"/>
              </a:ext>
            </a:extLst>
          </p:cNvPr>
          <p:cNvSpPr/>
          <p:nvPr/>
        </p:nvSpPr>
        <p:spPr>
          <a:xfrm>
            <a:off x="7263589" y="3001012"/>
            <a:ext cx="2547021" cy="2406935"/>
          </a:xfrm>
          <a:prstGeom prst="ellipse">
            <a:avLst/>
          </a:prstGeom>
          <a:pattFill prst="pct5">
            <a:fgClr>
              <a:schemeClr val="bg1">
                <a:lumMod val="65000"/>
              </a:schemeClr>
            </a:fgClr>
            <a:bgClr>
              <a:srgbClr val="EFD2D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grpSp>
        <p:nvGrpSpPr>
          <p:cNvPr id="108" name="组合 107">
            <a:extLst>
              <a:ext uri="{FF2B5EF4-FFF2-40B4-BE49-F238E27FC236}">
                <a16:creationId xmlns="" xmlns:a16="http://schemas.microsoft.com/office/drawing/2014/main" id="{F8D88436-EE16-44DA-948E-57EB255AEC98}"/>
              </a:ext>
            </a:extLst>
          </p:cNvPr>
          <p:cNvGrpSpPr/>
          <p:nvPr/>
        </p:nvGrpSpPr>
        <p:grpSpPr>
          <a:xfrm rot="2447747">
            <a:off x="7053392" y="2769385"/>
            <a:ext cx="3000900" cy="2795160"/>
            <a:chOff x="9135667" y="3932505"/>
            <a:chExt cx="1983343" cy="1954884"/>
          </a:xfrm>
        </p:grpSpPr>
        <p:sp>
          <p:nvSpPr>
            <p:cNvPr id="109" name="弧形 108">
              <a:extLst>
                <a:ext uri="{FF2B5EF4-FFF2-40B4-BE49-F238E27FC236}">
                  <a16:creationId xmlns="" xmlns:a16="http://schemas.microsoft.com/office/drawing/2014/main" id="{D739B92C-FE73-489C-9CDB-845892353C82}"/>
                </a:ext>
              </a:extLst>
            </p:cNvPr>
            <p:cNvSpPr/>
            <p:nvPr/>
          </p:nvSpPr>
          <p:spPr>
            <a:xfrm rot="19060282">
              <a:off x="9154849" y="3942411"/>
              <a:ext cx="1944978" cy="1944978"/>
            </a:xfrm>
            <a:prstGeom prst="arc">
              <a:avLst>
                <a:gd name="adj1" fmla="val 8827274"/>
                <a:gd name="adj2" fmla="val 12720803"/>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285">
                <a:solidFill>
                  <a:prstClr val="black"/>
                </a:solidFill>
              </a:endParaRPr>
            </a:p>
          </p:txBody>
        </p:sp>
        <p:sp>
          <p:nvSpPr>
            <p:cNvPr id="110" name="弧形 109">
              <a:extLst>
                <a:ext uri="{FF2B5EF4-FFF2-40B4-BE49-F238E27FC236}">
                  <a16:creationId xmlns="" xmlns:a16="http://schemas.microsoft.com/office/drawing/2014/main" id="{AE27ED47-FBC1-45B1-969A-86FED8F37B68}"/>
                </a:ext>
              </a:extLst>
            </p:cNvPr>
            <p:cNvSpPr/>
            <p:nvPr/>
          </p:nvSpPr>
          <p:spPr>
            <a:xfrm rot="19060282">
              <a:off x="9154850" y="3935918"/>
              <a:ext cx="1944978" cy="1944978"/>
            </a:xfrm>
            <a:prstGeom prst="arc">
              <a:avLst>
                <a:gd name="adj1" fmla="val 13526571"/>
                <a:gd name="adj2" fmla="val 18773325"/>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285">
                <a:solidFill>
                  <a:prstClr val="black"/>
                </a:solidFill>
              </a:endParaRPr>
            </a:p>
          </p:txBody>
        </p:sp>
        <p:sp>
          <p:nvSpPr>
            <p:cNvPr id="111" name="弧形 110">
              <a:extLst>
                <a:ext uri="{FF2B5EF4-FFF2-40B4-BE49-F238E27FC236}">
                  <a16:creationId xmlns="" xmlns:a16="http://schemas.microsoft.com/office/drawing/2014/main" id="{BD91AA74-45ED-4288-B925-5D3041E75AD3}"/>
                </a:ext>
              </a:extLst>
            </p:cNvPr>
            <p:cNvSpPr/>
            <p:nvPr/>
          </p:nvSpPr>
          <p:spPr>
            <a:xfrm rot="19060282">
              <a:off x="9135667" y="3935918"/>
              <a:ext cx="1944978" cy="1944978"/>
            </a:xfrm>
            <a:prstGeom prst="arc">
              <a:avLst>
                <a:gd name="adj1" fmla="val 19466620"/>
                <a:gd name="adj2" fmla="val 3096914"/>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285">
                <a:solidFill>
                  <a:prstClr val="black"/>
                </a:solidFill>
              </a:endParaRPr>
            </a:p>
          </p:txBody>
        </p:sp>
        <p:sp>
          <p:nvSpPr>
            <p:cNvPr id="112" name="弧形 111">
              <a:extLst>
                <a:ext uri="{FF2B5EF4-FFF2-40B4-BE49-F238E27FC236}">
                  <a16:creationId xmlns="" xmlns:a16="http://schemas.microsoft.com/office/drawing/2014/main" id="{B09E044B-0CC8-4F56-9A85-1D3C32BA2413}"/>
                </a:ext>
              </a:extLst>
            </p:cNvPr>
            <p:cNvSpPr/>
            <p:nvPr/>
          </p:nvSpPr>
          <p:spPr>
            <a:xfrm rot="19060282">
              <a:off x="9174032" y="3932505"/>
              <a:ext cx="1944978" cy="1944978"/>
            </a:xfrm>
            <a:prstGeom prst="arc">
              <a:avLst>
                <a:gd name="adj1" fmla="val 3716672"/>
                <a:gd name="adj2" fmla="val 8127693"/>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2285">
                <a:solidFill>
                  <a:prstClr val="black"/>
                </a:solidFill>
              </a:endParaRPr>
            </a:p>
          </p:txBody>
        </p:sp>
      </p:grpSp>
      <p:sp>
        <p:nvSpPr>
          <p:cNvPr id="113" name="椭圆 112">
            <a:extLst>
              <a:ext uri="{FF2B5EF4-FFF2-40B4-BE49-F238E27FC236}">
                <a16:creationId xmlns="" xmlns:a16="http://schemas.microsoft.com/office/drawing/2014/main" id="{6AC15028-6A0C-46F7-A3D2-858359CADF62}"/>
              </a:ext>
            </a:extLst>
          </p:cNvPr>
          <p:cNvSpPr/>
          <p:nvPr/>
        </p:nvSpPr>
        <p:spPr>
          <a:xfrm>
            <a:off x="9214391" y="4377707"/>
            <a:ext cx="1015248" cy="959408"/>
          </a:xfrm>
          <a:prstGeom prst="ellipse">
            <a:avLst/>
          </a:prstGeom>
          <a:solidFill>
            <a:srgbClr val="E9C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14" name="椭圆 113">
            <a:extLst>
              <a:ext uri="{FF2B5EF4-FFF2-40B4-BE49-F238E27FC236}">
                <a16:creationId xmlns="" xmlns:a16="http://schemas.microsoft.com/office/drawing/2014/main" id="{ACF1EEB1-59E5-47A7-AD68-EB92D04C042B}"/>
              </a:ext>
            </a:extLst>
          </p:cNvPr>
          <p:cNvSpPr/>
          <p:nvPr/>
        </p:nvSpPr>
        <p:spPr>
          <a:xfrm>
            <a:off x="9556572" y="3161294"/>
            <a:ext cx="96761" cy="91440"/>
          </a:xfrm>
          <a:prstGeom prst="ellipse">
            <a:avLst/>
          </a:prstGeom>
          <a:solidFill>
            <a:srgbClr val="E2A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15" name="椭圆 114">
            <a:extLst>
              <a:ext uri="{FF2B5EF4-FFF2-40B4-BE49-F238E27FC236}">
                <a16:creationId xmlns="" xmlns:a16="http://schemas.microsoft.com/office/drawing/2014/main" id="{C36D97DD-16A8-4ABB-97F7-E078F674B5FD}"/>
              </a:ext>
            </a:extLst>
          </p:cNvPr>
          <p:cNvSpPr/>
          <p:nvPr/>
        </p:nvSpPr>
        <p:spPr>
          <a:xfrm>
            <a:off x="7378929" y="5144569"/>
            <a:ext cx="96761" cy="9144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16" name="TextBox 71">
            <a:extLst>
              <a:ext uri="{FF2B5EF4-FFF2-40B4-BE49-F238E27FC236}">
                <a16:creationId xmlns="" xmlns:a16="http://schemas.microsoft.com/office/drawing/2014/main" id="{B425BB7B-670D-472B-8502-FDFD33558484}"/>
              </a:ext>
            </a:extLst>
          </p:cNvPr>
          <p:cNvSpPr txBox="1"/>
          <p:nvPr/>
        </p:nvSpPr>
        <p:spPr>
          <a:xfrm>
            <a:off x="4450104" y="4058824"/>
            <a:ext cx="3657549" cy="405047"/>
          </a:xfrm>
          <a:prstGeom prst="rect">
            <a:avLst/>
          </a:prstGeom>
          <a:noFill/>
        </p:spPr>
        <p:txBody>
          <a:bodyPr wrap="square" rtlCol="0">
            <a:spAutoFit/>
          </a:bodyPr>
          <a:lstStyle/>
          <a:p>
            <a:r>
              <a:rPr lang="zh-CN" altLang="en-US" sz="1397" b="1" dirty="0">
                <a:solidFill>
                  <a:srgbClr val="4F81BD">
                    <a:lumMod val="75000"/>
                  </a:srgbClr>
                </a:solidFill>
                <a:latin typeface="微软雅黑" panose="020B0503020204020204" pitchFamily="34" charset="-122"/>
                <a:ea typeface="微软雅黑" panose="020B0503020204020204" pitchFamily="34" charset="-122"/>
              </a:rPr>
              <a:t>创新创业综合实训实践</a:t>
            </a:r>
            <a:r>
              <a:rPr lang="zh-CN" altLang="en-US" sz="2032" b="1" dirty="0">
                <a:solidFill>
                  <a:srgbClr val="4F81BD">
                    <a:lumMod val="75000"/>
                  </a:srgbClr>
                </a:solidFill>
                <a:latin typeface="微软雅黑" panose="020B0503020204020204" pitchFamily="34" charset="-122"/>
                <a:ea typeface="微软雅黑" panose="020B0503020204020204" pitchFamily="34" charset="-122"/>
              </a:rPr>
              <a:t>小循环</a:t>
            </a:r>
            <a:r>
              <a:rPr lang="zh-CN" altLang="en-US" sz="1269" b="1" dirty="0">
                <a:solidFill>
                  <a:srgbClr val="4F81BD">
                    <a:lumMod val="75000"/>
                  </a:srgbClr>
                </a:solidFill>
                <a:latin typeface="微软雅黑" panose="020B0503020204020204" pitchFamily="34" charset="-122"/>
                <a:ea typeface="微软雅黑" panose="020B0503020204020204" pitchFamily="34" charset="-122"/>
              </a:rPr>
              <a:t>（核心）</a:t>
            </a:r>
          </a:p>
        </p:txBody>
      </p:sp>
      <p:sp>
        <p:nvSpPr>
          <p:cNvPr id="117" name="椭圆 116">
            <a:extLst>
              <a:ext uri="{FF2B5EF4-FFF2-40B4-BE49-F238E27FC236}">
                <a16:creationId xmlns="" xmlns:a16="http://schemas.microsoft.com/office/drawing/2014/main" id="{57FE8E40-3CE7-4633-8C55-F24BDAE6AC26}"/>
              </a:ext>
            </a:extLst>
          </p:cNvPr>
          <p:cNvSpPr/>
          <p:nvPr/>
        </p:nvSpPr>
        <p:spPr>
          <a:xfrm>
            <a:off x="8016172" y="3428779"/>
            <a:ext cx="1545723" cy="1460708"/>
          </a:xfrm>
          <a:prstGeom prst="ellipse">
            <a:avLst/>
          </a:prstGeom>
          <a:solidFill>
            <a:schemeClr val="accent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cxnSp>
        <p:nvCxnSpPr>
          <p:cNvPr id="118" name="直接连接符 117">
            <a:extLst>
              <a:ext uri="{FF2B5EF4-FFF2-40B4-BE49-F238E27FC236}">
                <a16:creationId xmlns="" xmlns:a16="http://schemas.microsoft.com/office/drawing/2014/main" id="{FEAE645A-3AA6-41B4-9992-236B4FF71405}"/>
              </a:ext>
            </a:extLst>
          </p:cNvPr>
          <p:cNvCxnSpPr/>
          <p:nvPr/>
        </p:nvCxnSpPr>
        <p:spPr>
          <a:xfrm flipV="1">
            <a:off x="4415725" y="4424398"/>
            <a:ext cx="3420397"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椭圆 118">
            <a:extLst>
              <a:ext uri="{FF2B5EF4-FFF2-40B4-BE49-F238E27FC236}">
                <a16:creationId xmlns="" xmlns:a16="http://schemas.microsoft.com/office/drawing/2014/main" id="{666C0227-96E1-47DD-9574-9D0E6C7E5E33}"/>
              </a:ext>
            </a:extLst>
          </p:cNvPr>
          <p:cNvSpPr/>
          <p:nvPr/>
        </p:nvSpPr>
        <p:spPr>
          <a:xfrm>
            <a:off x="7787741" y="4378678"/>
            <a:ext cx="96761" cy="914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20" name="TextBox 75">
            <a:extLst>
              <a:ext uri="{FF2B5EF4-FFF2-40B4-BE49-F238E27FC236}">
                <a16:creationId xmlns="" xmlns:a16="http://schemas.microsoft.com/office/drawing/2014/main" id="{97855681-02A0-43B1-ADC9-2A965F209EF4}"/>
              </a:ext>
            </a:extLst>
          </p:cNvPr>
          <p:cNvSpPr txBox="1"/>
          <p:nvPr/>
        </p:nvSpPr>
        <p:spPr>
          <a:xfrm>
            <a:off x="8041818" y="3582702"/>
            <a:ext cx="1528857" cy="1191673"/>
          </a:xfrm>
          <a:prstGeom prst="rect">
            <a:avLst/>
          </a:prstGeom>
          <a:noFill/>
        </p:spPr>
        <p:txBody>
          <a:bodyPr wrap="square" rtlCol="0">
            <a:spAutoFit/>
          </a:bodyPr>
          <a:lstStyle/>
          <a:p>
            <a:pPr algn="ctr">
              <a:lnSpc>
                <a:spcPct val="125000"/>
              </a:lnSpc>
            </a:pPr>
            <a:r>
              <a:rPr lang="zh-CN" altLang="en-US" sz="1143" b="1" dirty="0">
                <a:solidFill>
                  <a:prstClr val="white"/>
                </a:solidFill>
                <a:latin typeface="微软雅黑" panose="020B0503020204020204" pitchFamily="34" charset="-122"/>
                <a:ea typeface="微软雅黑" panose="020B0503020204020204" pitchFamily="34" charset="-122"/>
              </a:rPr>
              <a:t>多功能体验中心</a:t>
            </a:r>
            <a:endParaRPr lang="en-US" altLang="zh-CN" sz="1143" b="1" dirty="0">
              <a:solidFill>
                <a:prstClr val="white"/>
              </a:solidFill>
              <a:latin typeface="微软雅黑" panose="020B0503020204020204" pitchFamily="34" charset="-122"/>
              <a:ea typeface="微软雅黑" panose="020B0503020204020204" pitchFamily="34" charset="-122"/>
            </a:endParaRPr>
          </a:p>
          <a:p>
            <a:pPr algn="ctr">
              <a:lnSpc>
                <a:spcPct val="125000"/>
              </a:lnSpc>
            </a:pPr>
            <a:r>
              <a:rPr lang="zh-CN" altLang="en-US" sz="1143" b="1" dirty="0">
                <a:solidFill>
                  <a:prstClr val="white"/>
                </a:solidFill>
                <a:latin typeface="微软雅黑" panose="020B0503020204020204" pitchFamily="34" charset="-122"/>
                <a:ea typeface="微软雅黑" panose="020B0503020204020204" pitchFamily="34" charset="-122"/>
              </a:rPr>
              <a:t>创新实验室</a:t>
            </a:r>
            <a:endParaRPr lang="en-US" altLang="zh-CN" sz="1143" b="1" dirty="0">
              <a:solidFill>
                <a:prstClr val="white"/>
              </a:solidFill>
              <a:latin typeface="微软雅黑" panose="020B0503020204020204" pitchFamily="34" charset="-122"/>
              <a:ea typeface="微软雅黑" panose="020B0503020204020204" pitchFamily="34" charset="-122"/>
            </a:endParaRPr>
          </a:p>
          <a:p>
            <a:pPr algn="ctr">
              <a:lnSpc>
                <a:spcPct val="125000"/>
              </a:lnSpc>
            </a:pPr>
            <a:r>
              <a:rPr lang="zh-CN" altLang="en-US" sz="1143" b="1" dirty="0">
                <a:solidFill>
                  <a:prstClr val="white"/>
                </a:solidFill>
                <a:latin typeface="微软雅黑" panose="020B0503020204020204" pitchFamily="34" charset="-122"/>
                <a:ea typeface="微软雅黑" panose="020B0503020204020204" pitchFamily="34" charset="-122"/>
              </a:rPr>
              <a:t>创客实验室</a:t>
            </a:r>
            <a:endParaRPr lang="en-US" altLang="zh-CN" sz="1143" b="1" dirty="0">
              <a:solidFill>
                <a:prstClr val="white"/>
              </a:solidFill>
              <a:latin typeface="微软雅黑" panose="020B0503020204020204" pitchFamily="34" charset="-122"/>
              <a:ea typeface="微软雅黑" panose="020B0503020204020204" pitchFamily="34" charset="-122"/>
            </a:endParaRPr>
          </a:p>
          <a:p>
            <a:pPr algn="ctr">
              <a:lnSpc>
                <a:spcPct val="125000"/>
              </a:lnSpc>
            </a:pPr>
            <a:r>
              <a:rPr lang="zh-CN" altLang="en-US" sz="1143" b="1" dirty="0">
                <a:solidFill>
                  <a:prstClr val="white"/>
                </a:solidFill>
                <a:latin typeface="微软雅黑" panose="020B0503020204020204" pitchFamily="34" charset="-122"/>
                <a:ea typeface="微软雅黑" panose="020B0503020204020204" pitchFamily="34" charset="-122"/>
              </a:rPr>
              <a:t>创业实验室</a:t>
            </a:r>
            <a:endParaRPr lang="en-US" altLang="zh-CN" sz="1143" b="1" dirty="0">
              <a:solidFill>
                <a:prstClr val="white"/>
              </a:solidFill>
              <a:latin typeface="微软雅黑" panose="020B0503020204020204" pitchFamily="34" charset="-122"/>
              <a:ea typeface="微软雅黑" panose="020B0503020204020204" pitchFamily="34" charset="-122"/>
            </a:endParaRPr>
          </a:p>
          <a:p>
            <a:pPr algn="ctr">
              <a:lnSpc>
                <a:spcPct val="125000"/>
              </a:lnSpc>
            </a:pPr>
            <a:r>
              <a:rPr lang="zh-CN" altLang="en-US" sz="1143" b="1" dirty="0">
                <a:solidFill>
                  <a:prstClr val="white"/>
                </a:solidFill>
                <a:latin typeface="微软雅黑" panose="020B0503020204020204" pitchFamily="34" charset="-122"/>
                <a:ea typeface="微软雅黑" panose="020B0503020204020204" pitchFamily="34" charset="-122"/>
              </a:rPr>
              <a:t>创业苗圃</a:t>
            </a:r>
            <a:endParaRPr lang="en-US" altLang="zh-CN" sz="1143" b="1" dirty="0">
              <a:solidFill>
                <a:prstClr val="white"/>
              </a:solidFill>
              <a:latin typeface="微软雅黑" panose="020B0503020204020204" pitchFamily="34" charset="-122"/>
              <a:ea typeface="微软雅黑" panose="020B0503020204020204" pitchFamily="34" charset="-122"/>
            </a:endParaRPr>
          </a:p>
        </p:txBody>
      </p:sp>
      <p:grpSp>
        <p:nvGrpSpPr>
          <p:cNvPr id="121" name="组合 120">
            <a:extLst>
              <a:ext uri="{FF2B5EF4-FFF2-40B4-BE49-F238E27FC236}">
                <a16:creationId xmlns="" xmlns:a16="http://schemas.microsoft.com/office/drawing/2014/main" id="{683C7832-05BE-4CDE-ADCF-13A417C19714}"/>
              </a:ext>
            </a:extLst>
          </p:cNvPr>
          <p:cNvGrpSpPr/>
          <p:nvPr/>
        </p:nvGrpSpPr>
        <p:grpSpPr>
          <a:xfrm rot="2274653">
            <a:off x="7827905" y="3293657"/>
            <a:ext cx="1835080" cy="1766215"/>
            <a:chOff x="9154849" y="3923270"/>
            <a:chExt cx="1964161" cy="1964119"/>
          </a:xfrm>
        </p:grpSpPr>
        <p:sp>
          <p:nvSpPr>
            <p:cNvPr id="122" name="弧形 121">
              <a:extLst>
                <a:ext uri="{FF2B5EF4-FFF2-40B4-BE49-F238E27FC236}">
                  <a16:creationId xmlns="" xmlns:a16="http://schemas.microsoft.com/office/drawing/2014/main" id="{CA5A3DD5-0AA4-40AC-BF26-3FC14E2BC91A}"/>
                </a:ext>
              </a:extLst>
            </p:cNvPr>
            <p:cNvSpPr/>
            <p:nvPr/>
          </p:nvSpPr>
          <p:spPr>
            <a:xfrm rot="19060282">
              <a:off x="9154849" y="3942411"/>
              <a:ext cx="1944978" cy="1944978"/>
            </a:xfrm>
            <a:prstGeom prst="arc">
              <a:avLst>
                <a:gd name="adj1" fmla="val 6649933"/>
                <a:gd name="adj2" fmla="val 9733175"/>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85">
                <a:solidFill>
                  <a:prstClr val="black"/>
                </a:solidFill>
              </a:endParaRPr>
            </a:p>
          </p:txBody>
        </p:sp>
        <p:sp>
          <p:nvSpPr>
            <p:cNvPr id="123" name="弧形 122">
              <a:extLst>
                <a:ext uri="{FF2B5EF4-FFF2-40B4-BE49-F238E27FC236}">
                  <a16:creationId xmlns="" xmlns:a16="http://schemas.microsoft.com/office/drawing/2014/main" id="{AB08289D-F3A5-46AD-8C35-55F65138F90D}"/>
                </a:ext>
              </a:extLst>
            </p:cNvPr>
            <p:cNvSpPr/>
            <p:nvPr/>
          </p:nvSpPr>
          <p:spPr>
            <a:xfrm rot="19060282">
              <a:off x="9154849" y="3935918"/>
              <a:ext cx="1944977" cy="1944977"/>
            </a:xfrm>
            <a:prstGeom prst="arc">
              <a:avLst>
                <a:gd name="adj1" fmla="val 10912416"/>
                <a:gd name="adj2" fmla="val 17544488"/>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85">
                <a:solidFill>
                  <a:prstClr val="black"/>
                </a:solidFill>
              </a:endParaRPr>
            </a:p>
          </p:txBody>
        </p:sp>
        <p:sp>
          <p:nvSpPr>
            <p:cNvPr id="124" name="弧形 123">
              <a:extLst>
                <a:ext uri="{FF2B5EF4-FFF2-40B4-BE49-F238E27FC236}">
                  <a16:creationId xmlns="" xmlns:a16="http://schemas.microsoft.com/office/drawing/2014/main" id="{F7C1F56E-2403-4794-AE21-EDB274C3F8DD}"/>
                </a:ext>
              </a:extLst>
            </p:cNvPr>
            <p:cNvSpPr/>
            <p:nvPr/>
          </p:nvSpPr>
          <p:spPr>
            <a:xfrm rot="19060282">
              <a:off x="9168544" y="3923270"/>
              <a:ext cx="1944978" cy="1944978"/>
            </a:xfrm>
            <a:prstGeom prst="arc">
              <a:avLst>
                <a:gd name="adj1" fmla="val 18813956"/>
                <a:gd name="adj2" fmla="val 21045255"/>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85">
                <a:solidFill>
                  <a:prstClr val="black"/>
                </a:solidFill>
              </a:endParaRPr>
            </a:p>
          </p:txBody>
        </p:sp>
        <p:sp>
          <p:nvSpPr>
            <p:cNvPr id="125" name="弧形 124">
              <a:extLst>
                <a:ext uri="{FF2B5EF4-FFF2-40B4-BE49-F238E27FC236}">
                  <a16:creationId xmlns="" xmlns:a16="http://schemas.microsoft.com/office/drawing/2014/main" id="{26E85831-3F38-4228-8C9E-E3ABA5EA9010}"/>
                </a:ext>
              </a:extLst>
            </p:cNvPr>
            <p:cNvSpPr/>
            <p:nvPr/>
          </p:nvSpPr>
          <p:spPr>
            <a:xfrm rot="19060282">
              <a:off x="9174032" y="3932505"/>
              <a:ext cx="1944978" cy="1944978"/>
            </a:xfrm>
            <a:prstGeom prst="arc">
              <a:avLst>
                <a:gd name="adj1" fmla="val 283576"/>
                <a:gd name="adj2" fmla="val 613558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85">
                <a:solidFill>
                  <a:prstClr val="black"/>
                </a:solidFill>
              </a:endParaRPr>
            </a:p>
          </p:txBody>
        </p:sp>
      </p:grpSp>
      <p:sp>
        <p:nvSpPr>
          <p:cNvPr id="126" name="椭圆 125">
            <a:extLst>
              <a:ext uri="{FF2B5EF4-FFF2-40B4-BE49-F238E27FC236}">
                <a16:creationId xmlns="" xmlns:a16="http://schemas.microsoft.com/office/drawing/2014/main" id="{9410863A-787D-4067-B4C9-612ACB63653E}"/>
              </a:ext>
            </a:extLst>
          </p:cNvPr>
          <p:cNvSpPr/>
          <p:nvPr/>
        </p:nvSpPr>
        <p:spPr>
          <a:xfrm>
            <a:off x="9115118" y="3366159"/>
            <a:ext cx="96761" cy="914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cxnSp>
        <p:nvCxnSpPr>
          <p:cNvPr id="127" name="直接连接符 126">
            <a:extLst>
              <a:ext uri="{FF2B5EF4-FFF2-40B4-BE49-F238E27FC236}">
                <a16:creationId xmlns="" xmlns:a16="http://schemas.microsoft.com/office/drawing/2014/main" id="{9E71DC49-FD95-4433-B795-51C28F99C308}"/>
              </a:ext>
            </a:extLst>
          </p:cNvPr>
          <p:cNvCxnSpPr/>
          <p:nvPr/>
        </p:nvCxnSpPr>
        <p:spPr>
          <a:xfrm>
            <a:off x="4141409" y="5195797"/>
            <a:ext cx="3285901" cy="0"/>
          </a:xfrm>
          <a:prstGeom prst="line">
            <a:avLst/>
          </a:prstGeom>
          <a:ln w="222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8" name="TextBox 83">
            <a:extLst>
              <a:ext uri="{FF2B5EF4-FFF2-40B4-BE49-F238E27FC236}">
                <a16:creationId xmlns="" xmlns:a16="http://schemas.microsoft.com/office/drawing/2014/main" id="{0DB161D7-E5FF-4F00-A82D-06ECE3001352}"/>
              </a:ext>
            </a:extLst>
          </p:cNvPr>
          <p:cNvSpPr txBox="1"/>
          <p:nvPr/>
        </p:nvSpPr>
        <p:spPr>
          <a:xfrm>
            <a:off x="4221507" y="4792250"/>
            <a:ext cx="3246076" cy="405047"/>
          </a:xfrm>
          <a:prstGeom prst="rect">
            <a:avLst/>
          </a:prstGeom>
          <a:noFill/>
        </p:spPr>
        <p:txBody>
          <a:bodyPr wrap="square" rtlCol="0">
            <a:spAutoFit/>
          </a:bodyPr>
          <a:lstStyle/>
          <a:p>
            <a:r>
              <a:rPr lang="zh-CN" altLang="en-US" sz="1397" b="1" dirty="0">
                <a:solidFill>
                  <a:srgbClr val="C0504D">
                    <a:lumMod val="75000"/>
                  </a:srgbClr>
                </a:solidFill>
                <a:latin typeface="微软雅黑" panose="020B0503020204020204" pitchFamily="34" charset="-122"/>
                <a:ea typeface="微软雅黑" panose="020B0503020204020204" pitchFamily="34" charset="-122"/>
              </a:rPr>
              <a:t>联动专业实训的“</a:t>
            </a:r>
            <a:r>
              <a:rPr lang="zh-CN" altLang="en-US" sz="1524" b="1" dirty="0">
                <a:solidFill>
                  <a:srgbClr val="C0504D">
                    <a:lumMod val="75000"/>
                  </a:srgbClr>
                </a:solidFill>
                <a:latin typeface="微软雅黑" panose="020B0503020204020204" pitchFamily="34" charset="-122"/>
                <a:ea typeface="微软雅黑" panose="020B0503020204020204" pitchFamily="34" charset="-122"/>
              </a:rPr>
              <a:t>专创</a:t>
            </a:r>
            <a:r>
              <a:rPr lang="zh-CN" altLang="en-US" sz="1397" b="1" dirty="0">
                <a:solidFill>
                  <a:srgbClr val="C0504D">
                    <a:lumMod val="75000"/>
                  </a:srgbClr>
                </a:solidFill>
                <a:latin typeface="微软雅黑" panose="020B0503020204020204" pitchFamily="34" charset="-122"/>
                <a:ea typeface="微软雅黑" panose="020B0503020204020204" pitchFamily="34" charset="-122"/>
              </a:rPr>
              <a:t>”</a:t>
            </a:r>
            <a:r>
              <a:rPr lang="zh-CN" altLang="en-US" sz="2032" b="1" dirty="0">
                <a:solidFill>
                  <a:srgbClr val="C0504D">
                    <a:lumMod val="75000"/>
                  </a:srgbClr>
                </a:solidFill>
                <a:latin typeface="微软雅黑" panose="020B0503020204020204" pitchFamily="34" charset="-122"/>
                <a:ea typeface="微软雅黑" panose="020B0503020204020204" pitchFamily="34" charset="-122"/>
              </a:rPr>
              <a:t>中循环</a:t>
            </a:r>
            <a:endParaRPr lang="zh-CN" altLang="en-US" sz="1269" b="1" dirty="0">
              <a:solidFill>
                <a:srgbClr val="C0504D">
                  <a:lumMod val="75000"/>
                </a:srgbClr>
              </a:solidFill>
              <a:latin typeface="微软雅黑" panose="020B0503020204020204" pitchFamily="34" charset="-122"/>
              <a:ea typeface="微软雅黑" panose="020B0503020204020204" pitchFamily="34" charset="-122"/>
            </a:endParaRPr>
          </a:p>
        </p:txBody>
      </p:sp>
      <p:sp>
        <p:nvSpPr>
          <p:cNvPr id="129" name="椭圆 128">
            <a:extLst>
              <a:ext uri="{FF2B5EF4-FFF2-40B4-BE49-F238E27FC236}">
                <a16:creationId xmlns="" xmlns:a16="http://schemas.microsoft.com/office/drawing/2014/main" id="{E48E130F-DF06-4204-9AB7-CD2EEC41B48F}"/>
              </a:ext>
            </a:extLst>
          </p:cNvPr>
          <p:cNvSpPr/>
          <p:nvPr/>
        </p:nvSpPr>
        <p:spPr>
          <a:xfrm>
            <a:off x="7462261" y="5858807"/>
            <a:ext cx="96761" cy="914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cxnSp>
        <p:nvCxnSpPr>
          <p:cNvPr id="130" name="直接连接符 129">
            <a:extLst>
              <a:ext uri="{FF2B5EF4-FFF2-40B4-BE49-F238E27FC236}">
                <a16:creationId xmlns="" xmlns:a16="http://schemas.microsoft.com/office/drawing/2014/main" id="{3712E192-BFB1-40BC-A9A0-7DE6C38F5A0B}"/>
              </a:ext>
            </a:extLst>
          </p:cNvPr>
          <p:cNvCxnSpPr/>
          <p:nvPr/>
        </p:nvCxnSpPr>
        <p:spPr>
          <a:xfrm flipV="1">
            <a:off x="3856321" y="5921427"/>
            <a:ext cx="3680036"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1" name="TextBox 86">
            <a:extLst>
              <a:ext uri="{FF2B5EF4-FFF2-40B4-BE49-F238E27FC236}">
                <a16:creationId xmlns="" xmlns:a16="http://schemas.microsoft.com/office/drawing/2014/main" id="{210C193A-DC37-48BA-A299-031DA3C03F76}"/>
              </a:ext>
            </a:extLst>
          </p:cNvPr>
          <p:cNvSpPr txBox="1"/>
          <p:nvPr/>
        </p:nvSpPr>
        <p:spPr>
          <a:xfrm>
            <a:off x="4038629" y="5525627"/>
            <a:ext cx="3246076" cy="405047"/>
          </a:xfrm>
          <a:prstGeom prst="rect">
            <a:avLst/>
          </a:prstGeom>
          <a:noFill/>
        </p:spPr>
        <p:txBody>
          <a:bodyPr wrap="square" rtlCol="0">
            <a:spAutoFit/>
          </a:bodyPr>
          <a:lstStyle/>
          <a:p>
            <a:r>
              <a:rPr lang="zh-CN" altLang="en-US" sz="1397" b="1" dirty="0">
                <a:solidFill>
                  <a:prstClr val="black">
                    <a:lumMod val="75000"/>
                    <a:lumOff val="25000"/>
                  </a:prstClr>
                </a:solidFill>
                <a:latin typeface="微软雅黑" panose="020B0503020204020204" pitchFamily="34" charset="-122"/>
                <a:ea typeface="微软雅黑" panose="020B0503020204020204" pitchFamily="34" charset="-122"/>
              </a:rPr>
              <a:t>“政校企行研”协同创新 </a:t>
            </a:r>
            <a:r>
              <a:rPr lang="zh-CN" altLang="en-US" sz="2032" b="1" dirty="0">
                <a:solidFill>
                  <a:prstClr val="black">
                    <a:lumMod val="75000"/>
                    <a:lumOff val="25000"/>
                  </a:prstClr>
                </a:solidFill>
                <a:latin typeface="微软雅黑" panose="020B0503020204020204" pitchFamily="34" charset="-122"/>
                <a:ea typeface="微软雅黑" panose="020B0503020204020204" pitchFamily="34" charset="-122"/>
              </a:rPr>
              <a:t>大循环</a:t>
            </a:r>
            <a:endParaRPr lang="zh-CN" altLang="en-US" sz="126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2" name="矩形 131">
            <a:extLst>
              <a:ext uri="{FF2B5EF4-FFF2-40B4-BE49-F238E27FC236}">
                <a16:creationId xmlns="" xmlns:a16="http://schemas.microsoft.com/office/drawing/2014/main" id="{1B32FDB1-E15B-43F5-B9DF-6CB30AAC90A8}"/>
              </a:ext>
            </a:extLst>
          </p:cNvPr>
          <p:cNvSpPr/>
          <p:nvPr/>
        </p:nvSpPr>
        <p:spPr>
          <a:xfrm>
            <a:off x="9194658" y="4785308"/>
            <a:ext cx="1021433" cy="268215"/>
          </a:xfrm>
          <a:prstGeom prst="rect">
            <a:avLst/>
          </a:prstGeom>
        </p:spPr>
        <p:txBody>
          <a:bodyPr wrap="none">
            <a:spAutoFit/>
          </a:bodyPr>
          <a:lstStyle/>
          <a:p>
            <a:r>
              <a:rPr lang="en-US" altLang="zh-CN" sz="1143" b="1" dirty="0">
                <a:solidFill>
                  <a:prstClr val="white"/>
                </a:solidFill>
                <a:latin typeface="微软雅黑" panose="020B0503020204020204" pitchFamily="34" charset="-122"/>
                <a:ea typeface="微软雅黑" panose="020B0503020204020204" pitchFamily="34" charset="-122"/>
              </a:rPr>
              <a:t>- </a:t>
            </a:r>
            <a:r>
              <a:rPr lang="zh-CN" altLang="en-US" sz="1143" b="1" dirty="0">
                <a:solidFill>
                  <a:prstClr val="white"/>
                </a:solidFill>
                <a:latin typeface="微软雅黑" panose="020B0503020204020204" pitchFamily="34" charset="-122"/>
                <a:ea typeface="微软雅黑" panose="020B0503020204020204" pitchFamily="34" charset="-122"/>
              </a:rPr>
              <a:t>专业实训室</a:t>
            </a:r>
            <a:endParaRPr lang="zh-CN" altLang="en-US" sz="1143" dirty="0">
              <a:solidFill>
                <a:prstClr val="black"/>
              </a:solidFill>
            </a:endParaRPr>
          </a:p>
        </p:txBody>
      </p:sp>
      <p:sp>
        <p:nvSpPr>
          <p:cNvPr id="133" name="TextBox 89">
            <a:extLst>
              <a:ext uri="{FF2B5EF4-FFF2-40B4-BE49-F238E27FC236}">
                <a16:creationId xmlns="" xmlns:a16="http://schemas.microsoft.com/office/drawing/2014/main" id="{02B90834-A18E-4B2A-AAF9-871104F1BEDD}"/>
              </a:ext>
            </a:extLst>
          </p:cNvPr>
          <p:cNvSpPr txBox="1"/>
          <p:nvPr/>
        </p:nvSpPr>
        <p:spPr>
          <a:xfrm>
            <a:off x="10265932" y="3501716"/>
            <a:ext cx="1528857" cy="751937"/>
          </a:xfrm>
          <a:prstGeom prst="rect">
            <a:avLst/>
          </a:prstGeom>
          <a:noFill/>
        </p:spPr>
        <p:txBody>
          <a:bodyPr wrap="square" rtlCol="0">
            <a:spAutoFit/>
          </a:bodyPr>
          <a:lstStyle/>
          <a:p>
            <a:pPr>
              <a:lnSpc>
                <a:spcPct val="125000"/>
              </a:lnSpc>
            </a:pPr>
            <a:r>
              <a:rPr lang="zh-CN" altLang="en-US" sz="1143" b="1" dirty="0">
                <a:solidFill>
                  <a:prstClr val="black">
                    <a:lumMod val="65000"/>
                    <a:lumOff val="35000"/>
                  </a:prstClr>
                </a:solidFill>
                <a:latin typeface="微软雅黑" panose="020B0503020204020204" pitchFamily="34" charset="-122"/>
                <a:ea typeface="微软雅黑" panose="020B0503020204020204" pitchFamily="34" charset="-122"/>
              </a:rPr>
              <a:t>校外协同育人基地</a:t>
            </a:r>
            <a:endParaRPr lang="en-US" altLang="zh-CN" sz="1143" b="1" dirty="0">
              <a:solidFill>
                <a:prstClr val="black">
                  <a:lumMod val="65000"/>
                  <a:lumOff val="35000"/>
                </a:prstClr>
              </a:solidFill>
              <a:latin typeface="微软雅黑" panose="020B0503020204020204" pitchFamily="34" charset="-122"/>
              <a:ea typeface="微软雅黑" panose="020B0503020204020204" pitchFamily="34" charset="-122"/>
            </a:endParaRPr>
          </a:p>
          <a:p>
            <a:pPr>
              <a:lnSpc>
                <a:spcPct val="125000"/>
              </a:lnSpc>
            </a:pPr>
            <a:r>
              <a:rPr lang="zh-CN" altLang="en-US" sz="1143" b="1" dirty="0">
                <a:solidFill>
                  <a:prstClr val="black">
                    <a:lumMod val="65000"/>
                    <a:lumOff val="35000"/>
                  </a:prstClr>
                </a:solidFill>
                <a:latin typeface="微软雅黑" panose="020B0503020204020204" pitchFamily="34" charset="-122"/>
                <a:ea typeface="微软雅黑" panose="020B0503020204020204" pitchFamily="34" charset="-122"/>
              </a:rPr>
              <a:t>企业实践实习基地</a:t>
            </a:r>
            <a:endParaRPr lang="en-US" altLang="zh-CN" sz="1143" b="1"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lnSpc>
                <a:spcPct val="125000"/>
              </a:lnSpc>
            </a:pPr>
            <a:r>
              <a:rPr lang="en-US" altLang="zh-CN" sz="1143" b="1" dirty="0">
                <a:solidFill>
                  <a:prstClr val="black">
                    <a:lumMod val="65000"/>
                    <a:lumOff val="35000"/>
                  </a:prstClr>
                </a:solidFill>
                <a:latin typeface="微软雅黑" panose="020B0503020204020204" pitchFamily="34" charset="-122"/>
                <a:ea typeface="微软雅黑" panose="020B0503020204020204" pitchFamily="34" charset="-122"/>
              </a:rPr>
              <a:t>……</a:t>
            </a:r>
          </a:p>
        </p:txBody>
      </p:sp>
      <p:sp>
        <p:nvSpPr>
          <p:cNvPr id="134" name="椭圆 133">
            <a:extLst>
              <a:ext uri="{FF2B5EF4-FFF2-40B4-BE49-F238E27FC236}">
                <a16:creationId xmlns="" xmlns:a16="http://schemas.microsoft.com/office/drawing/2014/main" id="{A4C6CC72-1E38-47BE-9D85-84D652913526}"/>
              </a:ext>
            </a:extLst>
          </p:cNvPr>
          <p:cNvSpPr/>
          <p:nvPr/>
        </p:nvSpPr>
        <p:spPr>
          <a:xfrm>
            <a:off x="7841039" y="2309878"/>
            <a:ext cx="96761" cy="914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35" name="椭圆 134">
            <a:extLst>
              <a:ext uri="{FF2B5EF4-FFF2-40B4-BE49-F238E27FC236}">
                <a16:creationId xmlns="" xmlns:a16="http://schemas.microsoft.com/office/drawing/2014/main" id="{EED2DB5A-20EF-4A81-ABA2-D4BCB9139755}"/>
              </a:ext>
            </a:extLst>
          </p:cNvPr>
          <p:cNvSpPr/>
          <p:nvPr/>
        </p:nvSpPr>
        <p:spPr>
          <a:xfrm>
            <a:off x="9653332" y="5517960"/>
            <a:ext cx="943667" cy="891764"/>
          </a:xfrm>
          <a:prstGeom prst="ellipse">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36" name="TextBox 92">
            <a:extLst>
              <a:ext uri="{FF2B5EF4-FFF2-40B4-BE49-F238E27FC236}">
                <a16:creationId xmlns="" xmlns:a16="http://schemas.microsoft.com/office/drawing/2014/main" id="{A267EF3F-085E-4652-8F79-D08794B74112}"/>
              </a:ext>
            </a:extLst>
          </p:cNvPr>
          <p:cNvSpPr txBox="1"/>
          <p:nvPr/>
        </p:nvSpPr>
        <p:spPr>
          <a:xfrm>
            <a:off x="9519475" y="5837815"/>
            <a:ext cx="1223084" cy="312201"/>
          </a:xfrm>
          <a:prstGeom prst="rect">
            <a:avLst/>
          </a:prstGeom>
          <a:noFill/>
        </p:spPr>
        <p:txBody>
          <a:bodyPr wrap="square" rtlCol="0">
            <a:spAutoFit/>
          </a:bodyPr>
          <a:lstStyle/>
          <a:p>
            <a:pPr algn="ctr">
              <a:lnSpc>
                <a:spcPct val="125000"/>
              </a:lnSpc>
            </a:pPr>
            <a:r>
              <a:rPr lang="zh-CN" altLang="en-US" sz="1143" b="1" dirty="0">
                <a:solidFill>
                  <a:prstClr val="black">
                    <a:lumMod val="65000"/>
                    <a:lumOff val="35000"/>
                  </a:prstClr>
                </a:solidFill>
                <a:latin typeface="微软雅黑" panose="020B0503020204020204" pitchFamily="34" charset="-122"/>
                <a:ea typeface="微软雅黑" panose="020B0503020204020204" pitchFamily="34" charset="-122"/>
              </a:rPr>
              <a:t>校企合作联盟</a:t>
            </a:r>
            <a:endParaRPr lang="en-US" altLang="zh-CN" sz="1143"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37" name="椭圆 136">
            <a:extLst>
              <a:ext uri="{FF2B5EF4-FFF2-40B4-BE49-F238E27FC236}">
                <a16:creationId xmlns="" xmlns:a16="http://schemas.microsoft.com/office/drawing/2014/main" id="{DC119820-83E6-4839-BFFC-2B42DBEACCAA}"/>
              </a:ext>
            </a:extLst>
          </p:cNvPr>
          <p:cNvSpPr/>
          <p:nvPr/>
        </p:nvSpPr>
        <p:spPr>
          <a:xfrm>
            <a:off x="8961040" y="1788084"/>
            <a:ext cx="943667" cy="891764"/>
          </a:xfrm>
          <a:prstGeom prst="ellipse">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85">
              <a:solidFill>
                <a:prstClr val="white"/>
              </a:solidFill>
            </a:endParaRPr>
          </a:p>
        </p:txBody>
      </p:sp>
      <p:sp>
        <p:nvSpPr>
          <p:cNvPr id="138" name="TextBox 94">
            <a:extLst>
              <a:ext uri="{FF2B5EF4-FFF2-40B4-BE49-F238E27FC236}">
                <a16:creationId xmlns="" xmlns:a16="http://schemas.microsoft.com/office/drawing/2014/main" id="{B9D753EA-8B7C-46AF-9ED4-6CB5E294EE78}"/>
              </a:ext>
            </a:extLst>
          </p:cNvPr>
          <p:cNvSpPr txBox="1"/>
          <p:nvPr/>
        </p:nvSpPr>
        <p:spPr>
          <a:xfrm>
            <a:off x="8839165" y="2084064"/>
            <a:ext cx="1223084" cy="312201"/>
          </a:xfrm>
          <a:prstGeom prst="rect">
            <a:avLst/>
          </a:prstGeom>
          <a:noFill/>
        </p:spPr>
        <p:txBody>
          <a:bodyPr wrap="square" rtlCol="0">
            <a:spAutoFit/>
          </a:bodyPr>
          <a:lstStyle/>
          <a:p>
            <a:pPr algn="ctr">
              <a:lnSpc>
                <a:spcPct val="125000"/>
              </a:lnSpc>
            </a:pPr>
            <a:r>
              <a:rPr lang="zh-CN" altLang="en-US" sz="1143" b="1" dirty="0">
                <a:solidFill>
                  <a:prstClr val="black">
                    <a:lumMod val="65000"/>
                    <a:lumOff val="35000"/>
                  </a:prstClr>
                </a:solidFill>
                <a:latin typeface="微软雅黑" panose="020B0503020204020204" pitchFamily="34" charset="-122"/>
                <a:ea typeface="微软雅黑" panose="020B0503020204020204" pitchFamily="34" charset="-122"/>
              </a:rPr>
              <a:t>政府、机构</a:t>
            </a:r>
            <a:endParaRPr lang="en-US" altLang="zh-CN" sz="1143"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 xmlns:a16="http://schemas.microsoft.com/office/drawing/2014/main" id="{21817075-98E2-4EB6-9F95-DD9662E96500}"/>
              </a:ext>
            </a:extLst>
          </p:cNvPr>
          <p:cNvSpPr/>
          <p:nvPr/>
        </p:nvSpPr>
        <p:spPr>
          <a:xfrm>
            <a:off x="1038091" y="4127437"/>
            <a:ext cx="3382857" cy="5184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51" b="1" dirty="0">
                <a:solidFill>
                  <a:schemeClr val="bg1">
                    <a:lumMod val="95000"/>
                  </a:schemeClr>
                </a:solidFill>
                <a:latin typeface="微软雅黑" pitchFamily="34" charset="-122"/>
                <a:ea typeface="微软雅黑" pitchFamily="34" charset="-122"/>
              </a:rPr>
              <a:t>校内创新创业综合实训中心</a:t>
            </a:r>
          </a:p>
        </p:txBody>
      </p:sp>
      <p:sp>
        <p:nvSpPr>
          <p:cNvPr id="153" name="矩形 152">
            <a:extLst>
              <a:ext uri="{FF2B5EF4-FFF2-40B4-BE49-F238E27FC236}">
                <a16:creationId xmlns="" xmlns:a16="http://schemas.microsoft.com/office/drawing/2014/main" id="{25D12859-8BA2-4F39-A9C2-9D2AFE5196A2}"/>
              </a:ext>
            </a:extLst>
          </p:cNvPr>
          <p:cNvSpPr/>
          <p:nvPr/>
        </p:nvSpPr>
        <p:spPr>
          <a:xfrm>
            <a:off x="798155" y="4861913"/>
            <a:ext cx="3382857" cy="475200"/>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51" b="1" dirty="0">
                <a:solidFill>
                  <a:schemeClr val="bg1">
                    <a:lumMod val="95000"/>
                  </a:schemeClr>
                </a:solidFill>
                <a:latin typeface="微软雅黑" pitchFamily="34" charset="-122"/>
                <a:ea typeface="微软雅黑" pitchFamily="34" charset="-122"/>
              </a:rPr>
              <a:t>校内创新创业综合实训中心</a:t>
            </a:r>
            <a:endParaRPr lang="en-US" altLang="zh-CN" sz="1651" b="1" dirty="0">
              <a:solidFill>
                <a:schemeClr val="bg1">
                  <a:lumMod val="95000"/>
                </a:schemeClr>
              </a:solidFill>
              <a:latin typeface="微软雅黑" pitchFamily="34" charset="-122"/>
              <a:ea typeface="微软雅黑" pitchFamily="34" charset="-122"/>
            </a:endParaRPr>
          </a:p>
          <a:p>
            <a:pPr algn="ctr"/>
            <a:r>
              <a:rPr lang="zh-CN" altLang="en-US" sz="1397" b="1" dirty="0">
                <a:solidFill>
                  <a:schemeClr val="bg1">
                    <a:lumMod val="95000"/>
                  </a:schemeClr>
                </a:solidFill>
                <a:latin typeface="微软雅黑" pitchFamily="34" charset="-122"/>
                <a:ea typeface="微软雅黑" pitchFamily="34" charset="-122"/>
              </a:rPr>
              <a:t>（主题式特色创客工坊）</a:t>
            </a:r>
          </a:p>
        </p:txBody>
      </p:sp>
      <p:sp>
        <p:nvSpPr>
          <p:cNvPr id="154" name="矩形 153">
            <a:extLst>
              <a:ext uri="{FF2B5EF4-FFF2-40B4-BE49-F238E27FC236}">
                <a16:creationId xmlns="" xmlns:a16="http://schemas.microsoft.com/office/drawing/2014/main" id="{36D90AD6-A73B-462C-80C4-07FC52512014}"/>
              </a:ext>
            </a:extLst>
          </p:cNvPr>
          <p:cNvSpPr/>
          <p:nvPr/>
        </p:nvSpPr>
        <p:spPr>
          <a:xfrm>
            <a:off x="612671" y="5596399"/>
            <a:ext cx="3382857" cy="518400"/>
          </a:xfrm>
          <a:prstGeom prst="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51" b="1" dirty="0">
                <a:solidFill>
                  <a:schemeClr val="bg1">
                    <a:lumMod val="95000"/>
                  </a:schemeClr>
                </a:solidFill>
                <a:latin typeface="微软雅黑" pitchFamily="34" charset="-122"/>
                <a:ea typeface="微软雅黑" pitchFamily="34" charset="-122"/>
              </a:rPr>
              <a:t>校外创新创业实践基地</a:t>
            </a:r>
          </a:p>
        </p:txBody>
      </p:sp>
      <p:sp>
        <p:nvSpPr>
          <p:cNvPr id="155" name="矩形 154">
            <a:extLst>
              <a:ext uri="{FF2B5EF4-FFF2-40B4-BE49-F238E27FC236}">
                <a16:creationId xmlns="" xmlns:a16="http://schemas.microsoft.com/office/drawing/2014/main" id="{C12F6189-F174-44D2-9081-2EC20A2EB99A}"/>
              </a:ext>
            </a:extLst>
          </p:cNvPr>
          <p:cNvSpPr/>
          <p:nvPr/>
        </p:nvSpPr>
        <p:spPr>
          <a:xfrm>
            <a:off x="657462" y="1769164"/>
            <a:ext cx="5805715" cy="397225"/>
          </a:xfrm>
          <a:prstGeom prst="rect">
            <a:avLst/>
          </a:prstGeom>
        </p:spPr>
        <p:txBody>
          <a:bodyPr>
            <a:spAutoFit/>
          </a:bodyPr>
          <a:lstStyle/>
          <a:p>
            <a:pPr>
              <a:lnSpc>
                <a:spcPct val="130000"/>
              </a:lnSpc>
            </a:pPr>
            <a:r>
              <a:rPr lang="zh-CN" altLang="en-US" sz="1397" b="1" dirty="0">
                <a:solidFill>
                  <a:srgbClr val="000000"/>
                </a:solidFill>
                <a:latin typeface="微软雅黑" pitchFamily="34" charset="-122"/>
                <a:ea typeface="微软雅黑" pitchFamily="34" charset="-122"/>
              </a:rPr>
              <a:t>创新理念</a:t>
            </a:r>
            <a:r>
              <a:rPr lang="zh-CN" altLang="en-US" sz="1397" dirty="0">
                <a:solidFill>
                  <a:srgbClr val="000000"/>
                </a:solidFill>
                <a:latin typeface="微软雅黑" pitchFamily="34" charset="-122"/>
                <a:ea typeface="微软雅黑" pitchFamily="34" charset="-122"/>
              </a:rPr>
              <a:t>：</a:t>
            </a:r>
            <a:r>
              <a:rPr lang="zh-CN" altLang="en-US" sz="1333" dirty="0">
                <a:solidFill>
                  <a:srgbClr val="000000"/>
                </a:solidFill>
                <a:latin typeface="微软雅黑" pitchFamily="34" charset="-122"/>
                <a:ea typeface="微软雅黑" pitchFamily="34" charset="-122"/>
              </a:rPr>
              <a:t>围绕双创平台打造学校 “</a:t>
            </a:r>
            <a:r>
              <a:rPr lang="zh-CN" altLang="en-US" sz="1524" b="1" dirty="0">
                <a:solidFill>
                  <a:srgbClr val="F79646">
                    <a:lumMod val="75000"/>
                  </a:srgbClr>
                </a:solidFill>
                <a:latin typeface="微软雅黑" pitchFamily="34" charset="-122"/>
                <a:ea typeface="微软雅黑" pitchFamily="34" charset="-122"/>
              </a:rPr>
              <a:t>小</a:t>
            </a:r>
            <a:r>
              <a:rPr lang="en-US" altLang="zh-CN" sz="1524" b="1" dirty="0">
                <a:solidFill>
                  <a:srgbClr val="F79646">
                    <a:lumMod val="75000"/>
                  </a:srgbClr>
                </a:solidFill>
                <a:latin typeface="微软雅黑" pitchFamily="34" charset="-122"/>
                <a:ea typeface="微软雅黑" pitchFamily="34" charset="-122"/>
              </a:rPr>
              <a:t>·</a:t>
            </a:r>
            <a:r>
              <a:rPr lang="zh-CN" altLang="en-US" sz="1524" b="1" dirty="0">
                <a:solidFill>
                  <a:srgbClr val="F79646">
                    <a:lumMod val="75000"/>
                  </a:srgbClr>
                </a:solidFill>
                <a:latin typeface="微软雅黑" pitchFamily="34" charset="-122"/>
                <a:ea typeface="微软雅黑" pitchFamily="34" charset="-122"/>
              </a:rPr>
              <a:t>中</a:t>
            </a:r>
            <a:r>
              <a:rPr lang="en-US" altLang="zh-CN" sz="1524" b="1" dirty="0">
                <a:solidFill>
                  <a:srgbClr val="F79646">
                    <a:lumMod val="75000"/>
                  </a:srgbClr>
                </a:solidFill>
                <a:latin typeface="微软雅黑" pitchFamily="34" charset="-122"/>
                <a:ea typeface="微软雅黑" pitchFamily="34" charset="-122"/>
              </a:rPr>
              <a:t>·</a:t>
            </a:r>
            <a:r>
              <a:rPr lang="zh-CN" altLang="en-US" sz="1524" b="1" dirty="0">
                <a:solidFill>
                  <a:srgbClr val="F79646">
                    <a:lumMod val="75000"/>
                  </a:srgbClr>
                </a:solidFill>
                <a:latin typeface="微软雅黑" pitchFamily="34" charset="-122"/>
                <a:ea typeface="微软雅黑" pitchFamily="34" charset="-122"/>
              </a:rPr>
              <a:t>大</a:t>
            </a:r>
            <a:r>
              <a:rPr lang="zh-CN" altLang="en-US" sz="1333" b="1" dirty="0">
                <a:solidFill>
                  <a:srgbClr val="F79646">
                    <a:lumMod val="75000"/>
                  </a:srgbClr>
                </a:solidFill>
                <a:latin typeface="微软雅黑" pitchFamily="34" charset="-122"/>
                <a:ea typeface="微软雅黑" pitchFamily="34" charset="-122"/>
              </a:rPr>
              <a:t>三级循环生态</a:t>
            </a:r>
            <a:r>
              <a:rPr lang="zh-CN" altLang="en-US" sz="1333" dirty="0">
                <a:solidFill>
                  <a:srgbClr val="000000"/>
                </a:solidFill>
                <a:latin typeface="微软雅黑" pitchFamily="34" charset="-122"/>
                <a:ea typeface="微软雅黑" pitchFamily="34" charset="-122"/>
              </a:rPr>
              <a:t>”</a:t>
            </a:r>
            <a:endParaRPr lang="zh-CN" altLang="en-US" sz="1524" dirty="0">
              <a:solidFill>
                <a:srgbClr val="000000"/>
              </a:solidFill>
              <a:latin typeface="微软雅黑" panose="020B0503020204020204" pitchFamily="34" charset="-122"/>
              <a:ea typeface="微软雅黑" panose="020B0503020204020204" pitchFamily="34" charset="-122"/>
            </a:endParaRPr>
          </a:p>
        </p:txBody>
      </p:sp>
      <p:sp>
        <p:nvSpPr>
          <p:cNvPr id="156" name="矩形 155">
            <a:extLst>
              <a:ext uri="{FF2B5EF4-FFF2-40B4-BE49-F238E27FC236}">
                <a16:creationId xmlns="" xmlns:a16="http://schemas.microsoft.com/office/drawing/2014/main" id="{2CAED9AB-CB88-4895-A1F1-43E0E0C1B159}"/>
              </a:ext>
            </a:extLst>
          </p:cNvPr>
          <p:cNvSpPr/>
          <p:nvPr/>
        </p:nvSpPr>
        <p:spPr>
          <a:xfrm>
            <a:off x="657463" y="2314442"/>
            <a:ext cx="5486207" cy="638508"/>
          </a:xfrm>
          <a:prstGeom prst="rect">
            <a:avLst/>
          </a:prstGeom>
        </p:spPr>
        <p:txBody>
          <a:bodyPr wrap="square">
            <a:spAutoFit/>
          </a:bodyPr>
          <a:lstStyle/>
          <a:p>
            <a:pPr>
              <a:lnSpc>
                <a:spcPct val="130000"/>
              </a:lnSpc>
            </a:pPr>
            <a:r>
              <a:rPr lang="zh-CN" altLang="en-US" sz="1397" b="1" dirty="0">
                <a:solidFill>
                  <a:srgbClr val="000000"/>
                </a:solidFill>
                <a:latin typeface="微软雅黑" pitchFamily="34" charset="-122"/>
                <a:ea typeface="微软雅黑" pitchFamily="34" charset="-122"/>
              </a:rPr>
              <a:t>规划设计</a:t>
            </a:r>
            <a:r>
              <a:rPr lang="zh-CN" altLang="en-US" sz="1397" dirty="0">
                <a:solidFill>
                  <a:srgbClr val="000000"/>
                </a:solidFill>
                <a:latin typeface="微软雅黑" pitchFamily="34" charset="-122"/>
                <a:ea typeface="微软雅黑" pitchFamily="34" charset="-122"/>
              </a:rPr>
              <a:t>：</a:t>
            </a:r>
            <a:r>
              <a:rPr lang="zh-CN" altLang="en-US" sz="1333" dirty="0">
                <a:solidFill>
                  <a:srgbClr val="000000"/>
                </a:solidFill>
                <a:latin typeface="微软雅黑" pitchFamily="34" charset="-122"/>
                <a:ea typeface="微软雅黑" pitchFamily="34" charset="-122"/>
              </a:rPr>
              <a:t>横向以</a:t>
            </a:r>
            <a:r>
              <a:rPr lang="zh-CN" altLang="en-US" sz="1333" b="1" dirty="0">
                <a:solidFill>
                  <a:srgbClr val="000000"/>
                </a:solidFill>
                <a:latin typeface="微软雅黑" pitchFamily="34" charset="-122"/>
                <a:ea typeface="微软雅黑" pitchFamily="34" charset="-122"/>
              </a:rPr>
              <a:t>创新创业</a:t>
            </a:r>
            <a:r>
              <a:rPr lang="zh-CN" altLang="en-US" sz="1333" b="1" dirty="0">
                <a:solidFill>
                  <a:srgbClr val="F79646">
                    <a:lumMod val="75000"/>
                  </a:srgbClr>
                </a:solidFill>
                <a:latin typeface="微软雅黑" pitchFamily="34" charset="-122"/>
                <a:ea typeface="微软雅黑" pitchFamily="34" charset="-122"/>
              </a:rPr>
              <a:t>教学</a:t>
            </a:r>
            <a:r>
              <a:rPr lang="zh-CN" altLang="en-US" sz="1333" dirty="0">
                <a:solidFill>
                  <a:srgbClr val="000000"/>
                </a:solidFill>
                <a:latin typeface="微软雅黑" pitchFamily="34" charset="-122"/>
                <a:ea typeface="微软雅黑" pitchFamily="34" charset="-122"/>
              </a:rPr>
              <a:t>与</a:t>
            </a:r>
            <a:r>
              <a:rPr lang="zh-CN" altLang="en-US" sz="1333" b="1" dirty="0">
                <a:solidFill>
                  <a:srgbClr val="000000"/>
                </a:solidFill>
                <a:latin typeface="微软雅黑" pitchFamily="34" charset="-122"/>
                <a:ea typeface="微软雅黑" pitchFamily="34" charset="-122"/>
              </a:rPr>
              <a:t>创新</a:t>
            </a:r>
            <a:r>
              <a:rPr lang="zh-CN" altLang="en-US" sz="1333" b="1" dirty="0">
                <a:solidFill>
                  <a:srgbClr val="F79646">
                    <a:lumMod val="75000"/>
                  </a:srgbClr>
                </a:solidFill>
                <a:latin typeface="微软雅黑" pitchFamily="34" charset="-122"/>
                <a:ea typeface="微软雅黑" pitchFamily="34" charset="-122"/>
              </a:rPr>
              <a:t>实训</a:t>
            </a:r>
            <a:r>
              <a:rPr lang="zh-CN" altLang="en-US" sz="1333" dirty="0">
                <a:solidFill>
                  <a:srgbClr val="000000"/>
                </a:solidFill>
                <a:latin typeface="微软雅黑" pitchFamily="34" charset="-122"/>
                <a:ea typeface="微软雅黑" pitchFamily="34" charset="-122"/>
              </a:rPr>
              <a:t>为主线，纵向以“</a:t>
            </a:r>
            <a:r>
              <a:rPr lang="zh-CN" altLang="en-US" sz="1333" b="1" dirty="0">
                <a:solidFill>
                  <a:srgbClr val="F79646">
                    <a:lumMod val="75000"/>
                  </a:srgbClr>
                </a:solidFill>
                <a:latin typeface="微软雅黑" pitchFamily="34" charset="-122"/>
                <a:ea typeface="微软雅黑" pitchFamily="34" charset="-122"/>
              </a:rPr>
              <a:t>专业</a:t>
            </a:r>
            <a:r>
              <a:rPr lang="en-US" altLang="zh-CN" sz="1333" b="1" dirty="0">
                <a:solidFill>
                  <a:srgbClr val="F79646">
                    <a:lumMod val="75000"/>
                  </a:srgbClr>
                </a:solidFill>
                <a:latin typeface="微软雅黑" pitchFamily="34" charset="-122"/>
                <a:ea typeface="微软雅黑" pitchFamily="34" charset="-122"/>
              </a:rPr>
              <a:t>+</a:t>
            </a:r>
            <a:r>
              <a:rPr lang="zh-CN" altLang="en-US" sz="1333" b="1" dirty="0">
                <a:solidFill>
                  <a:srgbClr val="F79646">
                    <a:lumMod val="75000"/>
                  </a:srgbClr>
                </a:solidFill>
                <a:latin typeface="微软雅黑" pitchFamily="34" charset="-122"/>
                <a:ea typeface="微软雅黑" pitchFamily="34" charset="-122"/>
              </a:rPr>
              <a:t>创新创业</a:t>
            </a:r>
            <a:r>
              <a:rPr lang="zh-CN" altLang="en-US" sz="1333" dirty="0">
                <a:solidFill>
                  <a:srgbClr val="000000"/>
                </a:solidFill>
                <a:latin typeface="微软雅黑" pitchFamily="34" charset="-122"/>
                <a:ea typeface="微软雅黑" pitchFamily="34" charset="-122"/>
              </a:rPr>
              <a:t>” 的</a:t>
            </a:r>
            <a:r>
              <a:rPr lang="zh-CN" altLang="en-US" sz="1333" b="1" dirty="0">
                <a:solidFill>
                  <a:srgbClr val="F79646">
                    <a:lumMod val="75000"/>
                  </a:srgbClr>
                </a:solidFill>
                <a:latin typeface="微软雅黑" pitchFamily="34" charset="-122"/>
                <a:ea typeface="微软雅黑" pitchFamily="34" charset="-122"/>
              </a:rPr>
              <a:t>融合发展</a:t>
            </a:r>
            <a:r>
              <a:rPr lang="zh-CN" altLang="en-US" sz="1333" dirty="0">
                <a:solidFill>
                  <a:srgbClr val="000000"/>
                </a:solidFill>
                <a:latin typeface="微软雅黑" pitchFamily="34" charset="-122"/>
                <a:ea typeface="微软雅黑" pitchFamily="34" charset="-122"/>
              </a:rPr>
              <a:t>为内涵</a:t>
            </a:r>
            <a:endParaRPr lang="zh-CN" altLang="en-US" sz="1524" dirty="0">
              <a:solidFill>
                <a:srgbClr val="000000"/>
              </a:solidFill>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 xmlns:a16="http://schemas.microsoft.com/office/drawing/2014/main" id="{71741F86-C454-4B99-AE5D-CA94E8F5A95F}"/>
              </a:ext>
            </a:extLst>
          </p:cNvPr>
          <p:cNvSpPr/>
          <p:nvPr/>
        </p:nvSpPr>
        <p:spPr>
          <a:xfrm>
            <a:off x="657463" y="3004055"/>
            <a:ext cx="5422283" cy="638508"/>
          </a:xfrm>
          <a:prstGeom prst="rect">
            <a:avLst/>
          </a:prstGeom>
        </p:spPr>
        <p:txBody>
          <a:bodyPr wrap="square">
            <a:spAutoFit/>
          </a:bodyPr>
          <a:lstStyle/>
          <a:p>
            <a:pPr>
              <a:lnSpc>
                <a:spcPct val="130000"/>
              </a:lnSpc>
            </a:pPr>
            <a:r>
              <a:rPr lang="zh-CN" altLang="en-US" sz="1397" b="1" dirty="0">
                <a:solidFill>
                  <a:srgbClr val="000000"/>
                </a:solidFill>
                <a:latin typeface="微软雅黑" pitchFamily="34" charset="-122"/>
                <a:ea typeface="微软雅黑" pitchFamily="34" charset="-122"/>
              </a:rPr>
              <a:t>人才培养</a:t>
            </a:r>
            <a:r>
              <a:rPr lang="zh-CN" altLang="en-US" sz="1397" dirty="0">
                <a:solidFill>
                  <a:srgbClr val="000000"/>
                </a:solidFill>
                <a:latin typeface="微软雅黑" pitchFamily="34" charset="-122"/>
                <a:ea typeface="微软雅黑" pitchFamily="34" charset="-122"/>
              </a:rPr>
              <a:t>：</a:t>
            </a:r>
            <a:r>
              <a:rPr lang="zh-CN" altLang="en-US" sz="1333" dirty="0">
                <a:solidFill>
                  <a:srgbClr val="000000"/>
                </a:solidFill>
                <a:latin typeface="微软雅黑" pitchFamily="34" charset="-122"/>
                <a:ea typeface="微软雅黑" pitchFamily="34" charset="-122"/>
              </a:rPr>
              <a:t>按照</a:t>
            </a:r>
            <a:r>
              <a:rPr lang="zh-CN" altLang="en-US" sz="1397" b="1" dirty="0">
                <a:solidFill>
                  <a:srgbClr val="F79646">
                    <a:lumMod val="75000"/>
                  </a:srgbClr>
                </a:solidFill>
                <a:latin typeface="微软雅黑" pitchFamily="34" charset="-122"/>
                <a:ea typeface="微软雅黑" pitchFamily="34" charset="-122"/>
              </a:rPr>
              <a:t>创新训练</a:t>
            </a:r>
            <a:r>
              <a:rPr lang="zh-CN" altLang="en-US" sz="1333" dirty="0">
                <a:solidFill>
                  <a:srgbClr val="000000"/>
                </a:solidFill>
                <a:latin typeface="微软雅黑" pitchFamily="34" charset="-122"/>
                <a:ea typeface="微软雅黑" pitchFamily="34" charset="-122"/>
              </a:rPr>
              <a:t>、</a:t>
            </a:r>
            <a:r>
              <a:rPr lang="zh-CN" altLang="en-US" sz="1397" b="1" dirty="0">
                <a:solidFill>
                  <a:srgbClr val="F79646">
                    <a:lumMod val="75000"/>
                  </a:srgbClr>
                </a:solidFill>
                <a:latin typeface="微软雅黑" pitchFamily="34" charset="-122"/>
                <a:ea typeface="微软雅黑" pitchFamily="34" charset="-122"/>
              </a:rPr>
              <a:t>创造实践</a:t>
            </a:r>
            <a:r>
              <a:rPr lang="zh-CN" altLang="en-US" sz="1333" dirty="0">
                <a:solidFill>
                  <a:srgbClr val="000000"/>
                </a:solidFill>
                <a:latin typeface="微软雅黑" pitchFamily="34" charset="-122"/>
                <a:ea typeface="微软雅黑" pitchFamily="34" charset="-122"/>
              </a:rPr>
              <a:t>及</a:t>
            </a:r>
            <a:r>
              <a:rPr lang="zh-CN" altLang="en-US" sz="1397" b="1" dirty="0">
                <a:solidFill>
                  <a:srgbClr val="F79646">
                    <a:lumMod val="75000"/>
                  </a:srgbClr>
                </a:solidFill>
                <a:latin typeface="微软雅黑" pitchFamily="34" charset="-122"/>
                <a:ea typeface="微软雅黑" pitchFamily="34" charset="-122"/>
              </a:rPr>
              <a:t>微创实现</a:t>
            </a:r>
            <a:r>
              <a:rPr lang="zh-CN" altLang="en-US" sz="1333" dirty="0">
                <a:solidFill>
                  <a:srgbClr val="000000"/>
                </a:solidFill>
                <a:latin typeface="微软雅黑" pitchFamily="34" charset="-122"/>
                <a:ea typeface="微软雅黑" pitchFamily="34" charset="-122"/>
              </a:rPr>
              <a:t>的</a:t>
            </a:r>
            <a:r>
              <a:rPr lang="zh-CN" altLang="en-US" sz="1333" b="1" dirty="0">
                <a:solidFill>
                  <a:srgbClr val="000000"/>
                </a:solidFill>
                <a:latin typeface="微软雅黑" pitchFamily="34" charset="-122"/>
                <a:ea typeface="微软雅黑" pitchFamily="34" charset="-122"/>
              </a:rPr>
              <a:t>渐进式培养路径</a:t>
            </a:r>
            <a:r>
              <a:rPr lang="zh-CN" altLang="en-US" sz="1333" dirty="0">
                <a:solidFill>
                  <a:srgbClr val="000000"/>
                </a:solidFill>
                <a:latin typeface="微软雅黑" pitchFamily="34" charset="-122"/>
                <a:ea typeface="微软雅黑" pitchFamily="34" charset="-122"/>
              </a:rPr>
              <a:t>，启发培养具有创新思维和创业能力的</a:t>
            </a:r>
            <a:r>
              <a:rPr lang="zh-CN" altLang="en-US" sz="1333" b="1" dirty="0">
                <a:solidFill>
                  <a:srgbClr val="000000"/>
                </a:solidFill>
                <a:latin typeface="微软雅黑" pitchFamily="34" charset="-122"/>
                <a:ea typeface="微软雅黑" pitchFamily="34" charset="-122"/>
              </a:rPr>
              <a:t>复合型创新创业人才</a:t>
            </a:r>
          </a:p>
        </p:txBody>
      </p:sp>
      <p:sp>
        <p:nvSpPr>
          <p:cNvPr id="46"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56872" y="915577"/>
            <a:ext cx="3671909" cy="453229"/>
          </a:xfrm>
        </p:spPr>
        <p:txBody>
          <a:bodyPr/>
          <a:lstStyle/>
          <a:p>
            <a:pPr algn="l"/>
            <a:r>
              <a:rPr lang="zh-CN" altLang="en-US" sz="2000" dirty="0"/>
              <a:t>（四）</a:t>
            </a:r>
            <a:r>
              <a:rPr lang="en-US" altLang="zh-CN" sz="2000" dirty="0"/>
              <a:t> </a:t>
            </a:r>
            <a:r>
              <a:rPr lang="zh-CN" altLang="en-US" sz="2000" dirty="0" smtClean="0"/>
              <a:t>构建双创教育实</a:t>
            </a:r>
            <a:r>
              <a:rPr lang="zh-CN" altLang="en-US" sz="2000" dirty="0"/>
              <a:t>训体系</a:t>
            </a:r>
          </a:p>
        </p:txBody>
      </p:sp>
      <p:sp>
        <p:nvSpPr>
          <p:cNvPr id="43" name="矩形 42"/>
          <p:cNvSpPr/>
          <p:nvPr/>
        </p:nvSpPr>
        <p:spPr>
          <a:xfrm>
            <a:off x="354593" y="1413631"/>
            <a:ext cx="3106531"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构建专创融合的实训体系</a:t>
            </a:r>
            <a:endParaRPr lang="zh-CN" altLang="en-US" b="1" dirty="0">
              <a:solidFill>
                <a:srgbClr val="C00000"/>
              </a:solidFill>
              <a:latin typeface="微软雅黑" pitchFamily="34" charset="-122"/>
              <a:ea typeface="微软雅黑" pitchFamily="34" charset="-122"/>
            </a:endParaRPr>
          </a:p>
        </p:txBody>
      </p:sp>
      <p:sp>
        <p:nvSpPr>
          <p:cNvPr id="44"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23</a:t>
            </a:r>
            <a:endParaRPr lang="zh-CN" altLang="en-US" sz="1500" b="1" dirty="0">
              <a:solidFill>
                <a:prstClr val="white"/>
              </a:solidFill>
            </a:endParaRPr>
          </a:p>
        </p:txBody>
      </p:sp>
    </p:spTree>
    <p:extLst>
      <p:ext uri="{BB962C8B-B14F-4D97-AF65-F5344CB8AC3E}">
        <p14:creationId xmlns:p14="http://schemas.microsoft.com/office/powerpoint/2010/main" val="2321841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 xmlns:a16="http://schemas.microsoft.com/office/drawing/2014/main" id="{200BF532-F863-41B8-8E0F-450C9732AD53}"/>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310" y="1632518"/>
            <a:ext cx="4982815" cy="3592965"/>
          </a:xfrm>
          <a:prstGeom prst="rect">
            <a:avLst/>
          </a:prstGeom>
        </p:spPr>
      </p:pic>
      <p:pic>
        <p:nvPicPr>
          <p:cNvPr id="5" name="图片 4">
            <a:extLst>
              <a:ext uri="{FF2B5EF4-FFF2-40B4-BE49-F238E27FC236}">
                <a16:creationId xmlns="" xmlns:a16="http://schemas.microsoft.com/office/drawing/2014/main" id="{9E15EA0B-07E8-409D-A78F-637B6D8F1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466" y="1632518"/>
            <a:ext cx="5288779" cy="3592965"/>
          </a:xfrm>
          <a:prstGeom prst="rect">
            <a:avLst/>
          </a:prstGeom>
        </p:spPr>
      </p:pic>
      <p:sp>
        <p:nvSpPr>
          <p:cNvPr id="6" name="矩形 5"/>
          <p:cNvSpPr/>
          <p:nvPr/>
        </p:nvSpPr>
        <p:spPr>
          <a:xfrm>
            <a:off x="227194" y="844994"/>
            <a:ext cx="3112907"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设计系统化的功能区域</a:t>
            </a:r>
            <a:endParaRPr lang="zh-CN" altLang="en-US" b="1" dirty="0">
              <a:solidFill>
                <a:srgbClr val="C00000"/>
              </a:solidFill>
              <a:latin typeface="微软雅黑" pitchFamily="34" charset="-122"/>
              <a:ea typeface="微软雅黑" pitchFamily="34" charset="-122"/>
            </a:endParaRPr>
          </a:p>
        </p:txBody>
      </p:sp>
      <p:sp>
        <p:nvSpPr>
          <p:cNvPr id="7"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24</a:t>
            </a:r>
            <a:endParaRPr lang="zh-CN" altLang="en-US" sz="1500" b="1" dirty="0">
              <a:solidFill>
                <a:prstClr val="white"/>
              </a:solidFill>
            </a:endParaRPr>
          </a:p>
        </p:txBody>
      </p:sp>
    </p:spTree>
    <p:extLst>
      <p:ext uri="{BB962C8B-B14F-4D97-AF65-F5344CB8AC3E}">
        <p14:creationId xmlns:p14="http://schemas.microsoft.com/office/powerpoint/2010/main" val="3760584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26">
            <a:extLst>
              <a:ext uri="{FF2B5EF4-FFF2-40B4-BE49-F238E27FC236}">
                <a16:creationId xmlns="" xmlns:a16="http://schemas.microsoft.com/office/drawing/2014/main" id="{27107024-3138-436A-9AE8-769B2C765DFC}"/>
              </a:ext>
            </a:extLst>
          </p:cNvPr>
          <p:cNvSpPr txBox="1"/>
          <p:nvPr/>
        </p:nvSpPr>
        <p:spPr>
          <a:xfrm>
            <a:off x="805529" y="1494205"/>
            <a:ext cx="10715340" cy="737381"/>
          </a:xfrm>
          <a:prstGeom prst="rect">
            <a:avLst/>
          </a:prstGeom>
          <a:noFill/>
        </p:spPr>
        <p:txBody>
          <a:bodyPr wrap="square" rtlCol="0">
            <a:spAutoFit/>
          </a:bodyPr>
          <a:lstStyle/>
          <a:p>
            <a:pPr>
              <a:lnSpc>
                <a:spcPct val="150000"/>
              </a:lnSpc>
            </a:pPr>
            <a:r>
              <a:rPr lang="zh-CN" altLang="en-US" sz="1397" dirty="0">
                <a:latin typeface="微软雅黑" pitchFamily="34" charset="-122"/>
                <a:ea typeface="微软雅黑" pitchFamily="34" charset="-122"/>
              </a:rPr>
              <a:t>以</a:t>
            </a:r>
            <a:r>
              <a:rPr lang="zh-CN" altLang="en-US" sz="1397" b="1" dirty="0">
                <a:solidFill>
                  <a:srgbClr val="C00000"/>
                </a:solidFill>
                <a:latin typeface="微软雅黑" pitchFamily="34" charset="-122"/>
                <a:ea typeface="微软雅黑" pitchFamily="34" charset="-122"/>
              </a:rPr>
              <a:t>“文化熏陶</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创新思维训练</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创客实践</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创业能力培养</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创业孵化引领”</a:t>
            </a:r>
            <a:r>
              <a:rPr lang="zh-CN" altLang="en-US" sz="1397" dirty="0">
                <a:latin typeface="微软雅黑" pitchFamily="34" charset="-122"/>
                <a:ea typeface="微软雅黑" pitchFamily="34" charset="-122"/>
              </a:rPr>
              <a:t>为逻辑线条，打造集</a:t>
            </a:r>
            <a:r>
              <a:rPr lang="zh-CN" altLang="en-US" sz="1397" b="1" dirty="0">
                <a:solidFill>
                  <a:srgbClr val="C00000"/>
                </a:solidFill>
                <a:latin typeface="微软雅黑" pitchFamily="34" charset="-122"/>
                <a:ea typeface="微软雅黑" pitchFamily="34" charset="-122"/>
              </a:rPr>
              <a:t>创新创业“体验、教学、培训、实训、孵化”</a:t>
            </a:r>
            <a:r>
              <a:rPr lang="zh-CN" altLang="en-US" sz="1397" dirty="0">
                <a:latin typeface="微软雅黑" pitchFamily="34" charset="-122"/>
                <a:ea typeface="微软雅黑" pitchFamily="34" charset="-122"/>
              </a:rPr>
              <a:t>为一体的校内创新创业综合实训中心，实现</a:t>
            </a:r>
            <a:r>
              <a:rPr lang="zh-CN" altLang="en-US" sz="1397" b="1" dirty="0">
                <a:solidFill>
                  <a:srgbClr val="FF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意识</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点子</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作品</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产品</a:t>
            </a:r>
            <a:r>
              <a:rPr lang="en-US" altLang="zh-CN" sz="1397" b="1" dirty="0">
                <a:solidFill>
                  <a:srgbClr val="C00000"/>
                </a:solidFill>
                <a:latin typeface="微软雅黑" pitchFamily="34" charset="-122"/>
                <a:ea typeface="微软雅黑" pitchFamily="34" charset="-122"/>
              </a:rPr>
              <a:t>——</a:t>
            </a:r>
            <a:r>
              <a:rPr lang="zh-CN" altLang="en-US" sz="1397" b="1" dirty="0">
                <a:solidFill>
                  <a:srgbClr val="C00000"/>
                </a:solidFill>
                <a:latin typeface="微软雅黑" pitchFamily="34" charset="-122"/>
                <a:ea typeface="微软雅黑" pitchFamily="34" charset="-122"/>
              </a:rPr>
              <a:t>商品”</a:t>
            </a:r>
            <a:r>
              <a:rPr lang="zh-CN" altLang="en-US" sz="1397" dirty="0">
                <a:latin typeface="微软雅黑" pitchFamily="34" charset="-122"/>
                <a:ea typeface="微软雅黑" pitchFamily="34" charset="-122"/>
              </a:rPr>
              <a:t>的转化与落地。</a:t>
            </a:r>
            <a:endParaRPr lang="en-US" altLang="zh-CN" sz="1397" b="1" dirty="0">
              <a:solidFill>
                <a:srgbClr val="FF0000"/>
              </a:solidFill>
              <a:latin typeface="微软雅黑" pitchFamily="34" charset="-122"/>
              <a:ea typeface="微软雅黑" pitchFamily="34" charset="-122"/>
            </a:endParaRPr>
          </a:p>
        </p:txBody>
      </p:sp>
      <p:grpSp>
        <p:nvGrpSpPr>
          <p:cNvPr id="89" name="组合 88">
            <a:extLst>
              <a:ext uri="{FF2B5EF4-FFF2-40B4-BE49-F238E27FC236}">
                <a16:creationId xmlns="" xmlns:a16="http://schemas.microsoft.com/office/drawing/2014/main" id="{08945597-2156-4E2C-B1D9-598A17E8C259}"/>
              </a:ext>
            </a:extLst>
          </p:cNvPr>
          <p:cNvGrpSpPr/>
          <p:nvPr/>
        </p:nvGrpSpPr>
        <p:grpSpPr>
          <a:xfrm>
            <a:off x="742632" y="2476325"/>
            <a:ext cx="10969038" cy="3547004"/>
            <a:chOff x="201334" y="2269653"/>
            <a:chExt cx="8752180" cy="2994866"/>
          </a:xfrm>
        </p:grpSpPr>
        <p:grpSp>
          <p:nvGrpSpPr>
            <p:cNvPr id="90" name="组合 89">
              <a:extLst>
                <a:ext uri="{FF2B5EF4-FFF2-40B4-BE49-F238E27FC236}">
                  <a16:creationId xmlns="" xmlns:a16="http://schemas.microsoft.com/office/drawing/2014/main" id="{B41F5A99-7EFB-471B-88DE-2325E411C903}"/>
                </a:ext>
              </a:extLst>
            </p:cNvPr>
            <p:cNvGrpSpPr/>
            <p:nvPr/>
          </p:nvGrpSpPr>
          <p:grpSpPr>
            <a:xfrm>
              <a:off x="201334" y="2269653"/>
              <a:ext cx="8752180" cy="2994866"/>
              <a:chOff x="201334" y="1981621"/>
              <a:chExt cx="8752180" cy="2994866"/>
            </a:xfrm>
          </p:grpSpPr>
          <p:grpSp>
            <p:nvGrpSpPr>
              <p:cNvPr id="96" name="组合 95">
                <a:extLst>
                  <a:ext uri="{FF2B5EF4-FFF2-40B4-BE49-F238E27FC236}">
                    <a16:creationId xmlns="" xmlns:a16="http://schemas.microsoft.com/office/drawing/2014/main" id="{B81907E3-9B7C-4860-9068-FAEC797ACAB4}"/>
                  </a:ext>
                </a:extLst>
              </p:cNvPr>
              <p:cNvGrpSpPr/>
              <p:nvPr/>
            </p:nvGrpSpPr>
            <p:grpSpPr>
              <a:xfrm>
                <a:off x="201334" y="1981621"/>
                <a:ext cx="8752180" cy="2994866"/>
                <a:chOff x="373301" y="2711061"/>
                <a:chExt cx="9404235" cy="3310227"/>
              </a:xfrm>
            </p:grpSpPr>
            <p:cxnSp>
              <p:nvCxnSpPr>
                <p:cNvPr id="98" name="直接连接符 97">
                  <a:extLst>
                    <a:ext uri="{FF2B5EF4-FFF2-40B4-BE49-F238E27FC236}">
                      <a16:creationId xmlns="" xmlns:a16="http://schemas.microsoft.com/office/drawing/2014/main" id="{25BD73F6-FE47-495E-85B1-E974FCFC20CA}"/>
                    </a:ext>
                  </a:extLst>
                </p:cNvPr>
                <p:cNvCxnSpPr/>
                <p:nvPr/>
              </p:nvCxnSpPr>
              <p:spPr>
                <a:xfrm>
                  <a:off x="4127122" y="3143349"/>
                  <a:ext cx="0" cy="2877939"/>
                </a:xfrm>
                <a:prstGeom prst="line">
                  <a:avLst/>
                </a:prstGeom>
                <a:noFill/>
                <a:ln w="9525" cap="flat" cmpd="sng" algn="ctr">
                  <a:solidFill>
                    <a:srgbClr val="4F81BD">
                      <a:shade val="95000"/>
                      <a:satMod val="105000"/>
                    </a:srgbClr>
                  </a:solidFill>
                  <a:prstDash val="lgDash"/>
                </a:ln>
                <a:effectLst/>
              </p:spPr>
            </p:cxnSp>
            <p:cxnSp>
              <p:nvCxnSpPr>
                <p:cNvPr id="99" name="直接连接符 98">
                  <a:extLst>
                    <a:ext uri="{FF2B5EF4-FFF2-40B4-BE49-F238E27FC236}">
                      <a16:creationId xmlns="" xmlns:a16="http://schemas.microsoft.com/office/drawing/2014/main" id="{D8B089D9-1D88-4137-8A01-08B737D242D6}"/>
                    </a:ext>
                  </a:extLst>
                </p:cNvPr>
                <p:cNvCxnSpPr/>
                <p:nvPr/>
              </p:nvCxnSpPr>
              <p:spPr>
                <a:xfrm>
                  <a:off x="6106560" y="3133333"/>
                  <a:ext cx="0" cy="2877939"/>
                </a:xfrm>
                <a:prstGeom prst="line">
                  <a:avLst/>
                </a:prstGeom>
                <a:noFill/>
                <a:ln w="9525" cap="flat" cmpd="sng" algn="ctr">
                  <a:solidFill>
                    <a:srgbClr val="4F81BD">
                      <a:shade val="95000"/>
                      <a:satMod val="105000"/>
                    </a:srgbClr>
                  </a:solidFill>
                  <a:prstDash val="lgDash"/>
                </a:ln>
                <a:effectLst/>
              </p:spPr>
            </p:cxnSp>
            <p:cxnSp>
              <p:nvCxnSpPr>
                <p:cNvPr id="100" name="直接连接符 99">
                  <a:extLst>
                    <a:ext uri="{FF2B5EF4-FFF2-40B4-BE49-F238E27FC236}">
                      <a16:creationId xmlns="" xmlns:a16="http://schemas.microsoft.com/office/drawing/2014/main" id="{85943A8C-D9B3-41F2-81D9-4F8D56224C6A}"/>
                    </a:ext>
                  </a:extLst>
                </p:cNvPr>
                <p:cNvCxnSpPr/>
                <p:nvPr/>
              </p:nvCxnSpPr>
              <p:spPr>
                <a:xfrm flipH="1">
                  <a:off x="373301" y="5085184"/>
                  <a:ext cx="9404235" cy="0"/>
                </a:xfrm>
                <a:prstGeom prst="line">
                  <a:avLst/>
                </a:prstGeom>
                <a:noFill/>
                <a:ln w="9525" cap="flat" cmpd="sng" algn="ctr">
                  <a:solidFill>
                    <a:srgbClr val="4F81BD">
                      <a:shade val="95000"/>
                      <a:satMod val="105000"/>
                    </a:srgbClr>
                  </a:solidFill>
                  <a:prstDash val="lgDash"/>
                </a:ln>
                <a:effectLst/>
              </p:spPr>
            </p:cxnSp>
            <p:cxnSp>
              <p:nvCxnSpPr>
                <p:cNvPr id="101" name="直接连接符 100">
                  <a:extLst>
                    <a:ext uri="{FF2B5EF4-FFF2-40B4-BE49-F238E27FC236}">
                      <a16:creationId xmlns="" xmlns:a16="http://schemas.microsoft.com/office/drawing/2014/main" id="{F2515130-DF68-4EFA-A888-13ADF530C808}"/>
                    </a:ext>
                  </a:extLst>
                </p:cNvPr>
                <p:cNvCxnSpPr/>
                <p:nvPr/>
              </p:nvCxnSpPr>
              <p:spPr>
                <a:xfrm flipH="1">
                  <a:off x="373301" y="6021288"/>
                  <a:ext cx="9404235" cy="0"/>
                </a:xfrm>
                <a:prstGeom prst="line">
                  <a:avLst/>
                </a:prstGeom>
                <a:noFill/>
                <a:ln w="9525" cap="flat" cmpd="sng" algn="ctr">
                  <a:solidFill>
                    <a:srgbClr val="4F81BD">
                      <a:shade val="95000"/>
                      <a:satMod val="105000"/>
                    </a:srgbClr>
                  </a:solidFill>
                  <a:prstDash val="lgDash"/>
                </a:ln>
                <a:effectLst/>
              </p:spPr>
            </p:cxnSp>
            <p:sp>
              <p:nvSpPr>
                <p:cNvPr id="102" name="矩形 101">
                  <a:extLst>
                    <a:ext uri="{FF2B5EF4-FFF2-40B4-BE49-F238E27FC236}">
                      <a16:creationId xmlns="" xmlns:a16="http://schemas.microsoft.com/office/drawing/2014/main" id="{56EE0785-B688-41F4-A845-AE5F9F8AED63}"/>
                    </a:ext>
                  </a:extLst>
                </p:cNvPr>
                <p:cNvSpPr/>
                <p:nvPr/>
              </p:nvSpPr>
              <p:spPr>
                <a:xfrm>
                  <a:off x="4333740" y="5133092"/>
                  <a:ext cx="1534295" cy="861694"/>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开放式创意交流</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探索式创客小项目</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主题式特色创客工坊</a:t>
                  </a:r>
                  <a:endParaRPr lang="en-US" altLang="zh-CN" sz="1200" b="1" kern="0" dirty="0">
                    <a:solidFill>
                      <a:srgbClr val="000000"/>
                    </a:solidFill>
                    <a:latin typeface="微软雅黑" pitchFamily="34" charset="-122"/>
                    <a:ea typeface="微软雅黑" pitchFamily="34" charset="-122"/>
                  </a:endParaRPr>
                </a:p>
              </p:txBody>
            </p:sp>
            <p:sp>
              <p:nvSpPr>
                <p:cNvPr id="103" name="矩形 102">
                  <a:extLst>
                    <a:ext uri="{FF2B5EF4-FFF2-40B4-BE49-F238E27FC236}">
                      <a16:creationId xmlns="" xmlns:a16="http://schemas.microsoft.com/office/drawing/2014/main" id="{25005778-30CB-4EF1-9BC4-E9C8A42FAC24}"/>
                    </a:ext>
                  </a:extLst>
                </p:cNvPr>
                <p:cNvSpPr/>
                <p:nvPr/>
              </p:nvSpPr>
              <p:spPr>
                <a:xfrm>
                  <a:off x="2380833" y="5613135"/>
                  <a:ext cx="346880" cy="344678"/>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endParaRPr lang="zh-CN" altLang="en-US" sz="1200" kern="0" dirty="0">
                    <a:solidFill>
                      <a:srgbClr val="000000"/>
                    </a:solidFill>
                    <a:latin typeface="微软雅黑" pitchFamily="34" charset="-122"/>
                    <a:ea typeface="微软雅黑" pitchFamily="34" charset="-122"/>
                  </a:endParaRPr>
                </a:p>
              </p:txBody>
            </p:sp>
            <p:sp>
              <p:nvSpPr>
                <p:cNvPr id="104" name="矩形 103">
                  <a:extLst>
                    <a:ext uri="{FF2B5EF4-FFF2-40B4-BE49-F238E27FC236}">
                      <a16:creationId xmlns="" xmlns:a16="http://schemas.microsoft.com/office/drawing/2014/main" id="{6CCE6FA9-4FFE-431C-8BCA-6E261545E627}"/>
                    </a:ext>
                  </a:extLst>
                </p:cNvPr>
                <p:cNvSpPr/>
                <p:nvPr/>
              </p:nvSpPr>
              <p:spPr>
                <a:xfrm>
                  <a:off x="6349965" y="5133092"/>
                  <a:ext cx="1138491" cy="861694"/>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创业实训实战</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双创教学培训</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商业模式验证</a:t>
                  </a:r>
                  <a:endParaRPr lang="en-US" altLang="zh-CN" sz="1200" b="1" kern="0" dirty="0">
                    <a:solidFill>
                      <a:srgbClr val="000000"/>
                    </a:solidFill>
                    <a:latin typeface="微软雅黑" pitchFamily="34" charset="-122"/>
                    <a:ea typeface="微软雅黑" pitchFamily="34" charset="-122"/>
                  </a:endParaRPr>
                </a:p>
              </p:txBody>
            </p:sp>
            <p:pic>
              <p:nvPicPr>
                <p:cNvPr id="105" name="图片 104">
                  <a:extLst>
                    <a:ext uri="{FF2B5EF4-FFF2-40B4-BE49-F238E27FC236}">
                      <a16:creationId xmlns="" xmlns:a16="http://schemas.microsoft.com/office/drawing/2014/main" id="{3B7F2209-EDFD-4DD9-BD76-9296BB6FDC35}"/>
                    </a:ext>
                  </a:extLst>
                </p:cNvPr>
                <p:cNvPicPr>
                  <a:picLocks noChangeAspect="1"/>
                </p:cNvPicPr>
                <p:nvPr/>
              </p:nvPicPr>
              <p:blipFill rotWithShape="1">
                <a:blip r:embed="rId2"/>
                <a:srcRect l="1" t="18669" r="-692" b="1"/>
                <a:stretch/>
              </p:blipFill>
              <p:spPr>
                <a:xfrm>
                  <a:off x="6400080" y="4151459"/>
                  <a:ext cx="1392555" cy="853104"/>
                </a:xfrm>
                <a:prstGeom prst="rect">
                  <a:avLst/>
                </a:prstGeom>
              </p:spPr>
            </p:pic>
            <p:sp>
              <p:nvSpPr>
                <p:cNvPr id="106" name="矩形 105">
                  <a:extLst>
                    <a:ext uri="{FF2B5EF4-FFF2-40B4-BE49-F238E27FC236}">
                      <a16:creationId xmlns="" xmlns:a16="http://schemas.microsoft.com/office/drawing/2014/main" id="{87160623-A659-41D8-B3F1-22F6D29E7D43}"/>
                    </a:ext>
                  </a:extLst>
                </p:cNvPr>
                <p:cNvSpPr/>
                <p:nvPr/>
              </p:nvSpPr>
              <p:spPr>
                <a:xfrm>
                  <a:off x="2206799" y="5133092"/>
                  <a:ext cx="1798166" cy="861694"/>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创新启蒙与评估</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创新技法训练、头脑风暴</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专业</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产业创新拓展</a:t>
                  </a:r>
                </a:p>
              </p:txBody>
            </p:sp>
            <p:cxnSp>
              <p:nvCxnSpPr>
                <p:cNvPr id="107" name="直接连接符 106">
                  <a:extLst>
                    <a:ext uri="{FF2B5EF4-FFF2-40B4-BE49-F238E27FC236}">
                      <a16:creationId xmlns="" xmlns:a16="http://schemas.microsoft.com/office/drawing/2014/main" id="{27F56359-4C01-47A4-A40F-473205272DA8}"/>
                    </a:ext>
                  </a:extLst>
                </p:cNvPr>
                <p:cNvCxnSpPr/>
                <p:nvPr/>
              </p:nvCxnSpPr>
              <p:spPr>
                <a:xfrm>
                  <a:off x="2173501" y="3143349"/>
                  <a:ext cx="0" cy="2877939"/>
                </a:xfrm>
                <a:prstGeom prst="line">
                  <a:avLst/>
                </a:prstGeom>
                <a:noFill/>
                <a:ln w="9525" cap="flat" cmpd="sng" algn="ctr">
                  <a:solidFill>
                    <a:srgbClr val="4F81BD">
                      <a:shade val="95000"/>
                      <a:satMod val="105000"/>
                    </a:srgbClr>
                  </a:solidFill>
                  <a:prstDash val="lgDash"/>
                </a:ln>
                <a:effectLst/>
              </p:spPr>
            </p:cxnSp>
            <p:sp>
              <p:nvSpPr>
                <p:cNvPr id="139" name="矩形 138">
                  <a:extLst>
                    <a:ext uri="{FF2B5EF4-FFF2-40B4-BE49-F238E27FC236}">
                      <a16:creationId xmlns="" xmlns:a16="http://schemas.microsoft.com/office/drawing/2014/main" id="{5942A525-55A4-45B0-A1FB-3A738D6769BA}"/>
                    </a:ext>
                  </a:extLst>
                </p:cNvPr>
                <p:cNvSpPr/>
                <p:nvPr/>
              </p:nvSpPr>
              <p:spPr>
                <a:xfrm>
                  <a:off x="373301" y="5133092"/>
                  <a:ext cx="1534295" cy="861694"/>
                </a:xfrm>
                <a:prstGeom prst="rect">
                  <a:avLst/>
                </a:prstGeom>
              </p:spPr>
              <p:txBody>
                <a:bodyPr wrap="none">
                  <a:spAutoFit/>
                </a:bodyPr>
                <a:lstStyle/>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文化熏陶、创新体验</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创意作品展示</a:t>
                  </a:r>
                  <a:endParaRPr lang="en-US" altLang="zh-CN" sz="1200" b="1" kern="0" dirty="0">
                    <a:solidFill>
                      <a:srgbClr val="000000"/>
                    </a:solidFill>
                    <a:latin typeface="微软雅黑" pitchFamily="34" charset="-122"/>
                    <a:ea typeface="微软雅黑" pitchFamily="34" charset="-122"/>
                  </a:endParaRPr>
                </a:p>
                <a:p>
                  <a:pPr marL="217713" indent="-217713" defTabSz="1161138" fontAlgn="base">
                    <a:lnSpc>
                      <a:spcPct val="150000"/>
                    </a:lnSpc>
                    <a:spcBef>
                      <a:spcPct val="0"/>
                    </a:spcBef>
                    <a:spcAft>
                      <a:spcPct val="0"/>
                    </a:spcAft>
                    <a:buFont typeface="Wingdings" pitchFamily="2" charset="2"/>
                    <a:buChar char="u"/>
                    <a:defRPr/>
                  </a:pPr>
                  <a:r>
                    <a:rPr lang="zh-CN" altLang="en-US" sz="1200" b="1" kern="0" dirty="0">
                      <a:solidFill>
                        <a:srgbClr val="000000"/>
                      </a:solidFill>
                      <a:latin typeface="微软雅黑" pitchFamily="34" charset="-122"/>
                      <a:ea typeface="微软雅黑" pitchFamily="34" charset="-122"/>
                    </a:rPr>
                    <a:t>信息咨询</a:t>
                  </a:r>
                  <a:endParaRPr lang="en-US" altLang="zh-CN" sz="1200" b="1" kern="0" dirty="0">
                    <a:solidFill>
                      <a:srgbClr val="000000"/>
                    </a:solidFill>
                    <a:latin typeface="微软雅黑" pitchFamily="34" charset="-122"/>
                    <a:ea typeface="微软雅黑" pitchFamily="34" charset="-122"/>
                  </a:endParaRPr>
                </a:p>
              </p:txBody>
            </p:sp>
            <p:sp>
              <p:nvSpPr>
                <p:cNvPr id="140" name="矩形 139">
                  <a:extLst>
                    <a:ext uri="{FF2B5EF4-FFF2-40B4-BE49-F238E27FC236}">
                      <a16:creationId xmlns="" xmlns:a16="http://schemas.microsoft.com/office/drawing/2014/main" id="{D18FADF4-96DE-4CCA-87F7-9FDD105278EB}"/>
                    </a:ext>
                  </a:extLst>
                </p:cNvPr>
                <p:cNvSpPr/>
                <p:nvPr/>
              </p:nvSpPr>
              <p:spPr>
                <a:xfrm>
                  <a:off x="427225" y="2711300"/>
                  <a:ext cx="1483353"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lvl="0" algn="ctr">
                    <a:defRPr/>
                  </a:pPr>
                  <a:r>
                    <a:rPr lang="zh-CN" altLang="en-US" sz="1600" b="1" kern="0" dirty="0">
                      <a:solidFill>
                        <a:srgbClr val="000000">
                          <a:lumMod val="75000"/>
                          <a:lumOff val="25000"/>
                        </a:srgbClr>
                      </a:solidFill>
                      <a:latin typeface="微软雅黑" pitchFamily="34" charset="-122"/>
                      <a:ea typeface="微软雅黑" pitchFamily="34" charset="-122"/>
                    </a:rPr>
                    <a:t>多功能体验中心</a:t>
                  </a:r>
                  <a:endParaRPr lang="zh-CN" altLang="en-US" sz="1600" kern="0" dirty="0">
                    <a:solidFill>
                      <a:prstClr val="white"/>
                    </a:solidFill>
                    <a:latin typeface="Calibri"/>
                    <a:ea typeface="宋体"/>
                  </a:endParaRPr>
                </a:p>
              </p:txBody>
            </p:sp>
            <p:pic>
              <p:nvPicPr>
                <p:cNvPr id="141" name="Picture 7" descr="http://gtb.baidu.com/HttpService/get?p=dHlwZT1pbWFnZS9qcGVnJm49dmlzJnQ9YWRpbWdfdGImYz10YjppZyZyPTMwNTU4NTkxNDEsMTc1NTk5OTg4NwAAAA==">
                  <a:extLst>
                    <a:ext uri="{FF2B5EF4-FFF2-40B4-BE49-F238E27FC236}">
                      <a16:creationId xmlns="" xmlns:a16="http://schemas.microsoft.com/office/drawing/2014/main" id="{EA42083E-670F-44E4-970C-B210416CBB7C}"/>
                    </a:ext>
                  </a:extLst>
                </p:cNvPr>
                <p:cNvPicPr/>
                <p:nvPr/>
              </p:nvPicPr>
              <p:blipFill rotWithShape="1">
                <a:blip r:embed="rId3" cstate="print">
                  <a:extLst>
                    <a:ext uri="{28A0092B-C50C-407E-A947-70E740481C1C}">
                      <a14:useLocalDpi xmlns:a14="http://schemas.microsoft.com/office/drawing/2010/main" val="0"/>
                    </a:ext>
                  </a:extLst>
                </a:blip>
                <a:srcRect t="10219"/>
                <a:stretch/>
              </p:blipFill>
              <p:spPr bwMode="auto">
                <a:xfrm>
                  <a:off x="489469" y="4153588"/>
                  <a:ext cx="1392555" cy="846981"/>
                </a:xfrm>
                <a:prstGeom prst="rect">
                  <a:avLst/>
                </a:prstGeom>
                <a:extLst>
                  <a:ext uri="{909E8E84-426E-40DD-AFC4-6F175D3DCCD1}">
                    <a14:hiddenFill xmlns:a14="http://schemas.microsoft.com/office/drawing/2010/main">
                      <a:solidFill>
                        <a:srgbClr val="FFFFFF"/>
                      </a:solidFill>
                    </a14:hiddenFill>
                  </a:ext>
                </a:extLst>
              </p:spPr>
            </p:pic>
            <p:sp>
              <p:nvSpPr>
                <p:cNvPr id="142" name="矩形 141">
                  <a:extLst>
                    <a:ext uri="{FF2B5EF4-FFF2-40B4-BE49-F238E27FC236}">
                      <a16:creationId xmlns="" xmlns:a16="http://schemas.microsoft.com/office/drawing/2014/main" id="{1E718EA7-D3BD-469E-8707-8D57871E6072}"/>
                    </a:ext>
                  </a:extLst>
                </p:cNvPr>
                <p:cNvSpPr/>
                <p:nvPr/>
              </p:nvSpPr>
              <p:spPr>
                <a:xfrm>
                  <a:off x="2462441"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创新实验室</a:t>
                  </a:r>
                </a:p>
              </p:txBody>
            </p:sp>
            <p:sp>
              <p:nvSpPr>
                <p:cNvPr id="143" name="矩形 142">
                  <a:extLst>
                    <a:ext uri="{FF2B5EF4-FFF2-40B4-BE49-F238E27FC236}">
                      <a16:creationId xmlns="" xmlns:a16="http://schemas.microsoft.com/office/drawing/2014/main" id="{D1E67456-0F66-49D0-B60D-85A64C6E0157}"/>
                    </a:ext>
                  </a:extLst>
                </p:cNvPr>
                <p:cNvSpPr/>
                <p:nvPr/>
              </p:nvSpPr>
              <p:spPr>
                <a:xfrm>
                  <a:off x="4431436" y="2711061"/>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创客实验室</a:t>
                  </a:r>
                </a:p>
              </p:txBody>
            </p:sp>
            <p:sp>
              <p:nvSpPr>
                <p:cNvPr id="144" name="矩形 143">
                  <a:extLst>
                    <a:ext uri="{FF2B5EF4-FFF2-40B4-BE49-F238E27FC236}">
                      <a16:creationId xmlns="" xmlns:a16="http://schemas.microsoft.com/office/drawing/2014/main" id="{A8A5AE1B-0486-461B-9AA9-28138E58680D}"/>
                    </a:ext>
                  </a:extLst>
                </p:cNvPr>
                <p:cNvSpPr/>
                <p:nvPr/>
              </p:nvSpPr>
              <p:spPr>
                <a:xfrm>
                  <a:off x="6405375"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创业实验室</a:t>
                  </a:r>
                </a:p>
              </p:txBody>
            </p:sp>
            <p:cxnSp>
              <p:nvCxnSpPr>
                <p:cNvPr id="145" name="直接箭头连接符 144">
                  <a:extLst>
                    <a:ext uri="{FF2B5EF4-FFF2-40B4-BE49-F238E27FC236}">
                      <a16:creationId xmlns="" xmlns:a16="http://schemas.microsoft.com/office/drawing/2014/main" id="{B1DDA2F7-532D-45EC-993B-B9A96A715160}"/>
                    </a:ext>
                  </a:extLst>
                </p:cNvPr>
                <p:cNvCxnSpPr>
                  <a:stCxn id="140" idx="3"/>
                  <a:endCxn id="142" idx="1"/>
                </p:cNvCxnSpPr>
                <p:nvPr/>
              </p:nvCxnSpPr>
              <p:spPr>
                <a:xfrm>
                  <a:off x="1910579" y="2855316"/>
                  <a:ext cx="551862" cy="0"/>
                </a:xfrm>
                <a:prstGeom prst="straightConnector1">
                  <a:avLst/>
                </a:prstGeom>
                <a:noFill/>
                <a:ln w="19050" cap="flat" cmpd="sng" algn="ctr">
                  <a:solidFill>
                    <a:srgbClr val="4BACC6"/>
                  </a:solidFill>
                  <a:prstDash val="lgDash"/>
                  <a:miter lim="800000"/>
                  <a:tailEnd type="arrow"/>
                </a:ln>
                <a:effectLst/>
              </p:spPr>
            </p:cxnSp>
            <p:cxnSp>
              <p:nvCxnSpPr>
                <p:cNvPr id="146" name="直接箭头连接符 145">
                  <a:extLst>
                    <a:ext uri="{FF2B5EF4-FFF2-40B4-BE49-F238E27FC236}">
                      <a16:creationId xmlns="" xmlns:a16="http://schemas.microsoft.com/office/drawing/2014/main" id="{4A03CCA7-C7D8-4848-A0A9-E428E5E458DF}"/>
                    </a:ext>
                  </a:extLst>
                </p:cNvPr>
                <p:cNvCxnSpPr/>
                <p:nvPr/>
              </p:nvCxnSpPr>
              <p:spPr>
                <a:xfrm>
                  <a:off x="3830593" y="2855316"/>
                  <a:ext cx="605787" cy="0"/>
                </a:xfrm>
                <a:prstGeom prst="straightConnector1">
                  <a:avLst/>
                </a:prstGeom>
                <a:noFill/>
                <a:ln w="19050" cap="flat" cmpd="sng" algn="ctr">
                  <a:solidFill>
                    <a:srgbClr val="4BACC6"/>
                  </a:solidFill>
                  <a:prstDash val="lgDash"/>
                  <a:miter lim="800000"/>
                  <a:tailEnd type="arrow"/>
                </a:ln>
                <a:effectLst/>
              </p:spPr>
            </p:cxnSp>
            <p:cxnSp>
              <p:nvCxnSpPr>
                <p:cNvPr id="147" name="直接箭头连接符 146">
                  <a:extLst>
                    <a:ext uri="{FF2B5EF4-FFF2-40B4-BE49-F238E27FC236}">
                      <a16:creationId xmlns="" xmlns:a16="http://schemas.microsoft.com/office/drawing/2014/main" id="{70517B3C-7528-45FD-8562-D7DF51920135}"/>
                    </a:ext>
                  </a:extLst>
                </p:cNvPr>
                <p:cNvCxnSpPr/>
                <p:nvPr/>
              </p:nvCxnSpPr>
              <p:spPr>
                <a:xfrm>
                  <a:off x="5799588" y="2855316"/>
                  <a:ext cx="605787" cy="0"/>
                </a:xfrm>
                <a:prstGeom prst="straightConnector1">
                  <a:avLst/>
                </a:prstGeom>
                <a:noFill/>
                <a:ln w="19050" cap="flat" cmpd="sng" algn="ctr">
                  <a:solidFill>
                    <a:srgbClr val="4BACC6"/>
                  </a:solidFill>
                  <a:prstDash val="lgDash"/>
                  <a:miter lim="800000"/>
                  <a:tailEnd type="arrow"/>
                </a:ln>
                <a:effectLst/>
              </p:spPr>
            </p:cxnSp>
            <p:cxnSp>
              <p:nvCxnSpPr>
                <p:cNvPr id="148" name="直接连接符 147">
                  <a:extLst>
                    <a:ext uri="{FF2B5EF4-FFF2-40B4-BE49-F238E27FC236}">
                      <a16:creationId xmlns="" xmlns:a16="http://schemas.microsoft.com/office/drawing/2014/main" id="{278DED79-060B-487D-9E94-F7B6B47801F2}"/>
                    </a:ext>
                  </a:extLst>
                </p:cNvPr>
                <p:cNvCxnSpPr/>
                <p:nvPr/>
              </p:nvCxnSpPr>
              <p:spPr>
                <a:xfrm>
                  <a:off x="8049344" y="3133333"/>
                  <a:ext cx="0" cy="2877939"/>
                </a:xfrm>
                <a:prstGeom prst="line">
                  <a:avLst/>
                </a:prstGeom>
                <a:noFill/>
                <a:ln w="9525" cap="flat" cmpd="sng" algn="ctr">
                  <a:solidFill>
                    <a:srgbClr val="4F81BD">
                      <a:shade val="95000"/>
                      <a:satMod val="105000"/>
                    </a:srgbClr>
                  </a:solidFill>
                  <a:prstDash val="lgDash"/>
                </a:ln>
                <a:effectLst/>
              </p:spPr>
            </p:cxnSp>
            <p:pic>
              <p:nvPicPr>
                <p:cNvPr id="149" name="Picture 3">
                  <a:extLst>
                    <a:ext uri="{FF2B5EF4-FFF2-40B4-BE49-F238E27FC236}">
                      <a16:creationId xmlns="" xmlns:a16="http://schemas.microsoft.com/office/drawing/2014/main" id="{62B27AE5-794C-44E6-B420-63632A39FE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719" y="3143349"/>
                  <a:ext cx="1392555" cy="936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 name="Picture 4">
                  <a:extLst>
                    <a:ext uri="{FF2B5EF4-FFF2-40B4-BE49-F238E27FC236}">
                      <a16:creationId xmlns="" xmlns:a16="http://schemas.microsoft.com/office/drawing/2014/main" id="{9A0C4D8F-43FB-4EF7-9694-E975377DA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719" y="4153587"/>
                  <a:ext cx="1392555" cy="8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 name="矩形 150">
                  <a:extLst>
                    <a:ext uri="{FF2B5EF4-FFF2-40B4-BE49-F238E27FC236}">
                      <a16:creationId xmlns="" xmlns:a16="http://schemas.microsoft.com/office/drawing/2014/main" id="{A2707993-7423-424C-B93B-D2BBBE6F2EE5}"/>
                    </a:ext>
                  </a:extLst>
                </p:cNvPr>
                <p:cNvSpPr/>
                <p:nvPr/>
              </p:nvSpPr>
              <p:spPr>
                <a:xfrm>
                  <a:off x="8087128" y="5133092"/>
                  <a:ext cx="1666231" cy="861694"/>
                </a:xfrm>
                <a:prstGeom prst="rect">
                  <a:avLst/>
                </a:prstGeom>
              </p:spPr>
              <p:txBody>
                <a:bodyPr wrap="none">
                  <a:spAutoFit/>
                </a:bodyPr>
                <a:lstStyle/>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专业指导咨询</a:t>
                  </a:r>
                  <a:endParaRPr lang="en-US" altLang="zh-CN" sz="1200" b="1" kern="0" dirty="0">
                    <a:solidFill>
                      <a:srgbClr val="000000"/>
                    </a:solidFill>
                    <a:latin typeface="微软雅黑" pitchFamily="34" charset="-122"/>
                    <a:ea typeface="微软雅黑" pitchFamily="34" charset="-122"/>
                  </a:endParaRPr>
                </a:p>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孵化办公、投融资洽谈</a:t>
                  </a:r>
                </a:p>
                <a:p>
                  <a:pPr marL="217713" indent="-217713" fontAlgn="base">
                    <a:lnSpc>
                      <a:spcPct val="150000"/>
                    </a:lnSpc>
                    <a:spcBef>
                      <a:spcPct val="0"/>
                    </a:spcBef>
                    <a:spcAft>
                      <a:spcPct val="0"/>
                    </a:spcAft>
                    <a:buFont typeface="Wingdings" pitchFamily="2" charset="2"/>
                    <a:buChar char="u"/>
                  </a:pPr>
                  <a:r>
                    <a:rPr lang="zh-CN" altLang="en-US" sz="1200" b="1" kern="0" dirty="0">
                      <a:solidFill>
                        <a:srgbClr val="000000"/>
                      </a:solidFill>
                      <a:latin typeface="微软雅黑" pitchFamily="34" charset="-122"/>
                      <a:ea typeface="微软雅黑" pitchFamily="34" charset="-122"/>
                    </a:rPr>
                    <a:t>项目路演</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创意录播</a:t>
                  </a:r>
                  <a:r>
                    <a:rPr lang="en-US" altLang="zh-CN" sz="1200" b="1" kern="0" dirty="0">
                      <a:solidFill>
                        <a:srgbClr val="000000"/>
                      </a:solidFill>
                      <a:latin typeface="微软雅黑" pitchFamily="34" charset="-122"/>
                      <a:ea typeface="微软雅黑" pitchFamily="34" charset="-122"/>
                    </a:rPr>
                    <a:t>)</a:t>
                  </a:r>
                </a:p>
              </p:txBody>
            </p:sp>
            <p:cxnSp>
              <p:nvCxnSpPr>
                <p:cNvPr id="158" name="直接箭头连接符 157">
                  <a:extLst>
                    <a:ext uri="{FF2B5EF4-FFF2-40B4-BE49-F238E27FC236}">
                      <a16:creationId xmlns="" xmlns:a16="http://schemas.microsoft.com/office/drawing/2014/main" id="{ADD77F6A-6E63-44AF-A905-ACE0BAAB2F33}"/>
                    </a:ext>
                  </a:extLst>
                </p:cNvPr>
                <p:cNvCxnSpPr/>
                <p:nvPr/>
              </p:nvCxnSpPr>
              <p:spPr>
                <a:xfrm>
                  <a:off x="7803597" y="2855316"/>
                  <a:ext cx="605787" cy="0"/>
                </a:xfrm>
                <a:prstGeom prst="straightConnector1">
                  <a:avLst/>
                </a:prstGeom>
                <a:noFill/>
                <a:ln w="19050" cap="flat" cmpd="sng" algn="ctr">
                  <a:solidFill>
                    <a:srgbClr val="4BACC6"/>
                  </a:solidFill>
                  <a:prstDash val="lgDash"/>
                  <a:miter lim="800000"/>
                  <a:tailEnd type="arrow"/>
                </a:ln>
                <a:effectLst/>
              </p:spPr>
            </p:cxnSp>
            <p:sp>
              <p:nvSpPr>
                <p:cNvPr id="159" name="矩形 158">
                  <a:extLst>
                    <a:ext uri="{FF2B5EF4-FFF2-40B4-BE49-F238E27FC236}">
                      <a16:creationId xmlns="" xmlns:a16="http://schemas.microsoft.com/office/drawing/2014/main" id="{F2232271-CD48-48CF-8DE6-59DCC89AC6CC}"/>
                    </a:ext>
                  </a:extLst>
                </p:cNvPr>
                <p:cNvSpPr/>
                <p:nvPr/>
              </p:nvSpPr>
              <p:spPr>
                <a:xfrm>
                  <a:off x="8409384" y="2711300"/>
                  <a:ext cx="1368152" cy="288032"/>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1161138">
                    <a:defRPr/>
                  </a:pPr>
                  <a:r>
                    <a:rPr lang="zh-CN" altLang="en-US" sz="1600" b="1" kern="0" dirty="0">
                      <a:solidFill>
                        <a:srgbClr val="000000">
                          <a:lumMod val="75000"/>
                          <a:lumOff val="25000"/>
                        </a:srgbClr>
                      </a:solidFill>
                      <a:latin typeface="微软雅黑" pitchFamily="34" charset="-122"/>
                      <a:ea typeface="微软雅黑" pitchFamily="34" charset="-122"/>
                    </a:rPr>
                    <a:t>创业苗圃</a:t>
                  </a:r>
                </a:p>
              </p:txBody>
            </p:sp>
          </p:grpSp>
          <p:pic>
            <p:nvPicPr>
              <p:cNvPr id="97" name="Picture 5" descr="C:\Users\chang.li\Desktop\20170330 实训室参考效果图\百色效果图\创客空间-加水印.jpg">
                <a:extLst>
                  <a:ext uri="{FF2B5EF4-FFF2-40B4-BE49-F238E27FC236}">
                    <a16:creationId xmlns="" xmlns:a16="http://schemas.microsoft.com/office/drawing/2014/main" id="{A9118EFE-E7D9-4E67-8400-E8897B475F1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55" b="11770"/>
              <a:stretch/>
            </p:blipFill>
            <p:spPr bwMode="auto">
              <a:xfrm>
                <a:off x="3995936" y="3286720"/>
                <a:ext cx="1296000" cy="794849"/>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6" descr="C:\Users\chang.li\Desktop\20170330 实训室参考效果图\百色效果图\创业实训室-加水印.jpg">
              <a:extLst>
                <a:ext uri="{FF2B5EF4-FFF2-40B4-BE49-F238E27FC236}">
                  <a16:creationId xmlns="" xmlns:a16="http://schemas.microsoft.com/office/drawing/2014/main" id="{2C291604-00FC-4065-88B0-CE683102F6C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486"/>
            <a:stretch/>
          </p:blipFill>
          <p:spPr bwMode="auto">
            <a:xfrm>
              <a:off x="5796136" y="2675690"/>
              <a:ext cx="1296000" cy="78176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 xmlns:a16="http://schemas.microsoft.com/office/drawing/2014/main" id="{E2AD7F60-D659-46A3-A484-D5D820F32A5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552"/>
            <a:stretch/>
          </p:blipFill>
          <p:spPr bwMode="auto">
            <a:xfrm>
              <a:off x="309448" y="2665371"/>
              <a:ext cx="1296000" cy="81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3">
              <a:extLst>
                <a:ext uri="{FF2B5EF4-FFF2-40B4-BE49-F238E27FC236}">
                  <a16:creationId xmlns="" xmlns:a16="http://schemas.microsoft.com/office/drawing/2014/main" id="{EAEC1E2F-6AFC-4E91-9C34-C3EB3C35BB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974" b="8078"/>
            <a:stretch/>
          </p:blipFill>
          <p:spPr bwMode="auto">
            <a:xfrm>
              <a:off x="2122910" y="2655781"/>
              <a:ext cx="1296000" cy="82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
              <a:extLst>
                <a:ext uri="{FF2B5EF4-FFF2-40B4-BE49-F238E27FC236}">
                  <a16:creationId xmlns="" xmlns:a16="http://schemas.microsoft.com/office/drawing/2014/main" id="{54CE193C-6225-4193-A1EC-D8803077213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55" b="13826"/>
            <a:stretch/>
          </p:blipFill>
          <p:spPr bwMode="auto">
            <a:xfrm>
              <a:off x="2122910" y="3574752"/>
              <a:ext cx="1296000" cy="79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5">
              <a:extLst>
                <a:ext uri="{FF2B5EF4-FFF2-40B4-BE49-F238E27FC236}">
                  <a16:creationId xmlns="" xmlns:a16="http://schemas.microsoft.com/office/drawing/2014/main" id="{1E87E45E-CB15-4C27-B8D5-29CEB637D42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750" b="-1"/>
            <a:stretch/>
          </p:blipFill>
          <p:spPr bwMode="auto">
            <a:xfrm>
              <a:off x="3995936" y="2651696"/>
              <a:ext cx="1296000" cy="81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矩形 38"/>
          <p:cNvSpPr/>
          <p:nvPr/>
        </p:nvSpPr>
        <p:spPr>
          <a:xfrm>
            <a:off x="139143" y="793588"/>
            <a:ext cx="3573469" cy="369332"/>
          </a:xfrm>
          <a:prstGeom prst="rect">
            <a:avLst/>
          </a:prstGeom>
        </p:spPr>
        <p:txBody>
          <a:bodyPr wrap="square">
            <a:spAutoFit/>
          </a:bodyPr>
          <a:lstStyle/>
          <a:p>
            <a:pPr lvl="0"/>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打造前瞻性</a:t>
            </a:r>
            <a:r>
              <a:rPr lang="zh-CN" altLang="en-US" b="1" dirty="0">
                <a:solidFill>
                  <a:srgbClr val="C00000"/>
                </a:solidFill>
                <a:latin typeface="微软雅黑" pitchFamily="34" charset="-122"/>
                <a:ea typeface="微软雅黑" pitchFamily="34" charset="-122"/>
              </a:rPr>
              <a:t>和</a:t>
            </a:r>
            <a:r>
              <a:rPr lang="zh-CN" altLang="en-US" b="1" dirty="0" smtClean="0">
                <a:solidFill>
                  <a:srgbClr val="C00000"/>
                </a:solidFill>
                <a:latin typeface="微软雅黑" pitchFamily="34" charset="-122"/>
                <a:ea typeface="微软雅黑" pitchFamily="34" charset="-122"/>
              </a:rPr>
              <a:t>实用性的基地</a:t>
            </a:r>
            <a:endParaRPr lang="zh-CN" altLang="en-US" b="1" dirty="0">
              <a:solidFill>
                <a:srgbClr val="C00000"/>
              </a:solidFill>
              <a:latin typeface="微软雅黑" pitchFamily="34" charset="-122"/>
              <a:ea typeface="微软雅黑" pitchFamily="34" charset="-122"/>
            </a:endParaRPr>
          </a:p>
        </p:txBody>
      </p:sp>
      <p:sp>
        <p:nvSpPr>
          <p:cNvPr id="3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25</a:t>
            </a:r>
            <a:endParaRPr lang="zh-CN" altLang="en-US" sz="1500" b="1" dirty="0">
              <a:solidFill>
                <a:prstClr val="white"/>
              </a:solidFill>
            </a:endParaRPr>
          </a:p>
        </p:txBody>
      </p:sp>
    </p:spTree>
    <p:extLst>
      <p:ext uri="{BB962C8B-B14F-4D97-AF65-F5344CB8AC3E}">
        <p14:creationId xmlns:p14="http://schemas.microsoft.com/office/powerpoint/2010/main" val="2297877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 xmlns:a16="http://schemas.microsoft.com/office/drawing/2014/main" id="{C82BA498-EA20-4791-984B-7ED3C1EC1487}"/>
              </a:ext>
            </a:extLst>
          </p:cNvPr>
          <p:cNvGrpSpPr/>
          <p:nvPr/>
        </p:nvGrpSpPr>
        <p:grpSpPr>
          <a:xfrm>
            <a:off x="1249309" y="1506343"/>
            <a:ext cx="9849927" cy="4857512"/>
            <a:chOff x="755576" y="1541618"/>
            <a:chExt cx="7632848" cy="3764155"/>
          </a:xfrm>
        </p:grpSpPr>
        <p:grpSp>
          <p:nvGrpSpPr>
            <p:cNvPr id="43" name="组合 42">
              <a:extLst>
                <a:ext uri="{FF2B5EF4-FFF2-40B4-BE49-F238E27FC236}">
                  <a16:creationId xmlns="" xmlns:a16="http://schemas.microsoft.com/office/drawing/2014/main" id="{5DDD850A-F77D-4BFB-A336-3ACE93FE988D}"/>
                </a:ext>
              </a:extLst>
            </p:cNvPr>
            <p:cNvGrpSpPr/>
            <p:nvPr/>
          </p:nvGrpSpPr>
          <p:grpSpPr>
            <a:xfrm>
              <a:off x="755576" y="1541619"/>
              <a:ext cx="7632848" cy="3764154"/>
              <a:chOff x="459258" y="1041573"/>
              <a:chExt cx="8485119" cy="4052984"/>
            </a:xfrm>
          </p:grpSpPr>
          <p:sp>
            <p:nvSpPr>
              <p:cNvPr id="49" name="矩形 42">
                <a:extLst>
                  <a:ext uri="{FF2B5EF4-FFF2-40B4-BE49-F238E27FC236}">
                    <a16:creationId xmlns="" xmlns:a16="http://schemas.microsoft.com/office/drawing/2014/main" id="{2B3338CD-DC6D-41AC-A19B-164A591D16A2}"/>
                  </a:ext>
                </a:extLst>
              </p:cNvPr>
              <p:cNvSpPr>
                <a:spLocks noChangeArrowheads="1"/>
              </p:cNvSpPr>
              <p:nvPr/>
            </p:nvSpPr>
            <p:spPr bwMode="auto">
              <a:xfrm>
                <a:off x="8187773" y="3169749"/>
                <a:ext cx="756604" cy="192480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1920" b="1" kern="0" dirty="0">
                    <a:solidFill>
                      <a:srgbClr val="FFFFFF"/>
                    </a:solidFill>
                    <a:latin typeface="微软雅黑" pitchFamily="34" charset="-122"/>
                    <a:ea typeface="微软雅黑" pitchFamily="34" charset="-122"/>
                    <a:sym typeface="微软雅黑" pitchFamily="34" charset="-122"/>
                  </a:rPr>
                  <a:t>4.VR</a:t>
                </a:r>
                <a:r>
                  <a:rPr lang="zh-CN" altLang="en-US" sz="1920" b="1" kern="0" dirty="0">
                    <a:solidFill>
                      <a:srgbClr val="FFFFFF"/>
                    </a:solidFill>
                    <a:latin typeface="微软雅黑" pitchFamily="34" charset="-122"/>
                    <a:ea typeface="微软雅黑" pitchFamily="34" charset="-122"/>
                    <a:sym typeface="微软雅黑" pitchFamily="34" charset="-122"/>
                  </a:rPr>
                  <a:t>创新教育应用</a:t>
                </a:r>
                <a:endParaRPr lang="zh-CN" altLang="zh-CN" sz="1920" b="1" kern="0" dirty="0">
                  <a:solidFill>
                    <a:srgbClr val="FFFFFF"/>
                  </a:solidFill>
                  <a:latin typeface="微软雅黑" pitchFamily="34" charset="-122"/>
                  <a:ea typeface="微软雅黑" pitchFamily="34" charset="-122"/>
                  <a:sym typeface="微软雅黑" pitchFamily="34" charset="-122"/>
                </a:endParaRPr>
              </a:p>
            </p:txBody>
          </p:sp>
          <p:sp>
            <p:nvSpPr>
              <p:cNvPr id="50" name="矩形 37">
                <a:extLst>
                  <a:ext uri="{FF2B5EF4-FFF2-40B4-BE49-F238E27FC236}">
                    <a16:creationId xmlns="" xmlns:a16="http://schemas.microsoft.com/office/drawing/2014/main" id="{F1B40BFF-E60F-44D8-859F-2A9107B664E6}"/>
                  </a:ext>
                </a:extLst>
              </p:cNvPr>
              <p:cNvSpPr>
                <a:spLocks noChangeArrowheads="1"/>
              </p:cNvSpPr>
              <p:nvPr/>
            </p:nvSpPr>
            <p:spPr bwMode="auto">
              <a:xfrm>
                <a:off x="3695488" y="3169749"/>
                <a:ext cx="4327447" cy="1924808"/>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016" kern="0">
                  <a:solidFill>
                    <a:srgbClr val="FFFFFF"/>
                  </a:solidFill>
                  <a:latin typeface="微软雅黑" pitchFamily="34" charset="-122"/>
                  <a:ea typeface="微软雅黑" pitchFamily="34" charset="-122"/>
                  <a:sym typeface="微软雅黑" pitchFamily="34" charset="-122"/>
                </a:endParaRPr>
              </a:p>
            </p:txBody>
          </p:sp>
          <p:sp>
            <p:nvSpPr>
              <p:cNvPr id="51" name="矩形 1">
                <a:extLst>
                  <a:ext uri="{FF2B5EF4-FFF2-40B4-BE49-F238E27FC236}">
                    <a16:creationId xmlns="" xmlns:a16="http://schemas.microsoft.com/office/drawing/2014/main" id="{7F91B471-9A7E-4907-8669-937DDF0B3C4C}"/>
                  </a:ext>
                </a:extLst>
              </p:cNvPr>
              <p:cNvSpPr>
                <a:spLocks noChangeArrowheads="1"/>
              </p:cNvSpPr>
              <p:nvPr/>
            </p:nvSpPr>
            <p:spPr bwMode="auto">
              <a:xfrm>
                <a:off x="459259" y="1041573"/>
                <a:ext cx="2321399" cy="200103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016" kern="0">
                  <a:solidFill>
                    <a:srgbClr val="FF8607"/>
                  </a:solidFill>
                  <a:latin typeface="微软雅黑" pitchFamily="34" charset="-122"/>
                  <a:ea typeface="微软雅黑" pitchFamily="34" charset="-122"/>
                  <a:sym typeface="微软雅黑" pitchFamily="34" charset="-122"/>
                </a:endParaRPr>
              </a:p>
            </p:txBody>
          </p:sp>
          <p:grpSp>
            <p:nvGrpSpPr>
              <p:cNvPr id="52" name="Group 20">
                <a:extLst>
                  <a:ext uri="{FF2B5EF4-FFF2-40B4-BE49-F238E27FC236}">
                    <a16:creationId xmlns="" xmlns:a16="http://schemas.microsoft.com/office/drawing/2014/main" id="{20B611BE-64C9-4E3B-B797-591486FB1B2E}"/>
                  </a:ext>
                </a:extLst>
              </p:cNvPr>
              <p:cNvGrpSpPr>
                <a:grpSpLocks/>
              </p:cNvGrpSpPr>
              <p:nvPr/>
            </p:nvGrpSpPr>
            <p:grpSpPr bwMode="auto">
              <a:xfrm>
                <a:off x="3762506" y="3289548"/>
                <a:ext cx="2096704" cy="1656886"/>
                <a:chOff x="-3284" y="62501"/>
                <a:chExt cx="2275204" cy="1364745"/>
              </a:xfrm>
            </p:grpSpPr>
            <p:sp>
              <p:nvSpPr>
                <p:cNvPr id="60" name="矩形 56">
                  <a:extLst>
                    <a:ext uri="{FF2B5EF4-FFF2-40B4-BE49-F238E27FC236}">
                      <a16:creationId xmlns="" xmlns:a16="http://schemas.microsoft.com/office/drawing/2014/main" id="{F9C42119-BC72-452C-9E50-B7B77443A29E}"/>
                    </a:ext>
                  </a:extLst>
                </p:cNvPr>
                <p:cNvSpPr>
                  <a:spLocks noChangeArrowheads="1"/>
                </p:cNvSpPr>
                <p:nvPr/>
              </p:nvSpPr>
              <p:spPr bwMode="auto">
                <a:xfrm>
                  <a:off x="0" y="62501"/>
                  <a:ext cx="2125338" cy="26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920" b="1" kern="0" dirty="0">
                      <a:solidFill>
                        <a:srgbClr val="FFFFFF"/>
                      </a:solidFill>
                      <a:latin typeface="微软雅黑" pitchFamily="34" charset="-122"/>
                      <a:ea typeface="微软雅黑" pitchFamily="34" charset="-122"/>
                    </a:rPr>
                    <a:t>2. </a:t>
                  </a:r>
                  <a:r>
                    <a:rPr lang="zh-CN" altLang="en-US" sz="1920" b="1" kern="0" dirty="0">
                      <a:solidFill>
                        <a:srgbClr val="FFFFFF"/>
                      </a:solidFill>
                      <a:latin typeface="微软雅黑" pitchFamily="34" charset="-122"/>
                      <a:ea typeface="微软雅黑" pitchFamily="34" charset="-122"/>
                    </a:rPr>
                    <a:t>配套软性资源</a:t>
                  </a:r>
                  <a:endParaRPr lang="en-US" altLang="zh-CN" sz="1920" b="1" kern="0" dirty="0">
                    <a:solidFill>
                      <a:srgbClr val="FFFFFF"/>
                    </a:solidFill>
                    <a:latin typeface="微软雅黑" pitchFamily="34" charset="-122"/>
                    <a:ea typeface="微软雅黑" pitchFamily="34" charset="-122"/>
                  </a:endParaRPr>
                </a:p>
              </p:txBody>
            </p:sp>
            <p:sp>
              <p:nvSpPr>
                <p:cNvPr id="61" name="矩形 57">
                  <a:extLst>
                    <a:ext uri="{FF2B5EF4-FFF2-40B4-BE49-F238E27FC236}">
                      <a16:creationId xmlns="" xmlns:a16="http://schemas.microsoft.com/office/drawing/2014/main" id="{1BA64DC1-1367-4479-B709-F6294BE74671}"/>
                    </a:ext>
                  </a:extLst>
                </p:cNvPr>
                <p:cNvSpPr>
                  <a:spLocks noChangeArrowheads="1"/>
                </p:cNvSpPr>
                <p:nvPr/>
              </p:nvSpPr>
              <p:spPr bwMode="auto">
                <a:xfrm>
                  <a:off x="-3284" y="359059"/>
                  <a:ext cx="2275204" cy="10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920"/>
                    </a:lnSpc>
                  </a:pPr>
                  <a:r>
                    <a:rPr lang="zh-CN" altLang="en-US" sz="1320" b="1" kern="0" dirty="0">
                      <a:solidFill>
                        <a:srgbClr val="FFFFFF"/>
                      </a:solidFill>
                      <a:latin typeface="微软雅黑" pitchFamily="34" charset="-122"/>
                      <a:ea typeface="微软雅黑" pitchFamily="34" charset="-122"/>
                      <a:sym typeface="微软雅黑" pitchFamily="34" charset="-122"/>
                    </a:rPr>
                    <a:t>实训课程活动：</a:t>
                  </a:r>
                  <a:r>
                    <a:rPr lang="zh-CN" altLang="en-US" sz="1260" kern="0" dirty="0">
                      <a:solidFill>
                        <a:srgbClr val="FFFFFF"/>
                      </a:solidFill>
                      <a:latin typeface="微软雅黑" pitchFamily="34" charset="-122"/>
                      <a:ea typeface="微软雅黑" pitchFamily="34" charset="-122"/>
                      <a:sym typeface="微软雅黑" pitchFamily="34" charset="-122"/>
                    </a:rPr>
                    <a:t>同理心地图、情景故事、头脑风暴、六顶思考帽、</a:t>
                  </a:r>
                  <a:r>
                    <a:rPr lang="en-US" altLang="zh-CN" sz="1260" kern="0" dirty="0">
                      <a:solidFill>
                        <a:srgbClr val="FFFFFF"/>
                      </a:solidFill>
                      <a:latin typeface="微软雅黑" pitchFamily="34" charset="-122"/>
                      <a:ea typeface="微软雅黑" pitchFamily="34" charset="-122"/>
                      <a:sym typeface="微软雅黑" pitchFamily="34" charset="-122"/>
                    </a:rPr>
                    <a:t>6M</a:t>
                  </a:r>
                  <a:r>
                    <a:rPr lang="zh-CN" altLang="en-US" sz="1260" kern="0" dirty="0">
                      <a:solidFill>
                        <a:srgbClr val="FFFFFF"/>
                      </a:solidFill>
                      <a:latin typeface="微软雅黑" pitchFamily="34" charset="-122"/>
                      <a:ea typeface="微软雅黑" pitchFamily="34" charset="-122"/>
                      <a:sym typeface="微软雅黑" pitchFamily="34" charset="-122"/>
                    </a:rPr>
                    <a:t>法则、思维导图训练、世界咖啡馆</a:t>
                  </a:r>
                  <a:endParaRPr lang="en-US" altLang="zh-CN" sz="1260" kern="0" dirty="0">
                    <a:solidFill>
                      <a:srgbClr val="FFFFFF"/>
                    </a:solidFill>
                    <a:latin typeface="微软雅黑" pitchFamily="34" charset="-122"/>
                    <a:ea typeface="微软雅黑" pitchFamily="34" charset="-122"/>
                    <a:sym typeface="微软雅黑" pitchFamily="34" charset="-122"/>
                  </a:endParaRPr>
                </a:p>
                <a:p>
                  <a:pPr>
                    <a:lnSpc>
                      <a:spcPts val="1920"/>
                    </a:lnSpc>
                  </a:pPr>
                  <a:r>
                    <a:rPr lang="zh-CN" altLang="en-US" sz="1260" b="1" kern="0" dirty="0">
                      <a:solidFill>
                        <a:srgbClr val="FFFFFF"/>
                      </a:solidFill>
                      <a:latin typeface="微软雅黑" pitchFamily="34" charset="-122"/>
                      <a:ea typeface="微软雅黑" pitchFamily="34" charset="-122"/>
                      <a:sym typeface="微软雅黑" pitchFamily="34" charset="-122"/>
                    </a:rPr>
                    <a:t>创新启蒙游戏：</a:t>
                  </a:r>
                  <a:r>
                    <a:rPr lang="zh-CN" altLang="en-US" sz="1260" kern="0" dirty="0">
                      <a:solidFill>
                        <a:srgbClr val="FFFFFF"/>
                      </a:solidFill>
                      <a:latin typeface="微软雅黑" pitchFamily="34" charset="-122"/>
                      <a:ea typeface="微软雅黑" pitchFamily="34" charset="-122"/>
                      <a:sym typeface="微软雅黑" pitchFamily="34" charset="-122"/>
                    </a:rPr>
                    <a:t>创意多米诺、毕加索接力等</a:t>
                  </a:r>
                </a:p>
              </p:txBody>
            </p:sp>
          </p:grpSp>
          <p:pic>
            <p:nvPicPr>
              <p:cNvPr id="53" name="Picture 2">
                <a:extLst>
                  <a:ext uri="{FF2B5EF4-FFF2-40B4-BE49-F238E27FC236}">
                    <a16:creationId xmlns="" xmlns:a16="http://schemas.microsoft.com/office/drawing/2014/main" id="{2F9856EB-E004-4DDB-8B3D-6532344B3E2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29" b="21809"/>
              <a:stretch/>
            </p:blipFill>
            <p:spPr bwMode="auto">
              <a:xfrm>
                <a:off x="459258" y="3183073"/>
                <a:ext cx="3084051" cy="1911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6">
                <a:extLst>
                  <a:ext uri="{FF2B5EF4-FFF2-40B4-BE49-F238E27FC236}">
                    <a16:creationId xmlns="" xmlns:a16="http://schemas.microsoft.com/office/drawing/2014/main" id="{2504BB28-A2CD-4B14-BB66-EB9C04C3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9"/>
              <a:stretch/>
            </p:blipFill>
            <p:spPr bwMode="auto">
              <a:xfrm>
                <a:off x="2979872" y="1041573"/>
                <a:ext cx="2863421" cy="20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直接连接符 54">
                <a:extLst>
                  <a:ext uri="{FF2B5EF4-FFF2-40B4-BE49-F238E27FC236}">
                    <a16:creationId xmlns="" xmlns:a16="http://schemas.microsoft.com/office/drawing/2014/main" id="{B9A3BC97-B27F-4817-B83E-1B20C9660256}"/>
                  </a:ext>
                </a:extLst>
              </p:cNvPr>
              <p:cNvCxnSpPr/>
              <p:nvPr/>
            </p:nvCxnSpPr>
            <p:spPr bwMode="auto">
              <a:xfrm>
                <a:off x="5902542" y="3169749"/>
                <a:ext cx="0" cy="1924808"/>
              </a:xfrm>
              <a:prstGeom prst="line">
                <a:avLst/>
              </a:prstGeom>
              <a:ln w="76200">
                <a:solidFill>
                  <a:schemeClr val="bg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6" name="矩形 56">
                <a:extLst>
                  <a:ext uri="{FF2B5EF4-FFF2-40B4-BE49-F238E27FC236}">
                    <a16:creationId xmlns="" xmlns:a16="http://schemas.microsoft.com/office/drawing/2014/main" id="{232CCF69-A1B6-4B60-8265-8B575FE4CB34}"/>
                  </a:ext>
                </a:extLst>
              </p:cNvPr>
              <p:cNvSpPr>
                <a:spLocks noChangeArrowheads="1"/>
              </p:cNvSpPr>
              <p:nvPr/>
            </p:nvSpPr>
            <p:spPr bwMode="auto">
              <a:xfrm>
                <a:off x="5742445" y="3289548"/>
                <a:ext cx="2200441" cy="32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920" b="1" kern="0" dirty="0">
                    <a:solidFill>
                      <a:srgbClr val="FFFFFF"/>
                    </a:solidFill>
                    <a:latin typeface="微软雅黑" pitchFamily="34" charset="-122"/>
                    <a:ea typeface="微软雅黑" pitchFamily="34" charset="-122"/>
                  </a:rPr>
                  <a:t>3. </a:t>
                </a:r>
                <a:r>
                  <a:rPr lang="zh-CN" altLang="en-US" sz="1920" b="1" kern="0" dirty="0">
                    <a:solidFill>
                      <a:srgbClr val="FFFFFF"/>
                    </a:solidFill>
                    <a:latin typeface="微软雅黑" pitchFamily="34" charset="-122"/>
                    <a:ea typeface="微软雅黑" pitchFamily="34" charset="-122"/>
                  </a:rPr>
                  <a:t>创新教具</a:t>
                </a:r>
                <a:endParaRPr lang="en-US" altLang="zh-CN" sz="1920" b="1" kern="0" dirty="0">
                  <a:solidFill>
                    <a:srgbClr val="FFFFFF"/>
                  </a:solidFill>
                  <a:latin typeface="微软雅黑" pitchFamily="34" charset="-122"/>
                  <a:ea typeface="微软雅黑" pitchFamily="34" charset="-122"/>
                </a:endParaRPr>
              </a:p>
            </p:txBody>
          </p:sp>
          <p:sp>
            <p:nvSpPr>
              <p:cNvPr id="57" name="矩形 57">
                <a:extLst>
                  <a:ext uri="{FF2B5EF4-FFF2-40B4-BE49-F238E27FC236}">
                    <a16:creationId xmlns="" xmlns:a16="http://schemas.microsoft.com/office/drawing/2014/main" id="{0CC34989-8203-4144-908B-ABFE6E0B5A94}"/>
                  </a:ext>
                </a:extLst>
              </p:cNvPr>
              <p:cNvSpPr>
                <a:spLocks noChangeArrowheads="1"/>
              </p:cNvSpPr>
              <p:nvPr/>
            </p:nvSpPr>
            <p:spPr bwMode="auto">
              <a:xfrm>
                <a:off x="6097880" y="3649588"/>
                <a:ext cx="1958599" cy="129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解题类益智教具</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创新设计套件</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迷你四轴飞行器</a:t>
                </a: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新奇摆设制作</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zh-CN" altLang="en-US" sz="1320" kern="0" dirty="0">
                    <a:solidFill>
                      <a:srgbClr val="FFFFFF"/>
                    </a:solidFill>
                    <a:latin typeface="微软雅黑" pitchFamily="34" charset="-122"/>
                    <a:ea typeface="微软雅黑" pitchFamily="34" charset="-122"/>
                    <a:sym typeface="微软雅黑" pitchFamily="34" charset="-122"/>
                  </a:rPr>
                  <a:t>创新思维书籍</a:t>
                </a:r>
                <a:endParaRPr lang="en-US" altLang="zh-CN" sz="1320" kern="0" dirty="0">
                  <a:solidFill>
                    <a:srgbClr val="FFFFFF"/>
                  </a:solidFill>
                  <a:latin typeface="微软雅黑" pitchFamily="34" charset="-122"/>
                  <a:ea typeface="微软雅黑" pitchFamily="34" charset="-122"/>
                  <a:sym typeface="微软雅黑" pitchFamily="34" charset="-122"/>
                </a:endParaRPr>
              </a:p>
              <a:p>
                <a:pPr marL="205740" indent="-205740">
                  <a:lnSpc>
                    <a:spcPts val="1920"/>
                  </a:lnSpc>
                  <a:buFont typeface="Arial" pitchFamily="34" charset="0"/>
                  <a:buChar char="•"/>
                </a:pPr>
                <a:r>
                  <a:rPr lang="en-US" altLang="zh-CN" sz="1320" kern="0" dirty="0">
                    <a:solidFill>
                      <a:srgbClr val="FFFFFF"/>
                    </a:solidFill>
                    <a:latin typeface="微软雅黑" pitchFamily="34" charset="-122"/>
                    <a:ea typeface="微软雅黑" pitchFamily="34" charset="-122"/>
                    <a:sym typeface="微软雅黑" pitchFamily="34" charset="-122"/>
                  </a:rPr>
                  <a:t>……</a:t>
                </a:r>
              </a:p>
            </p:txBody>
          </p:sp>
          <p:sp>
            <p:nvSpPr>
              <p:cNvPr id="58" name="矩形 57">
                <a:extLst>
                  <a:ext uri="{FF2B5EF4-FFF2-40B4-BE49-F238E27FC236}">
                    <a16:creationId xmlns="" xmlns:a16="http://schemas.microsoft.com/office/drawing/2014/main" id="{ADDFE367-2703-4602-9132-D235642439D3}"/>
                  </a:ext>
                </a:extLst>
              </p:cNvPr>
              <p:cNvSpPr/>
              <p:nvPr/>
            </p:nvSpPr>
            <p:spPr>
              <a:xfrm>
                <a:off x="459260" y="1528025"/>
                <a:ext cx="2321398" cy="1093972"/>
              </a:xfrm>
              <a:prstGeom prst="rect">
                <a:avLst/>
              </a:prstGeom>
            </p:spPr>
            <p:txBody>
              <a:bodyPr wrap="square">
                <a:spAutoFit/>
              </a:bodyPr>
              <a:lstStyle/>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核心创新创业软件</a:t>
                </a:r>
                <a:r>
                  <a:rPr lang="en-US" altLang="zh-CN" sz="1320" dirty="0">
                    <a:solidFill>
                      <a:srgbClr val="FFFFFF"/>
                    </a:solidFill>
                    <a:latin typeface="微软雅黑" panose="020B0503020204020204" pitchFamily="34" charset="-122"/>
                    <a:ea typeface="微软雅黑" panose="020B0503020204020204" pitchFamily="34" charset="-122"/>
                  </a:rPr>
                  <a:t>13+</a:t>
                </a:r>
                <a:r>
                  <a:rPr lang="zh-CN" altLang="en-US" sz="1320" dirty="0">
                    <a:solidFill>
                      <a:srgbClr val="FFFFFF"/>
                    </a:solidFill>
                    <a:latin typeface="微软雅黑" panose="020B0503020204020204" pitchFamily="34" charset="-122"/>
                    <a:ea typeface="微软雅黑" panose="020B0503020204020204" pitchFamily="34" charset="-122"/>
                  </a:rPr>
                  <a:t>款</a:t>
                </a:r>
                <a:endParaRPr lang="en-US" altLang="zh-CN" sz="1320" dirty="0">
                  <a:solidFill>
                    <a:srgbClr val="FFFFFF"/>
                  </a:solidFill>
                  <a:latin typeface="微软雅黑" panose="020B0503020204020204" pitchFamily="34" charset="-122"/>
                  <a:ea typeface="微软雅黑" panose="020B0503020204020204" pitchFamily="34" charset="-122"/>
                </a:endParaRPr>
              </a:p>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满足完整创业流程实训演练</a:t>
                </a:r>
                <a:endParaRPr lang="en-US" altLang="zh-CN" sz="1320" dirty="0">
                  <a:solidFill>
                    <a:srgbClr val="FFFFFF"/>
                  </a:solidFill>
                  <a:latin typeface="微软雅黑" panose="020B0503020204020204" pitchFamily="34" charset="-122"/>
                  <a:ea typeface="微软雅黑" panose="020B0503020204020204" pitchFamily="34" charset="-122"/>
                </a:endParaRPr>
              </a:p>
              <a:p>
                <a:pPr marL="209550" indent="-209550" fontAlgn="base">
                  <a:lnSpc>
                    <a:spcPct val="150000"/>
                  </a:lnSpc>
                  <a:spcBef>
                    <a:spcPct val="0"/>
                  </a:spcBef>
                  <a:spcAft>
                    <a:spcPct val="0"/>
                  </a:spcAft>
                  <a:buFont typeface="Arial" pitchFamily="34" charset="0"/>
                  <a:buChar char="•"/>
                </a:pPr>
                <a:r>
                  <a:rPr lang="zh-CN" altLang="en-US" sz="1320" dirty="0">
                    <a:solidFill>
                      <a:srgbClr val="FFFFFF"/>
                    </a:solidFill>
                    <a:latin typeface="微软雅黑" panose="020B0503020204020204" pitchFamily="34" charset="-122"/>
                    <a:ea typeface="微软雅黑" panose="020B0503020204020204" pitchFamily="34" charset="-122"/>
                  </a:rPr>
                  <a:t>灵活设计搭配，培养学生的创业技能</a:t>
                </a:r>
              </a:p>
            </p:txBody>
          </p:sp>
          <p:sp>
            <p:nvSpPr>
              <p:cNvPr id="59" name="矩形 56">
                <a:extLst>
                  <a:ext uri="{FF2B5EF4-FFF2-40B4-BE49-F238E27FC236}">
                    <a16:creationId xmlns="" xmlns:a16="http://schemas.microsoft.com/office/drawing/2014/main" id="{3B76CDD2-B5EB-4A97-B1AC-F29DC7E8CDA1}"/>
                  </a:ext>
                </a:extLst>
              </p:cNvPr>
              <p:cNvSpPr>
                <a:spLocks noChangeArrowheads="1"/>
              </p:cNvSpPr>
              <p:nvPr/>
            </p:nvSpPr>
            <p:spPr bwMode="auto">
              <a:xfrm>
                <a:off x="537166" y="1109309"/>
                <a:ext cx="1958596" cy="32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920" b="1" kern="0" dirty="0">
                    <a:solidFill>
                      <a:srgbClr val="FFFFFF"/>
                    </a:solidFill>
                    <a:latin typeface="微软雅黑" pitchFamily="34" charset="-122"/>
                    <a:ea typeface="微软雅黑" pitchFamily="34" charset="-122"/>
                  </a:rPr>
                  <a:t>1. </a:t>
                </a:r>
                <a:r>
                  <a:rPr lang="zh-CN" altLang="en-US" sz="1920" b="1" kern="0" dirty="0">
                    <a:solidFill>
                      <a:srgbClr val="FFFFFF"/>
                    </a:solidFill>
                    <a:latin typeface="微软雅黑" pitchFamily="34" charset="-122"/>
                    <a:ea typeface="微软雅黑" pitchFamily="34" charset="-122"/>
                  </a:rPr>
                  <a:t>配套实训软件</a:t>
                </a:r>
                <a:endParaRPr lang="en-US" altLang="zh-CN" sz="1920" b="1" kern="0" dirty="0">
                  <a:solidFill>
                    <a:srgbClr val="FFFFFF"/>
                  </a:solidFill>
                  <a:latin typeface="微软雅黑" pitchFamily="34" charset="-122"/>
                  <a:ea typeface="微软雅黑" pitchFamily="34" charset="-122"/>
                </a:endParaRPr>
              </a:p>
            </p:txBody>
          </p:sp>
        </p:grpSp>
        <p:grpSp>
          <p:nvGrpSpPr>
            <p:cNvPr id="44" name="组合 43">
              <a:extLst>
                <a:ext uri="{FF2B5EF4-FFF2-40B4-BE49-F238E27FC236}">
                  <a16:creationId xmlns="" xmlns:a16="http://schemas.microsoft.com/office/drawing/2014/main" id="{6CC9B395-4455-4432-A642-CA7CAABB7D32}"/>
                </a:ext>
              </a:extLst>
            </p:cNvPr>
            <p:cNvGrpSpPr/>
            <p:nvPr/>
          </p:nvGrpSpPr>
          <p:grpSpPr>
            <a:xfrm>
              <a:off x="5707417" y="1541618"/>
              <a:ext cx="2681007" cy="1858434"/>
              <a:chOff x="5707417" y="1541618"/>
              <a:chExt cx="2681007" cy="1858434"/>
            </a:xfrm>
          </p:grpSpPr>
          <p:pic>
            <p:nvPicPr>
              <p:cNvPr id="45" name="图片 44" descr="http://paper.taizhou.com.cn/tzsb/res/1/3/2015-02/13/15/res01_attpic_brief.jpg">
                <a:extLst>
                  <a:ext uri="{FF2B5EF4-FFF2-40B4-BE49-F238E27FC236}">
                    <a16:creationId xmlns="" xmlns:a16="http://schemas.microsoft.com/office/drawing/2014/main" id="{C7B8BD8D-C76A-43B1-8B84-F640890A0FB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417" y="1541618"/>
                <a:ext cx="1368152" cy="908181"/>
              </a:xfrm>
              <a:prstGeom prst="rect">
                <a:avLst/>
              </a:prstGeom>
              <a:ln>
                <a:noFill/>
              </a:ln>
              <a:effectLst>
                <a:outerShdw blurRad="292100" dist="139700" dir="2700000" algn="tl" rotWithShape="0">
                  <a:srgbClr val="333333">
                    <a:alpha val="65000"/>
                  </a:srgbClr>
                </a:outerShdw>
              </a:effectLst>
            </p:spPr>
          </p:pic>
          <p:pic>
            <p:nvPicPr>
              <p:cNvPr id="46" name="图片 45" descr="http://img5.imgtn.bdimg.com/it/u=739911681,2132679056&amp;fm=21&amp;gp=0.jpg">
                <a:extLst>
                  <a:ext uri="{FF2B5EF4-FFF2-40B4-BE49-F238E27FC236}">
                    <a16:creationId xmlns="" xmlns:a16="http://schemas.microsoft.com/office/drawing/2014/main" id="{0B619C81-0A69-42A5-BD98-D7E31641A34D}"/>
                  </a:ext>
                </a:extLst>
              </p:cNvPr>
              <p:cNvPicPr/>
              <p:nvPr/>
            </p:nvPicPr>
            <p:blipFill rotWithShape="1">
              <a:blip r:embed="rId5" cstate="print">
                <a:extLst>
                  <a:ext uri="{28A0092B-C50C-407E-A947-70E740481C1C}">
                    <a14:useLocalDpi xmlns:a14="http://schemas.microsoft.com/office/drawing/2010/main" val="0"/>
                  </a:ext>
                </a:extLst>
              </a:blip>
              <a:srcRect b="10231"/>
              <a:stretch/>
            </p:blipFill>
            <p:spPr bwMode="auto">
              <a:xfrm>
                <a:off x="7135046" y="1541619"/>
                <a:ext cx="1253378" cy="912213"/>
              </a:xfrm>
              <a:prstGeom prst="rect">
                <a:avLst/>
              </a:prstGeom>
              <a:ln>
                <a:noFill/>
              </a:ln>
              <a:effectLst>
                <a:outerShdw blurRad="292100" dist="139700" dir="2700000" algn="tl" rotWithShape="0">
                  <a:srgbClr val="333333">
                    <a:alpha val="65000"/>
                  </a:srgbClr>
                </a:outerShdw>
              </a:effectLst>
            </p:spPr>
          </p:pic>
          <p:pic>
            <p:nvPicPr>
              <p:cNvPr id="47" name="图片 46" descr="http://img4.duitang.com/uploads/blog/201402/17/20140217194221_nSxy4.thumb.600_0.jpeg">
                <a:extLst>
                  <a:ext uri="{FF2B5EF4-FFF2-40B4-BE49-F238E27FC236}">
                    <a16:creationId xmlns="" xmlns:a16="http://schemas.microsoft.com/office/drawing/2014/main" id="{7157E704-EC58-4173-9276-1B7F600A9B93}"/>
                  </a:ext>
                </a:extLst>
              </p:cNvPr>
              <p:cNvPicPr/>
              <p:nvPr/>
            </p:nvPicPr>
            <p:blipFill rotWithShape="1">
              <a:blip r:embed="rId6" cstate="print">
                <a:extLst>
                  <a:ext uri="{28A0092B-C50C-407E-A947-70E740481C1C}">
                    <a14:useLocalDpi xmlns:a14="http://schemas.microsoft.com/office/drawing/2010/main" val="0"/>
                  </a:ext>
                </a:extLst>
              </a:blip>
              <a:srcRect l="9694"/>
              <a:stretch/>
            </p:blipFill>
            <p:spPr bwMode="auto">
              <a:xfrm>
                <a:off x="7135046" y="2516316"/>
                <a:ext cx="1253378" cy="883735"/>
              </a:xfrm>
              <a:prstGeom prst="rect">
                <a:avLst/>
              </a:prstGeom>
              <a:ln>
                <a:noFill/>
              </a:ln>
              <a:effectLst>
                <a:outerShdw blurRad="292100" dist="139700" dir="2700000" algn="tl" rotWithShape="0">
                  <a:srgbClr val="333333">
                    <a:alpha val="65000"/>
                  </a:srgbClr>
                </a:outerShdw>
              </a:effectLst>
            </p:spPr>
          </p:pic>
          <p:pic>
            <p:nvPicPr>
              <p:cNvPr id="48" name="图片 47" descr="http://img4q.duitang.com/uploads/item/201212/26/20121226181448_5HvWc.thumb.700_0.jpeg">
                <a:extLst>
                  <a:ext uri="{FF2B5EF4-FFF2-40B4-BE49-F238E27FC236}">
                    <a16:creationId xmlns="" xmlns:a16="http://schemas.microsoft.com/office/drawing/2014/main" id="{2632C209-60F8-43CB-9679-7F2297B12FE1}"/>
                  </a:ext>
                </a:extLst>
              </p:cNvPr>
              <p:cNvPicPr/>
              <p:nvPr/>
            </p:nvPicPr>
            <p:blipFill rotWithShape="1">
              <a:blip r:embed="rId7" cstate="print">
                <a:extLst>
                  <a:ext uri="{28A0092B-C50C-407E-A947-70E740481C1C}">
                    <a14:useLocalDpi xmlns:a14="http://schemas.microsoft.com/office/drawing/2010/main" val="0"/>
                  </a:ext>
                </a:extLst>
              </a:blip>
              <a:srcRect t="8686" b="1"/>
              <a:stretch/>
            </p:blipFill>
            <p:spPr bwMode="auto">
              <a:xfrm>
                <a:off x="5707417" y="2516317"/>
                <a:ext cx="1368152" cy="883735"/>
              </a:xfrm>
              <a:prstGeom prst="rect">
                <a:avLst/>
              </a:prstGeom>
              <a:ln>
                <a:noFill/>
              </a:ln>
              <a:effectLst>
                <a:outerShdw blurRad="292100" dist="139700" dir="2700000" algn="tl" rotWithShape="0">
                  <a:srgbClr val="333333">
                    <a:alpha val="65000"/>
                  </a:srgbClr>
                </a:outerShdw>
              </a:effectLst>
            </p:spPr>
          </p:pic>
        </p:grpSp>
      </p:grpSp>
      <p:sp>
        <p:nvSpPr>
          <p:cNvPr id="23" name="矩形 22"/>
          <p:cNvSpPr/>
          <p:nvPr/>
        </p:nvSpPr>
        <p:spPr>
          <a:xfrm>
            <a:off x="172211" y="720570"/>
            <a:ext cx="286715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重视软件教学资源建设</a:t>
            </a:r>
            <a:endParaRPr lang="zh-CN" altLang="en-US" b="1" dirty="0">
              <a:solidFill>
                <a:srgbClr val="C00000"/>
              </a:solidFill>
              <a:latin typeface="微软雅黑" pitchFamily="34" charset="-122"/>
              <a:ea typeface="微软雅黑" pitchFamily="34" charset="-122"/>
            </a:endParaRPr>
          </a:p>
        </p:txBody>
      </p:sp>
      <p:sp>
        <p:nvSpPr>
          <p:cNvPr id="24"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26</a:t>
            </a:r>
            <a:endParaRPr lang="zh-CN" altLang="en-US" sz="1500" b="1" dirty="0">
              <a:solidFill>
                <a:prstClr val="white"/>
              </a:solidFill>
            </a:endParaRPr>
          </a:p>
        </p:txBody>
      </p:sp>
    </p:spTree>
    <p:extLst>
      <p:ext uri="{BB962C8B-B14F-4D97-AF65-F5344CB8AC3E}">
        <p14:creationId xmlns:p14="http://schemas.microsoft.com/office/powerpoint/2010/main" val="754052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 xmlns:a16="http://schemas.microsoft.com/office/drawing/2014/main" id="{99717353-9837-4250-BE7E-C2B467CFC44F}"/>
              </a:ext>
            </a:extLst>
          </p:cNvPr>
          <p:cNvGraphicFramePr>
            <a:graphicFrameLocks noGrp="1"/>
          </p:cNvGraphicFramePr>
          <p:nvPr>
            <p:extLst>
              <p:ext uri="{D42A27DB-BD31-4B8C-83A1-F6EECF244321}">
                <p14:modId xmlns:p14="http://schemas.microsoft.com/office/powerpoint/2010/main" val="1218018321"/>
              </p:ext>
            </p:extLst>
          </p:nvPr>
        </p:nvGraphicFramePr>
        <p:xfrm>
          <a:off x="872119" y="1268617"/>
          <a:ext cx="10166837" cy="4749214"/>
        </p:xfrm>
        <a:graphic>
          <a:graphicData uri="http://schemas.openxmlformats.org/drawingml/2006/table">
            <a:tbl>
              <a:tblPr/>
              <a:tblGrid>
                <a:gridCol w="505394">
                  <a:extLst>
                    <a:ext uri="{9D8B030D-6E8A-4147-A177-3AD203B41FA5}">
                      <a16:colId xmlns="" xmlns:a16="http://schemas.microsoft.com/office/drawing/2014/main" val="486172395"/>
                    </a:ext>
                  </a:extLst>
                </a:gridCol>
                <a:gridCol w="1154752">
                  <a:extLst>
                    <a:ext uri="{9D8B030D-6E8A-4147-A177-3AD203B41FA5}">
                      <a16:colId xmlns="" xmlns:a16="http://schemas.microsoft.com/office/drawing/2014/main" val="525385484"/>
                    </a:ext>
                  </a:extLst>
                </a:gridCol>
                <a:gridCol w="2743201">
                  <a:extLst>
                    <a:ext uri="{9D8B030D-6E8A-4147-A177-3AD203B41FA5}">
                      <a16:colId xmlns="" xmlns:a16="http://schemas.microsoft.com/office/drawing/2014/main" val="2731455920"/>
                    </a:ext>
                  </a:extLst>
                </a:gridCol>
                <a:gridCol w="5763490">
                  <a:extLst>
                    <a:ext uri="{9D8B030D-6E8A-4147-A177-3AD203B41FA5}">
                      <a16:colId xmlns="" xmlns:a16="http://schemas.microsoft.com/office/drawing/2014/main" val="2719526150"/>
                    </a:ext>
                  </a:extLst>
                </a:gridCol>
              </a:tblGrid>
              <a:tr h="415636">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序号</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资源类别</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资源名称</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备注</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30419433"/>
                  </a:ext>
                </a:extLst>
              </a:tr>
              <a:tr h="561846">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国泰安创新思维测评软件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涵盖创新理论学习、创新能力测评、创新意识测评、创新训练四大模块，学生通过对系统的学习可以提升对创新的认识，提升创新思维综合技能</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192686231"/>
                  </a:ext>
                </a:extLst>
              </a:tr>
              <a:tr h="561846">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国泰安创业潜能测评软件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测评项目包括创业意念测评、创业意识测评、创业精神测评、创业能力测评、创业人格测评、管理能力测评，测评结束输出专业分析报告</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18091191"/>
                  </a:ext>
                </a:extLst>
              </a:tr>
              <a:tr h="529608">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国泰安创业实战模拟软件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软件既可用于实训教学，又可作为创业大赛的实战平台。搭配配套的实训教学课程，可以轻松满足创业实训教学。</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75059702"/>
                  </a:ext>
                </a:extLst>
              </a:tr>
              <a:tr h="529608">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4</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国泰安创业体验软件之蛋糕店创业软件 </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模拟真实创业情景和企业经营管理的技能，添加团队对抗和资源竞争设计，游戏性和学习性强；</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51183355"/>
                  </a:ext>
                </a:extLst>
              </a:tr>
              <a:tr h="529608">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5</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国泰安企业注册登记实训软件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包含公司注册登记和商业计划书撰写两大模块。</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83702041"/>
                  </a:ext>
                </a:extLst>
              </a:tr>
              <a:tr h="529608">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6</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实训软件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国泰安职业生涯规划系统软件 </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生涯规划四大步骤：生涯探索、职业测评、生涯规划、职业体验，帮助学生了解自我，明确优势，确定自己的奋斗目标。</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670115"/>
                  </a:ext>
                </a:extLst>
              </a:tr>
              <a:tr h="561846">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创客套件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光立方创客套件</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通过</a:t>
                      </a: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a:t>
                      </a: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个子项目训练，指导学生循序渐进的学会使用开源硬件</a:t>
                      </a: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Arduino UNO</a:t>
                      </a: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，学会使用开源软件</a:t>
                      </a: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Arduino IDE</a:t>
                      </a: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。可以举办校园创客竞赛或者创客实训周项目。</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65709377"/>
                  </a:ext>
                </a:extLst>
              </a:tr>
              <a:tr h="529608">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2000" marR="7200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物理沙盘</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创业实训沙盘</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chemeClr val="tx1"/>
                          </a:solidFill>
                          <a:effectLst/>
                          <a:latin typeface="微软雅黑" panose="020B0503020204020204" pitchFamily="34" charset="-122"/>
                          <a:ea typeface="微软雅黑" panose="020B0503020204020204" pitchFamily="34" charset="-122"/>
                        </a:rPr>
                        <a:t>企业初创模拟沙盘、创业运营沙盘、团队建设沙盘。含配套教学资源包</a:t>
                      </a:r>
                    </a:p>
                  </a:txBody>
                  <a:tcPr marL="72000" marR="7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84975127"/>
                  </a:ext>
                </a:extLst>
              </a:tr>
            </a:tbl>
          </a:graphicData>
        </a:graphic>
      </p:graphicFrame>
      <p:sp>
        <p:nvSpPr>
          <p:cNvPr id="6" name="矩形 5"/>
          <p:cNvSpPr/>
          <p:nvPr/>
        </p:nvSpPr>
        <p:spPr>
          <a:xfrm>
            <a:off x="4410948" y="914544"/>
            <a:ext cx="252425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软件</a:t>
            </a:r>
            <a:r>
              <a:rPr lang="zh-CN" altLang="en-US" b="1" dirty="0">
                <a:solidFill>
                  <a:srgbClr val="C00000"/>
                </a:solidFill>
                <a:latin typeface="微软雅黑" pitchFamily="34" charset="-122"/>
                <a:ea typeface="微软雅黑" pitchFamily="34" charset="-122"/>
              </a:rPr>
              <a:t>和教学道具</a:t>
            </a:r>
          </a:p>
        </p:txBody>
      </p:sp>
      <p:sp>
        <p:nvSpPr>
          <p:cNvPr id="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27</a:t>
            </a:r>
            <a:endParaRPr lang="zh-CN" altLang="en-US" sz="1500" b="1" dirty="0">
              <a:solidFill>
                <a:prstClr val="white"/>
              </a:solidFill>
            </a:endParaRPr>
          </a:p>
        </p:txBody>
      </p:sp>
    </p:spTree>
    <p:extLst>
      <p:ext uri="{BB962C8B-B14F-4D97-AF65-F5344CB8AC3E}">
        <p14:creationId xmlns:p14="http://schemas.microsoft.com/office/powerpoint/2010/main" val="3180953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21306" y="874041"/>
            <a:ext cx="1978970" cy="455134"/>
          </a:xfrm>
        </p:spPr>
        <p:txBody>
          <a:bodyPr/>
          <a:lstStyle/>
          <a:p>
            <a:pPr algn="l"/>
            <a:r>
              <a:rPr lang="zh-CN" altLang="en-US" sz="2000" smtClean="0"/>
              <a:t>（一）政策背景 </a:t>
            </a:r>
            <a:endParaRPr lang="zh-CN" altLang="en-US" sz="2000" dirty="0"/>
          </a:p>
        </p:txBody>
      </p:sp>
      <p:sp>
        <p:nvSpPr>
          <p:cNvPr id="28" name="TextBox 24">
            <a:extLst>
              <a:ext uri="{FF2B5EF4-FFF2-40B4-BE49-F238E27FC236}">
                <a16:creationId xmlns="" xmlns:a16="http://schemas.microsoft.com/office/drawing/2014/main" id="{69A19519-1A8B-430B-8C3A-E607F8940C08}"/>
              </a:ext>
            </a:extLst>
          </p:cNvPr>
          <p:cNvSpPr txBox="1"/>
          <p:nvPr/>
        </p:nvSpPr>
        <p:spPr>
          <a:xfrm>
            <a:off x="1135010" y="1818845"/>
            <a:ext cx="9707615" cy="894337"/>
          </a:xfrm>
          <a:prstGeom prst="rect">
            <a:avLst/>
          </a:prstGeom>
          <a:noFill/>
          <a:ln>
            <a:solidFill>
              <a:schemeClr val="accent1"/>
            </a:solidFill>
          </a:ln>
        </p:spPr>
        <p:txBody>
          <a:bodyPr wrap="square" lIns="85588" tIns="42794" rIns="85588" bIns="42794" rtlCol="0">
            <a:spAutoFit/>
          </a:bodyPr>
          <a:lstStyle/>
          <a:p>
            <a:pPr algn="just">
              <a:lnSpc>
                <a:spcPct val="125000"/>
              </a:lnSpc>
              <a:tabLst>
                <a:tab pos="444500" algn="l"/>
              </a:tabLst>
            </a:pPr>
            <a:r>
              <a:rPr lang="en-US" altLang="zh-CN" sz="1400" dirty="0">
                <a:solidFill>
                  <a:prstClr val="black"/>
                </a:solidFill>
                <a:latin typeface="微软雅黑" panose="020B0503020204020204" pitchFamily="34" charset="-122"/>
                <a:ea typeface="微软雅黑" panose="020B0503020204020204" pitchFamily="34" charset="-122"/>
              </a:rPr>
              <a:t>2015</a:t>
            </a:r>
            <a:r>
              <a:rPr lang="zh-CN" altLang="en-US" sz="1400" dirty="0">
                <a:solidFill>
                  <a:prstClr val="black"/>
                </a:solidFill>
                <a:latin typeface="微软雅黑" panose="020B0503020204020204" pitchFamily="34" charset="-122"/>
                <a:ea typeface="微软雅黑" panose="020B0503020204020204" pitchFamily="34" charset="-122"/>
              </a:rPr>
              <a:t>年，国务院</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关于大力推进大众创业万众创新若干政策措施的意见</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指出：推进大众创业、万众创新培育和催生经济社会发展新动力的必然选择，</a:t>
            </a:r>
            <a:r>
              <a:rPr lang="zh-CN" altLang="en-US" sz="1400" b="1" dirty="0">
                <a:solidFill>
                  <a:prstClr val="black"/>
                </a:solidFill>
                <a:latin typeface="微软雅黑" panose="020B0503020204020204" pitchFamily="34" charset="-122"/>
                <a:ea typeface="微软雅黑" panose="020B0503020204020204" pitchFamily="34" charset="-122"/>
              </a:rPr>
              <a:t>是扩大就业、实现富民之道的根本举措</a:t>
            </a:r>
            <a:r>
              <a:rPr lang="zh-CN" altLang="en-US" sz="1400" dirty="0">
                <a:solidFill>
                  <a:prstClr val="black"/>
                </a:solidFill>
                <a:latin typeface="微软雅黑" panose="020B0503020204020204" pitchFamily="34" charset="-122"/>
                <a:ea typeface="微软雅黑" panose="020B0503020204020204" pitchFamily="34" charset="-122"/>
              </a:rPr>
              <a:t>，是激发全社会创新潜能和创业活力的有效途径</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 </a:t>
            </a:r>
          </a:p>
          <a:p>
            <a:pPr algn="just">
              <a:lnSpc>
                <a:spcPct val="125000"/>
              </a:lnSpc>
              <a:tabLst>
                <a:tab pos="444500" algn="l"/>
              </a:tabLst>
            </a:pP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大众创业 万众创新</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29" name="TextBox 1">
            <a:extLst>
              <a:ext uri="{FF2B5EF4-FFF2-40B4-BE49-F238E27FC236}">
                <a16:creationId xmlns="" xmlns:a16="http://schemas.microsoft.com/office/drawing/2014/main" id="{4BDA17EC-1AAF-4257-9269-7DC177697922}"/>
              </a:ext>
            </a:extLst>
          </p:cNvPr>
          <p:cNvSpPr txBox="1"/>
          <p:nvPr/>
        </p:nvSpPr>
        <p:spPr>
          <a:xfrm>
            <a:off x="1135009" y="2938662"/>
            <a:ext cx="9707615" cy="894337"/>
          </a:xfrm>
          <a:prstGeom prst="rect">
            <a:avLst/>
          </a:prstGeom>
          <a:noFill/>
          <a:ln>
            <a:solidFill>
              <a:schemeClr val="accent1"/>
            </a:solidFill>
          </a:ln>
        </p:spPr>
        <p:txBody>
          <a:bodyPr wrap="square" lIns="85588" tIns="42794" rIns="85588" bIns="42794" rtlCol="0">
            <a:spAutoFit/>
          </a:bodyPr>
          <a:lstStyle/>
          <a:p>
            <a:pPr algn="just" defTabSz="444500">
              <a:lnSpc>
                <a:spcPct val="125000"/>
              </a:lnSpc>
              <a:tabLst>
                <a:tab pos="444500" algn="l"/>
              </a:tabLst>
            </a:pPr>
            <a:r>
              <a:rPr lang="en-US" altLang="zh-CN" sz="1400" dirty="0">
                <a:solidFill>
                  <a:prstClr val="black"/>
                </a:solidFill>
                <a:latin typeface="微软雅黑" panose="020B0503020204020204" pitchFamily="34" charset="-122"/>
                <a:ea typeface="微软雅黑" panose="020B0503020204020204" pitchFamily="34" charset="-122"/>
              </a:rPr>
              <a:t>2015</a:t>
            </a:r>
            <a:r>
              <a:rPr lang="zh-CN" altLang="en-US" sz="1400" dirty="0">
                <a:solidFill>
                  <a:prstClr val="black"/>
                </a:solidFill>
                <a:latin typeface="微软雅黑" panose="020B0503020204020204" pitchFamily="34" charset="-122"/>
                <a:ea typeface="微软雅黑" panose="020B0503020204020204" pitchFamily="34" charset="-122"/>
              </a:rPr>
              <a:t>年，国务院</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关于深化高等学校创新创业教育改革的实施意见</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指出：创新创业教育改革任务包括</a:t>
            </a:r>
            <a:r>
              <a:rPr lang="zh-CN" altLang="en-US" sz="1400" b="1" dirty="0">
                <a:solidFill>
                  <a:prstClr val="black"/>
                </a:solidFill>
                <a:latin typeface="微软雅黑" panose="020B0503020204020204" pitchFamily="34" charset="-122"/>
                <a:ea typeface="微软雅黑" panose="020B0503020204020204" pitchFamily="34" charset="-122"/>
              </a:rPr>
              <a:t>健全创新创业教育课程体系</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改革教学方法和考核方式</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强化创新创业实践；</a:t>
            </a:r>
            <a:r>
              <a:rPr lang="zh-CN" altLang="en-US" sz="1400" dirty="0">
                <a:solidFill>
                  <a:prstClr val="black"/>
                </a:solidFill>
                <a:latin typeface="微软雅黑" panose="020B0503020204020204" pitchFamily="34" charset="-122"/>
                <a:ea typeface="微软雅黑" panose="020B0503020204020204" pitchFamily="34" charset="-122"/>
              </a:rPr>
              <a:t>加强教师创新创业教育教学能力建设；改进学生创业指导服务；完善创新创业资金支持和政策保障体系。</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深化创新创业教育改革</a:t>
            </a:r>
            <a:r>
              <a:rPr lang="en-US" altLang="zh-CN" sz="1400" b="1" dirty="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0" name="TextBox 1">
            <a:extLst>
              <a:ext uri="{FF2B5EF4-FFF2-40B4-BE49-F238E27FC236}">
                <a16:creationId xmlns="" xmlns:a16="http://schemas.microsoft.com/office/drawing/2014/main" id="{F4F766AD-FB0A-4942-8E44-148776E078A4}"/>
              </a:ext>
            </a:extLst>
          </p:cNvPr>
          <p:cNvSpPr txBox="1"/>
          <p:nvPr/>
        </p:nvSpPr>
        <p:spPr>
          <a:xfrm>
            <a:off x="1135008" y="5140196"/>
            <a:ext cx="9707615" cy="1163642"/>
          </a:xfrm>
          <a:prstGeom prst="rect">
            <a:avLst/>
          </a:prstGeom>
          <a:noFill/>
          <a:ln>
            <a:solidFill>
              <a:schemeClr val="accent1"/>
            </a:solidFill>
          </a:ln>
        </p:spPr>
        <p:txBody>
          <a:bodyPr wrap="square" lIns="85588" tIns="42794" rIns="85588" bIns="42794" rtlCol="0">
            <a:spAutoFit/>
          </a:bodyPr>
          <a:lstStyle/>
          <a:p>
            <a:pPr algn="just">
              <a:lnSpc>
                <a:spcPct val="125000"/>
              </a:lnSpc>
            </a:pPr>
            <a:r>
              <a:rPr lang="en-US" altLang="zh-CN" sz="1400" dirty="0">
                <a:solidFill>
                  <a:prstClr val="black"/>
                </a:solidFill>
                <a:latin typeface="微软雅黑" panose="020B0503020204020204" pitchFamily="34" charset="-122"/>
                <a:ea typeface="微软雅黑" panose="020B0503020204020204" pitchFamily="34" charset="-122"/>
              </a:rPr>
              <a:t>2017</a:t>
            </a:r>
            <a:r>
              <a:rPr lang="zh-CN" altLang="en-US" sz="1400" dirty="0">
                <a:solidFill>
                  <a:prstClr val="black"/>
                </a:solidFill>
                <a:latin typeface="微软雅黑" panose="020B0503020204020204" pitchFamily="34" charset="-122"/>
                <a:ea typeface="微软雅黑" panose="020B0503020204020204" pitchFamily="34" charset="-122"/>
              </a:rPr>
              <a:t>年，国务院</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关于深化产教融合的若干意见</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指出：深化产教融合的主要目标是逐步提高行业企业参与办学程度，健全多元化办学体制，全面推行校企协同育人，用</a:t>
            </a:r>
            <a:r>
              <a:rPr lang="en-US" altLang="zh-CN" sz="1400" dirty="0">
                <a:solidFill>
                  <a:prstClr val="black"/>
                </a:solidFill>
                <a:latin typeface="微软雅黑" panose="020B0503020204020204" pitchFamily="34" charset="-122"/>
                <a:ea typeface="微软雅黑" panose="020B0503020204020204" pitchFamily="34" charset="-122"/>
              </a:rPr>
              <a:t>10</a:t>
            </a:r>
            <a:r>
              <a:rPr lang="zh-CN" altLang="en-US" sz="1400" dirty="0">
                <a:solidFill>
                  <a:prstClr val="black"/>
                </a:solidFill>
                <a:latin typeface="微软雅黑" panose="020B0503020204020204" pitchFamily="34" charset="-122"/>
                <a:ea typeface="微软雅黑" panose="020B0503020204020204" pitchFamily="34" charset="-122"/>
              </a:rPr>
              <a:t>年左右时间，教育和产业统筹融合</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教育要以产业需求为导向，职业教育要结合区域功能、产业特点探索差别化职业教育发展路径</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把“教学链、人才链、产业链及创新链”融为一体</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健全高等学校与行业骨干企业、中小微创业型企业</a:t>
            </a:r>
            <a:r>
              <a:rPr lang="zh-CN" altLang="en-US" sz="1400" b="1" dirty="0">
                <a:solidFill>
                  <a:prstClr val="black"/>
                </a:solidFill>
                <a:latin typeface="微软雅黑" panose="020B0503020204020204" pitchFamily="34" charset="-122"/>
                <a:ea typeface="微软雅黑" panose="020B0503020204020204" pitchFamily="34" charset="-122"/>
              </a:rPr>
              <a:t>紧密协同的创新生态系统</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产教融合</a:t>
            </a:r>
            <a:r>
              <a:rPr lang="en-US" altLang="zh-CN" sz="1400" b="1" dirty="0">
                <a:solidFill>
                  <a:srgbClr val="C00000"/>
                </a:solidFill>
                <a:latin typeface="微软雅黑" panose="020B0503020204020204" pitchFamily="34" charset="-122"/>
                <a:ea typeface="微软雅黑" panose="020B0503020204020204" pitchFamily="34" charset="-122"/>
              </a:rPr>
              <a:t>#</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 xmlns:a16="http://schemas.microsoft.com/office/drawing/2014/main" id="{DF816FF6-3069-48E2-BAD5-46D3E204F388}"/>
              </a:ext>
            </a:extLst>
          </p:cNvPr>
          <p:cNvSpPr>
            <a:spLocks noGrp="1"/>
          </p:cNvSpPr>
          <p:nvPr>
            <p:ph type="body" sz="quarter" idx="10"/>
          </p:nvPr>
        </p:nvSpPr>
        <p:spPr>
          <a:xfrm>
            <a:off x="9201150" y="174626"/>
            <a:ext cx="2414475" cy="506693"/>
          </a:xfrm>
        </p:spPr>
        <p:txBody>
          <a:bodyPr/>
          <a:lstStyle/>
          <a:p>
            <a:r>
              <a:rPr lang="zh-CN" altLang="en-US" sz="2400" smtClean="0"/>
              <a:t>一</a:t>
            </a:r>
            <a:r>
              <a:rPr lang="en-US" altLang="zh-CN" sz="2400" smtClean="0"/>
              <a:t>.</a:t>
            </a:r>
            <a:r>
              <a:rPr lang="zh-CN" altLang="en-US" sz="2400" smtClean="0"/>
              <a:t>建设背景意义</a:t>
            </a:r>
            <a:endParaRPr lang="zh-CN" altLang="en-US" sz="2400" dirty="0"/>
          </a:p>
        </p:txBody>
      </p:sp>
      <p:sp>
        <p:nvSpPr>
          <p:cNvPr id="11" name="TextBox 1">
            <a:extLst>
              <a:ext uri="{FF2B5EF4-FFF2-40B4-BE49-F238E27FC236}">
                <a16:creationId xmlns="" xmlns:a16="http://schemas.microsoft.com/office/drawing/2014/main" id="{2A955F95-0835-4DDD-BD34-1F884B4308FC}"/>
              </a:ext>
            </a:extLst>
          </p:cNvPr>
          <p:cNvSpPr txBox="1"/>
          <p:nvPr/>
        </p:nvSpPr>
        <p:spPr>
          <a:xfrm>
            <a:off x="1135010" y="4058480"/>
            <a:ext cx="9707615" cy="894337"/>
          </a:xfrm>
          <a:prstGeom prst="rect">
            <a:avLst/>
          </a:prstGeom>
          <a:noFill/>
          <a:ln>
            <a:solidFill>
              <a:schemeClr val="accent1"/>
            </a:solidFill>
          </a:ln>
        </p:spPr>
        <p:txBody>
          <a:bodyPr wrap="square" lIns="85588" tIns="42794" rIns="85588" bIns="42794" rtlCol="0">
            <a:spAutoFit/>
          </a:bodyPr>
          <a:lstStyle/>
          <a:p>
            <a:pPr algn="just">
              <a:lnSpc>
                <a:spcPct val="125000"/>
              </a:lnSpc>
            </a:pPr>
            <a:r>
              <a:rPr lang="en-US" altLang="zh-CN" sz="1400" dirty="0">
                <a:solidFill>
                  <a:prstClr val="black"/>
                </a:solidFill>
                <a:latin typeface="微软雅黑" panose="020B0503020204020204" pitchFamily="34" charset="-122"/>
                <a:ea typeface="微软雅黑" panose="020B0503020204020204" pitchFamily="34" charset="-122"/>
              </a:rPr>
              <a:t>2015</a:t>
            </a:r>
            <a:r>
              <a:rPr lang="zh-CN" altLang="en-US" sz="1400" dirty="0">
                <a:solidFill>
                  <a:prstClr val="black"/>
                </a:solidFill>
                <a:latin typeface="微软雅黑" panose="020B0503020204020204" pitchFamily="34" charset="-122"/>
                <a:ea typeface="微软雅黑" panose="020B0503020204020204" pitchFamily="34" charset="-122"/>
              </a:rPr>
              <a:t>年，教育部</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高等职业教育创新发展行动计划</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指出：将学生的创新意识培养和创新思维养成融入教育教学全过程，按照高质量创新创业教育的需要调配师资、改革教法、完善实践、因材施教，</a:t>
            </a:r>
            <a:r>
              <a:rPr lang="zh-CN" altLang="en-US" sz="1400" b="1" dirty="0">
                <a:solidFill>
                  <a:prstClr val="black"/>
                </a:solidFill>
                <a:latin typeface="微软雅黑" panose="020B0503020204020204" pitchFamily="34" charset="-122"/>
                <a:ea typeface="微软雅黑" panose="020B0503020204020204" pitchFamily="34" charset="-122"/>
              </a:rPr>
              <a:t>促进专业教育与创新创业教育有机融合</a:t>
            </a:r>
            <a:r>
              <a:rPr lang="zh-CN" altLang="en-US" sz="1400" dirty="0">
                <a:solidFill>
                  <a:prstClr val="black"/>
                </a:solidFill>
                <a:latin typeface="微软雅黑" panose="020B0503020204020204" pitchFamily="34" charset="-122"/>
                <a:ea typeface="微软雅黑" panose="020B0503020204020204" pitchFamily="34" charset="-122"/>
              </a:rPr>
              <a:t>；集聚创新创业教育要素与资源，建设依次递进、有机衔接、科学合理的创新创业教育专门课程（群）。</a:t>
            </a:r>
            <a:r>
              <a:rPr lang="en-US" altLang="zh-CN" sz="1400" dirty="0">
                <a:solidFill>
                  <a:srgbClr val="C00000"/>
                </a:solidFill>
                <a:latin typeface="微软雅黑" panose="020B0503020204020204" pitchFamily="34" charset="-122"/>
                <a:ea typeface="微软雅黑" panose="020B0503020204020204" pitchFamily="34" charset="-122"/>
              </a:rPr>
              <a:t> </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专创融合</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195086" y="1329174"/>
            <a:ext cx="1846980"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1</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国家政策导向</a:t>
            </a:r>
            <a:endParaRPr lang="zh-CN" altLang="en-US" b="1" dirty="0">
              <a:solidFill>
                <a:srgbClr val="C00000"/>
              </a:solidFill>
              <a:latin typeface="微软雅黑" pitchFamily="34" charset="-122"/>
              <a:ea typeface="微软雅黑" pitchFamily="34" charset="-122"/>
            </a:endParaRPr>
          </a:p>
        </p:txBody>
      </p:sp>
      <p:sp>
        <p:nvSpPr>
          <p:cNvPr id="12"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01</a:t>
            </a:r>
            <a:endParaRPr lang="zh-CN" altLang="en-US" sz="1500" b="1" dirty="0">
              <a:solidFill>
                <a:prstClr val="white"/>
              </a:solidFill>
            </a:endParaRPr>
          </a:p>
        </p:txBody>
      </p:sp>
    </p:spTree>
    <p:extLst>
      <p:ext uri="{BB962C8B-B14F-4D97-AF65-F5344CB8AC3E}">
        <p14:creationId xmlns:p14="http://schemas.microsoft.com/office/powerpoint/2010/main" val="427832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6456" y="736961"/>
            <a:ext cx="3656841"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构建</a:t>
            </a:r>
            <a:r>
              <a:rPr lang="en-US" altLang="zh-CN" b="1" dirty="0" smtClean="0">
                <a:solidFill>
                  <a:srgbClr val="C00000"/>
                </a:solidFill>
                <a:latin typeface="微软雅黑" pitchFamily="34" charset="-122"/>
                <a:ea typeface="微软雅黑" pitchFamily="34" charset="-122"/>
              </a:rPr>
              <a:t>VR</a:t>
            </a:r>
            <a:r>
              <a:rPr lang="zh-CN" altLang="en-US" b="1" dirty="0" smtClean="0">
                <a:solidFill>
                  <a:srgbClr val="C00000"/>
                </a:solidFill>
                <a:latin typeface="微软雅黑" pitchFamily="34" charset="-122"/>
                <a:ea typeface="微软雅黑" pitchFamily="34" charset="-122"/>
              </a:rPr>
              <a:t>虚拟仿真</a:t>
            </a:r>
            <a:r>
              <a:rPr lang="zh-CN" altLang="en-US" b="1" dirty="0">
                <a:solidFill>
                  <a:srgbClr val="C00000"/>
                </a:solidFill>
                <a:latin typeface="微软雅黑" pitchFamily="34" charset="-122"/>
                <a:ea typeface="微软雅黑" pitchFamily="34" charset="-122"/>
              </a:rPr>
              <a:t>实训</a:t>
            </a:r>
            <a:r>
              <a:rPr lang="zh-CN" altLang="en-US" b="1" dirty="0" smtClean="0">
                <a:solidFill>
                  <a:srgbClr val="C00000"/>
                </a:solidFill>
                <a:latin typeface="微软雅黑" pitchFamily="34" charset="-122"/>
                <a:ea typeface="微软雅黑" pitchFamily="34" charset="-122"/>
              </a:rPr>
              <a:t>教学平台</a:t>
            </a:r>
            <a:endParaRPr lang="zh-CN" altLang="en-US" b="1" dirty="0">
              <a:solidFill>
                <a:srgbClr val="C00000"/>
              </a:solidFill>
              <a:latin typeface="微软雅黑" pitchFamily="34" charset="-122"/>
              <a:ea typeface="微软雅黑" pitchFamily="34" charset="-122"/>
            </a:endParaRPr>
          </a:p>
        </p:txBody>
      </p:sp>
      <p:grpSp>
        <p:nvGrpSpPr>
          <p:cNvPr id="24" name="组合 23"/>
          <p:cNvGrpSpPr/>
          <p:nvPr/>
        </p:nvGrpSpPr>
        <p:grpSpPr>
          <a:xfrm>
            <a:off x="580231" y="1329439"/>
            <a:ext cx="11097271" cy="4656792"/>
            <a:chOff x="580230" y="1329439"/>
            <a:chExt cx="11097271" cy="4656792"/>
          </a:xfrm>
        </p:grpSpPr>
        <p:sp>
          <p:nvSpPr>
            <p:cNvPr id="25" name="矩形 24"/>
            <p:cNvSpPr/>
            <p:nvPr/>
          </p:nvSpPr>
          <p:spPr>
            <a:xfrm>
              <a:off x="1944876" y="1329439"/>
              <a:ext cx="8424938" cy="533869"/>
            </a:xfrm>
            <a:prstGeom prst="rect">
              <a:avLst/>
            </a:prstGeom>
          </p:spPr>
          <p:txBody>
            <a:bodyPr wrap="square" lIns="117226" tIns="58613" rIns="117226" bIns="58613">
              <a:spAutoFit/>
            </a:bodyPr>
            <a:lstStyle/>
            <a:p>
              <a:pPr algn="ctr">
                <a:lnSpc>
                  <a:spcPct val="150000"/>
                </a:lnSpc>
              </a:pPr>
              <a:r>
                <a:rPr lang="zh-CN" altLang="en-US" dirty="0">
                  <a:solidFill>
                    <a:srgbClr val="002060"/>
                  </a:solidFill>
                  <a:latin typeface="微软雅黑" pitchFamily="34" charset="-122"/>
                  <a:ea typeface="微软雅黑" pitchFamily="34" charset="-122"/>
                </a:rPr>
                <a:t>国泰安开发设计出</a:t>
              </a:r>
              <a:r>
                <a:rPr lang="en-US" altLang="zh-CN" dirty="0">
                  <a:solidFill>
                    <a:srgbClr val="002060"/>
                  </a:solidFill>
                  <a:latin typeface="微软雅黑" pitchFamily="34" charset="-122"/>
                  <a:ea typeface="微软雅黑" pitchFamily="34" charset="-122"/>
                </a:rPr>
                <a:t>VR</a:t>
              </a:r>
              <a:r>
                <a:rPr lang="zh-CN" altLang="en-US" dirty="0">
                  <a:solidFill>
                    <a:srgbClr val="002060"/>
                  </a:solidFill>
                  <a:latin typeface="微软雅黑" pitchFamily="34" charset="-122"/>
                  <a:ea typeface="微软雅黑" pitchFamily="34" charset="-122"/>
                </a:rPr>
                <a:t>实训中心管理平台及配套服务，包含三大平台系统。</a:t>
              </a:r>
              <a:endParaRPr lang="en-US" altLang="zh-CN" dirty="0">
                <a:solidFill>
                  <a:srgbClr val="002060"/>
                </a:solidFill>
                <a:latin typeface="微软雅黑" pitchFamily="34" charset="-122"/>
                <a:ea typeface="微软雅黑" pitchFamily="34" charset="-122"/>
              </a:endParaRPr>
            </a:p>
          </p:txBody>
        </p:sp>
        <p:grpSp>
          <p:nvGrpSpPr>
            <p:cNvPr id="26" name="组合 25"/>
            <p:cNvGrpSpPr/>
            <p:nvPr/>
          </p:nvGrpSpPr>
          <p:grpSpPr>
            <a:xfrm>
              <a:off x="580230" y="2319555"/>
              <a:ext cx="3358800" cy="2955600"/>
              <a:chOff x="808743" y="2656547"/>
              <a:chExt cx="2491632" cy="2095748"/>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43" y="2656547"/>
                <a:ext cx="2491632"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p:spPr>
          </p:pic>
          <p:sp>
            <p:nvSpPr>
              <p:cNvPr id="35" name="矩形 34"/>
              <p:cNvSpPr/>
              <p:nvPr/>
            </p:nvSpPr>
            <p:spPr bwMode="auto">
              <a:xfrm>
                <a:off x="808743" y="4104295"/>
                <a:ext cx="2491632"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虚拟仿真实训平台</a:t>
                </a:r>
              </a:p>
            </p:txBody>
          </p:sp>
        </p:grpSp>
        <p:grpSp>
          <p:nvGrpSpPr>
            <p:cNvPr id="27" name="组合 26"/>
            <p:cNvGrpSpPr/>
            <p:nvPr/>
          </p:nvGrpSpPr>
          <p:grpSpPr>
            <a:xfrm>
              <a:off x="4446046" y="2317959"/>
              <a:ext cx="3358800" cy="2955600"/>
              <a:chOff x="3857690" y="2656547"/>
              <a:chExt cx="2474706" cy="2095750"/>
            </a:xfrm>
          </p:grpSpPr>
          <p:pic>
            <p:nvPicPr>
              <p:cNvPr id="3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690" y="2656547"/>
                <a:ext cx="2474706"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a:extLst/>
            </p:spPr>
          </p:pic>
          <p:sp>
            <p:nvSpPr>
              <p:cNvPr id="33" name="矩形 32"/>
              <p:cNvSpPr/>
              <p:nvPr/>
            </p:nvSpPr>
            <p:spPr bwMode="auto">
              <a:xfrm>
                <a:off x="3857690" y="4104297"/>
                <a:ext cx="2474706"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数字化教学平台</a:t>
                </a:r>
              </a:p>
            </p:txBody>
          </p:sp>
        </p:grpSp>
        <p:grpSp>
          <p:nvGrpSpPr>
            <p:cNvPr id="28" name="组合 27"/>
            <p:cNvGrpSpPr/>
            <p:nvPr/>
          </p:nvGrpSpPr>
          <p:grpSpPr>
            <a:xfrm>
              <a:off x="8317631" y="2319555"/>
              <a:ext cx="3359870" cy="2954004"/>
              <a:chOff x="6889711" y="2656547"/>
              <a:chExt cx="1998001" cy="2095750"/>
            </a:xfrm>
          </p:grpSpPr>
          <p:pic>
            <p:nvPicPr>
              <p:cNvPr id="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12" y="2656547"/>
                <a:ext cx="1998000" cy="1332000"/>
              </a:xfrm>
              <a:prstGeom prst="rect">
                <a:avLst/>
              </a:prstGeom>
              <a:noFill/>
              <a:ln w="57150">
                <a:solidFill>
                  <a:srgbClr val="002060"/>
                </a:solidFill>
              </a:ln>
              <a:effectLst>
                <a:outerShdw blurRad="190500" sx="104000" sy="104000" algn="ctr" rotWithShape="0">
                  <a:prstClr val="black">
                    <a:alpha val="40000"/>
                  </a:prstClr>
                </a:outerShdw>
                <a:reflection blurRad="6350" stA="50000" endA="300" endPos="38500" dist="50800" dir="5400000" sy="-100000" algn="bl" rotWithShape="0"/>
              </a:effectLst>
              <a:extLst>
                <a:ext uri="{909E8E84-426E-40DD-AFC4-6F175D3DCCD1}">
                  <a14:hiddenFill xmlns:a14="http://schemas.microsoft.com/office/drawing/2010/main">
                    <a:solidFill>
                      <a:schemeClr val="accent1"/>
                    </a:solidFill>
                  </a14:hiddenFill>
                </a:ext>
              </a:extLst>
            </p:spPr>
          </p:pic>
          <p:sp>
            <p:nvSpPr>
              <p:cNvPr id="31" name="矩形 30"/>
              <p:cNvSpPr/>
              <p:nvPr/>
            </p:nvSpPr>
            <p:spPr bwMode="auto">
              <a:xfrm>
                <a:off x="6889711" y="4104297"/>
                <a:ext cx="1998000" cy="648000"/>
              </a:xfrm>
              <a:prstGeom prst="rect">
                <a:avLst/>
              </a:prstGeom>
              <a:solidFill>
                <a:srgbClr val="002060">
                  <a:alpha val="60000"/>
                </a:srgbClr>
              </a:solidFill>
              <a:ln w="12700" cap="flat" cmpd="sng" algn="ctr">
                <a:noFill/>
                <a:prstDash val="solid"/>
                <a:miter lim="800000"/>
              </a:ln>
              <a:effectLst/>
            </p:spPr>
            <p:txBody>
              <a:bodyPr anchor="ctr"/>
              <a:lstStyle/>
              <a:p>
                <a:pPr lvl="0" algn="ctr"/>
                <a:r>
                  <a:rPr lang="zh-CN" altLang="en-US" sz="1600" b="1" dirty="0">
                    <a:solidFill>
                      <a:schemeClr val="bg1"/>
                    </a:solidFill>
                    <a:latin typeface="方正黑体简体"/>
                    <a:ea typeface="方正黑体简体"/>
                  </a:rPr>
                  <a:t>资源库系统</a:t>
                </a:r>
              </a:p>
            </p:txBody>
          </p:sp>
        </p:grpSp>
        <p:sp>
          <p:nvSpPr>
            <p:cNvPr id="29" name="矩形 28"/>
            <p:cNvSpPr/>
            <p:nvPr/>
          </p:nvSpPr>
          <p:spPr>
            <a:xfrm>
              <a:off x="1936281" y="5498528"/>
              <a:ext cx="8352929" cy="487703"/>
            </a:xfrm>
            <a:prstGeom prst="rect">
              <a:avLst/>
            </a:prstGeom>
          </p:spPr>
          <p:txBody>
            <a:bodyPr wrap="square" lIns="117226" tIns="58613" rIns="117226" bIns="58613">
              <a:spAutoFit/>
            </a:bodyPr>
            <a:lstStyle/>
            <a:p>
              <a:pPr algn="ctr">
                <a:lnSpc>
                  <a:spcPct val="150000"/>
                </a:lnSpc>
              </a:pPr>
              <a:r>
                <a:rPr lang="zh-CN" altLang="en-US" sz="1600" b="1" dirty="0">
                  <a:solidFill>
                    <a:srgbClr val="0070C0"/>
                  </a:solidFill>
                  <a:latin typeface="微软雅黑" pitchFamily="34" charset="-122"/>
                  <a:ea typeface="微软雅黑" pitchFamily="34" charset="-122"/>
                </a:rPr>
                <a:t>搭配</a:t>
              </a:r>
              <a:r>
                <a:rPr lang="en-US" altLang="zh-CN" sz="1600" b="1" dirty="0">
                  <a:solidFill>
                    <a:srgbClr val="0070C0"/>
                  </a:solidFill>
                  <a:latin typeface="微软雅黑" pitchFamily="34" charset="-122"/>
                  <a:ea typeface="微软雅黑" pitchFamily="34" charset="-122"/>
                </a:rPr>
                <a:t>65</a:t>
              </a:r>
              <a:r>
                <a:rPr lang="zh-CN" altLang="en-US" sz="1600" b="1" dirty="0">
                  <a:solidFill>
                    <a:srgbClr val="0070C0"/>
                  </a:solidFill>
                  <a:latin typeface="微软雅黑" pitchFamily="34" charset="-122"/>
                  <a:ea typeface="微软雅黑" pitchFamily="34" charset="-122"/>
                </a:rPr>
                <a:t>款可转为</a:t>
              </a:r>
              <a:r>
                <a:rPr lang="en-US" altLang="zh-CN" sz="1600" b="1" dirty="0">
                  <a:solidFill>
                    <a:srgbClr val="0070C0"/>
                  </a:solidFill>
                  <a:latin typeface="微软雅黑" pitchFamily="34" charset="-122"/>
                  <a:ea typeface="微软雅黑" pitchFamily="34" charset="-122"/>
                </a:rPr>
                <a:t>VR</a:t>
              </a:r>
              <a:r>
                <a:rPr lang="zh-CN" altLang="en-US" sz="1600" b="1" dirty="0">
                  <a:solidFill>
                    <a:srgbClr val="0070C0"/>
                  </a:solidFill>
                  <a:latin typeface="微软雅黑" pitchFamily="34" charset="-122"/>
                  <a:ea typeface="微软雅黑" pitchFamily="34" charset="-122"/>
                </a:rPr>
                <a:t>版的</a:t>
              </a:r>
              <a:r>
                <a:rPr lang="en-US" altLang="zh-CN" sz="1600" b="1" dirty="0">
                  <a:solidFill>
                    <a:srgbClr val="0070C0"/>
                  </a:solidFill>
                  <a:latin typeface="微软雅黑" pitchFamily="34" charset="-122"/>
                  <a:ea typeface="微软雅黑" pitchFamily="34" charset="-122"/>
                </a:rPr>
                <a:t>3D</a:t>
              </a:r>
              <a:r>
                <a:rPr lang="zh-CN" altLang="en-US" sz="1600" b="1" dirty="0">
                  <a:solidFill>
                    <a:srgbClr val="0070C0"/>
                  </a:solidFill>
                  <a:latin typeface="微软雅黑" pitchFamily="34" charset="-122"/>
                  <a:ea typeface="微软雅黑" pitchFamily="34" charset="-122"/>
                </a:rPr>
                <a:t>虚拟仿真实训软件，以及</a:t>
              </a:r>
              <a:r>
                <a:rPr lang="en-US" altLang="zh-CN" sz="1600" b="1" dirty="0">
                  <a:solidFill>
                    <a:srgbClr val="0070C0"/>
                  </a:solidFill>
                  <a:latin typeface="微软雅黑" pitchFamily="34" charset="-122"/>
                  <a:ea typeface="微软雅黑" pitchFamily="34" charset="-122"/>
                </a:rPr>
                <a:t>900</a:t>
              </a:r>
              <a:r>
                <a:rPr lang="zh-CN" altLang="en-US" sz="1600" b="1" dirty="0">
                  <a:solidFill>
                    <a:srgbClr val="0070C0"/>
                  </a:solidFill>
                  <a:latin typeface="微软雅黑" pitchFamily="34" charset="-122"/>
                  <a:ea typeface="微软雅黑" pitchFamily="34" charset="-122"/>
                </a:rPr>
                <a:t>多门精品课程资源</a:t>
              </a:r>
            </a:p>
          </p:txBody>
        </p:sp>
      </p:grpSp>
      <p:sp>
        <p:nvSpPr>
          <p:cNvPr id="1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28</a:t>
            </a:r>
            <a:endParaRPr lang="zh-CN" altLang="en-US" sz="1500" b="1" dirty="0">
              <a:solidFill>
                <a:prstClr val="white"/>
              </a:solidFill>
            </a:endParaRPr>
          </a:p>
        </p:txBody>
      </p:sp>
    </p:spTree>
    <p:extLst>
      <p:ext uri="{BB962C8B-B14F-4D97-AF65-F5344CB8AC3E}">
        <p14:creationId xmlns:p14="http://schemas.microsoft.com/office/powerpoint/2010/main" val="1203240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2209" y="720569"/>
            <a:ext cx="3449532"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建立</a:t>
            </a:r>
            <a:r>
              <a:rPr lang="en-US" altLang="zh-CN" b="1" dirty="0" smtClean="0">
                <a:solidFill>
                  <a:srgbClr val="C00000"/>
                </a:solidFill>
                <a:latin typeface="微软雅黑" pitchFamily="34" charset="-122"/>
                <a:ea typeface="微软雅黑" pitchFamily="34" charset="-122"/>
              </a:rPr>
              <a:t>VR</a:t>
            </a:r>
            <a:r>
              <a:rPr lang="zh-CN" altLang="en-US" b="1" dirty="0" smtClean="0">
                <a:solidFill>
                  <a:srgbClr val="C00000"/>
                </a:solidFill>
                <a:latin typeface="微软雅黑" pitchFamily="34" charset="-122"/>
                <a:ea typeface="微软雅黑" pitchFamily="34" charset="-122"/>
              </a:rPr>
              <a:t>实训教学体系</a:t>
            </a:r>
            <a:endParaRPr lang="zh-CN" altLang="en-US" b="1" dirty="0">
              <a:solidFill>
                <a:srgbClr val="C00000"/>
              </a:solidFill>
              <a:latin typeface="微软雅黑" pitchFamily="34" charset="-122"/>
              <a:ea typeface="微软雅黑" pitchFamily="34" charset="-122"/>
            </a:endParaRPr>
          </a:p>
        </p:txBody>
      </p:sp>
      <p:grpSp>
        <p:nvGrpSpPr>
          <p:cNvPr id="15" name="组合 14"/>
          <p:cNvGrpSpPr/>
          <p:nvPr/>
        </p:nvGrpSpPr>
        <p:grpSpPr>
          <a:xfrm>
            <a:off x="750240" y="766450"/>
            <a:ext cx="10764141" cy="5804475"/>
            <a:chOff x="750239" y="766450"/>
            <a:chExt cx="10764141" cy="5804475"/>
          </a:xfrm>
        </p:grpSpPr>
        <p:sp>
          <p:nvSpPr>
            <p:cNvPr id="16" name="矩形 15"/>
            <p:cNvSpPr/>
            <p:nvPr/>
          </p:nvSpPr>
          <p:spPr>
            <a:xfrm>
              <a:off x="750241" y="1476918"/>
              <a:ext cx="5310318" cy="507831"/>
            </a:xfrm>
            <a:prstGeom prst="rect">
              <a:avLst/>
            </a:prstGeom>
          </p:spPr>
          <p:txBody>
            <a:bodyPr wrap="square">
              <a:spAutoFit/>
            </a:bodyPr>
            <a:lstStyle/>
            <a:p>
              <a:pPr lvl="0">
                <a:lnSpc>
                  <a:spcPct val="150000"/>
                </a:lnSpc>
              </a:pPr>
              <a:r>
                <a:rPr lang="zh-CN" altLang="en-US" dirty="0">
                  <a:solidFill>
                    <a:srgbClr val="002060"/>
                  </a:solidFill>
                  <a:latin typeface="微软雅黑" pitchFamily="34" charset="-122"/>
                  <a:ea typeface="微软雅黑" pitchFamily="34" charset="-122"/>
                </a:rPr>
                <a:t>教学实训区主要应用于各学科的辅助教学与实训。</a:t>
              </a:r>
              <a:endParaRPr lang="zh-CN" altLang="zh-CN" dirty="0">
                <a:solidFill>
                  <a:srgbClr val="002060"/>
                </a:solidFill>
                <a:latin typeface="微软雅黑" pitchFamily="34" charset="-122"/>
                <a:ea typeface="微软雅黑" pitchFamily="34" charset="-122"/>
              </a:endParaRPr>
            </a:p>
          </p:txBody>
        </p:sp>
        <p:sp>
          <p:nvSpPr>
            <p:cNvPr id="17" name="矩形 16"/>
            <p:cNvSpPr/>
            <p:nvPr/>
          </p:nvSpPr>
          <p:spPr>
            <a:xfrm>
              <a:off x="750240" y="3554297"/>
              <a:ext cx="5650560" cy="2585323"/>
            </a:xfrm>
            <a:prstGeom prst="rect">
              <a:avLst/>
            </a:prstGeom>
          </p:spPr>
          <p:txBody>
            <a:bodyPr wrap="square">
              <a:spAutoFit/>
            </a:bodyPr>
            <a:lstStyle/>
            <a:p>
              <a:r>
                <a:rPr lang="zh-CN" altLang="en-US" b="1" dirty="0">
                  <a:solidFill>
                    <a:srgbClr val="002060"/>
                  </a:solidFill>
                  <a:latin typeface="微软雅黑" pitchFamily="34" charset="-122"/>
                  <a:ea typeface="微软雅黑" pitchFamily="34" charset="-122"/>
                </a:rPr>
                <a:t>实训：</a:t>
              </a:r>
              <a:endParaRPr lang="en-US" altLang="zh-CN" b="1" dirty="0">
                <a:solidFill>
                  <a:srgbClr val="002060"/>
                </a:solidFill>
                <a:latin typeface="微软雅黑" pitchFamily="34" charset="-122"/>
                <a:ea typeface="微软雅黑" pitchFamily="34" charset="-122"/>
              </a:endParaRPr>
            </a:p>
            <a:p>
              <a:pPr lvl="0">
                <a:lnSpc>
                  <a:spcPct val="150000"/>
                </a:lnSpc>
              </a:pPr>
              <a:r>
                <a:rPr lang="zh-CN" altLang="en-US" sz="1600" dirty="0">
                  <a:solidFill>
                    <a:srgbClr val="002060"/>
                  </a:solidFill>
                  <a:latin typeface="微软雅黑" pitchFamily="34" charset="-122"/>
                  <a:ea typeface="微软雅黑" pitchFamily="34" charset="-122"/>
                </a:rPr>
                <a:t>根据专业特色和需要，采用多样化</a:t>
              </a: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技术</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桌面交互系统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沉浸交互系统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zh-CN" altLang="en-US" sz="1600" dirty="0">
                  <a:solidFill>
                    <a:srgbClr val="002060"/>
                  </a:solidFill>
                  <a:latin typeface="微软雅黑" pitchFamily="34" charset="-122"/>
                  <a:ea typeface="微软雅黑" pitchFamily="34" charset="-122"/>
                </a:rPr>
                <a:t>动作捕捉系统</a:t>
              </a:r>
              <a:endParaRPr lang="en-US" altLang="zh-CN" sz="1600" dirty="0">
                <a:solidFill>
                  <a:srgbClr val="002060"/>
                </a:solidFill>
                <a:latin typeface="微软雅黑" pitchFamily="34" charset="-122"/>
                <a:ea typeface="微软雅黑" pitchFamily="34" charset="-122"/>
              </a:endParaRPr>
            </a:p>
            <a:p>
              <a:pPr marL="342900" lvl="0" indent="-342900">
                <a:lnSpc>
                  <a:spcPct val="150000"/>
                </a:lnSpc>
                <a:buFont typeface="Wingdings" pitchFamily="2" charset="2"/>
                <a:buChar char="u"/>
              </a:pPr>
              <a:r>
                <a:rPr lang="en-US" altLang="zh-CN" sz="1600" dirty="0">
                  <a:solidFill>
                    <a:srgbClr val="002060"/>
                  </a:solidFill>
                  <a:latin typeface="微软雅黑" pitchFamily="34" charset="-122"/>
                  <a:ea typeface="微软雅黑" pitchFamily="34" charset="-122"/>
                </a:rPr>
                <a:t>CAVE</a:t>
              </a:r>
              <a:r>
                <a:rPr lang="zh-CN" altLang="en-US" sz="1600" dirty="0">
                  <a:solidFill>
                    <a:srgbClr val="002060"/>
                  </a:solidFill>
                  <a:latin typeface="微软雅黑" pitchFamily="34" charset="-122"/>
                  <a:ea typeface="微软雅黑" pitchFamily="34" charset="-122"/>
                </a:rPr>
                <a:t>系统</a:t>
              </a:r>
              <a:endParaRPr lang="en-US" altLang="zh-CN" sz="1600" dirty="0">
                <a:solidFill>
                  <a:srgbClr val="002060"/>
                </a:solidFill>
                <a:latin typeface="微软雅黑" pitchFamily="34" charset="-122"/>
                <a:ea typeface="微软雅黑" pitchFamily="34" charset="-122"/>
              </a:endParaRPr>
            </a:p>
            <a:p>
              <a:pPr lvl="0">
                <a:lnSpc>
                  <a:spcPct val="150000"/>
                </a:lnSpc>
              </a:pPr>
              <a:r>
                <a:rPr lang="en-US" altLang="zh-CN" sz="1600" dirty="0" smtClean="0">
                  <a:solidFill>
                    <a:srgbClr val="002060"/>
                  </a:solidFill>
                  <a:latin typeface="微软雅黑" pitchFamily="34" charset="-122"/>
                  <a:ea typeface="微软雅黑" pitchFamily="34" charset="-122"/>
                </a:rPr>
                <a:t>……</a:t>
              </a:r>
              <a:endParaRPr lang="zh-CN" altLang="zh-CN" sz="1600" dirty="0">
                <a:solidFill>
                  <a:srgbClr val="002060"/>
                </a:solidFill>
                <a:latin typeface="微软雅黑" pitchFamily="34" charset="-122"/>
                <a:ea typeface="微软雅黑" pitchFamily="34" charset="-122"/>
              </a:endParaRPr>
            </a:p>
          </p:txBody>
        </p:sp>
        <p:sp>
          <p:nvSpPr>
            <p:cNvPr id="18" name="矩形 17"/>
            <p:cNvSpPr/>
            <p:nvPr/>
          </p:nvSpPr>
          <p:spPr>
            <a:xfrm>
              <a:off x="750239" y="2432510"/>
              <a:ext cx="5841947" cy="754053"/>
            </a:xfrm>
            <a:prstGeom prst="rect">
              <a:avLst/>
            </a:prstGeom>
          </p:spPr>
          <p:txBody>
            <a:bodyPr wrap="square">
              <a:spAutoFit/>
            </a:bodyPr>
            <a:lstStyle/>
            <a:p>
              <a:r>
                <a:rPr lang="zh-CN" altLang="en-US" b="1" dirty="0">
                  <a:solidFill>
                    <a:srgbClr val="002060"/>
                  </a:solidFill>
                  <a:latin typeface="微软雅黑" pitchFamily="34" charset="-122"/>
                  <a:ea typeface="微软雅黑" pitchFamily="34" charset="-122"/>
                </a:rPr>
                <a:t>辅助教学：</a:t>
              </a:r>
              <a:endParaRPr lang="en-US" altLang="zh-CN" b="1" dirty="0">
                <a:solidFill>
                  <a:srgbClr val="002060"/>
                </a:solidFill>
                <a:latin typeface="微软雅黑" pitchFamily="34" charset="-122"/>
                <a:ea typeface="微软雅黑" pitchFamily="34" charset="-122"/>
              </a:endParaRPr>
            </a:p>
            <a:p>
              <a:pPr marL="342900" indent="-342900">
                <a:lnSpc>
                  <a:spcPts val="2400"/>
                </a:lnSpc>
                <a:spcBef>
                  <a:spcPts val="600"/>
                </a:spcBef>
                <a:spcAft>
                  <a:spcPts val="600"/>
                </a:spcAft>
                <a:buFont typeface="Wingdings" pitchFamily="2" charset="2"/>
                <a:buChar char="u"/>
              </a:pP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智慧课堂：依据教材以知识点为单位，进行</a:t>
              </a:r>
              <a:r>
                <a:rPr lang="en-US" altLang="zh-CN" sz="1600" dirty="0">
                  <a:solidFill>
                    <a:srgbClr val="002060"/>
                  </a:solidFill>
                  <a:latin typeface="微软雅黑" pitchFamily="34" charset="-122"/>
                  <a:ea typeface="微软雅黑" pitchFamily="34" charset="-122"/>
                </a:rPr>
                <a:t>VR</a:t>
              </a:r>
              <a:r>
                <a:rPr lang="zh-CN" altLang="en-US" sz="1600" dirty="0">
                  <a:solidFill>
                    <a:srgbClr val="002060"/>
                  </a:solidFill>
                  <a:latin typeface="微软雅黑" pitchFamily="34" charset="-122"/>
                  <a:ea typeface="微软雅黑" pitchFamily="34" charset="-122"/>
                </a:rPr>
                <a:t>软件设计</a:t>
              </a:r>
              <a:r>
                <a:rPr lang="zh-CN" altLang="en-US" sz="1600" dirty="0" smtClean="0">
                  <a:solidFill>
                    <a:srgbClr val="002060"/>
                  </a:solidFill>
                  <a:latin typeface="微软雅黑" pitchFamily="34" charset="-122"/>
                  <a:ea typeface="微软雅黑" pitchFamily="34" charset="-122"/>
                </a:rPr>
                <a:t>。</a:t>
              </a:r>
              <a:endParaRPr lang="en-US" altLang="zh-CN" sz="1600" dirty="0">
                <a:solidFill>
                  <a:srgbClr val="002060"/>
                </a:solidFill>
                <a:latin typeface="微软雅黑" pitchFamily="34" charset="-122"/>
                <a:ea typeface="微软雅黑" pitchFamily="34" charset="-122"/>
              </a:endParaRPr>
            </a:p>
          </p:txBody>
        </p:sp>
        <p:pic>
          <p:nvPicPr>
            <p:cNvPr id="19" name="Picture 2" descr="E:\校级VR中心折页修改\折页图片替换方案\VR课堂.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439" y="766450"/>
              <a:ext cx="4265024" cy="2810146"/>
            </a:xfrm>
            <a:prstGeom prst="rect">
              <a:avLst/>
            </a:prstGeom>
            <a:ln w="28575" cap="sq">
              <a:solidFill>
                <a:schemeClr val="bg1"/>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xmlns="" id="{30A00678-D8ED-4782-91A7-C71B9C77D305}"/>
                </a:ext>
              </a:extLst>
            </p:cNvPr>
            <p:cNvPicPr>
              <a:picLocks noChangeAspect="1"/>
            </p:cNvPicPr>
            <p:nvPr/>
          </p:nvPicPr>
          <p:blipFill rotWithShape="1">
            <a:blip r:embed="rId3"/>
            <a:srcRect l="9051" t="14721" r="9575" b="13041"/>
            <a:stretch/>
          </p:blipFill>
          <p:spPr>
            <a:xfrm>
              <a:off x="7242439" y="3878399"/>
              <a:ext cx="4271941" cy="2692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9"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29</a:t>
            </a:r>
            <a:endParaRPr lang="zh-CN" altLang="en-US" sz="1500" b="1" dirty="0">
              <a:solidFill>
                <a:prstClr val="white"/>
              </a:solidFill>
            </a:endParaRPr>
          </a:p>
        </p:txBody>
      </p:sp>
    </p:spTree>
    <p:extLst>
      <p:ext uri="{BB962C8B-B14F-4D97-AF65-F5344CB8AC3E}">
        <p14:creationId xmlns:p14="http://schemas.microsoft.com/office/powerpoint/2010/main" val="2018149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DF5B539-9102-454C-B73A-2BA5C0EA1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309" y="1813018"/>
            <a:ext cx="4885106" cy="1775787"/>
          </a:xfrm>
          <a:prstGeom prst="rect">
            <a:avLst/>
          </a:prstGeom>
        </p:spPr>
      </p:pic>
      <p:pic>
        <p:nvPicPr>
          <p:cNvPr id="7" name="图片 6">
            <a:extLst>
              <a:ext uri="{FF2B5EF4-FFF2-40B4-BE49-F238E27FC236}">
                <a16:creationId xmlns="" xmlns:a16="http://schemas.microsoft.com/office/drawing/2014/main" id="{85C63B50-2024-47C3-87F6-07AAF58253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50" t="17130" r="4321" b="16835"/>
          <a:stretch/>
        </p:blipFill>
        <p:spPr>
          <a:xfrm>
            <a:off x="1249308" y="3820958"/>
            <a:ext cx="4769751" cy="1720742"/>
          </a:xfrm>
          <a:prstGeom prst="rect">
            <a:avLst/>
          </a:prstGeom>
        </p:spPr>
      </p:pic>
      <p:pic>
        <p:nvPicPr>
          <p:cNvPr id="44" name="Picture 2">
            <a:extLst>
              <a:ext uri="{FF2B5EF4-FFF2-40B4-BE49-F238E27FC236}">
                <a16:creationId xmlns="" xmlns:a16="http://schemas.microsoft.com/office/drawing/2014/main" id="{C3E168BE-4C7B-40CC-8FA3-38F136243B9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568" b="9542"/>
          <a:stretch/>
        </p:blipFill>
        <p:spPr bwMode="auto">
          <a:xfrm>
            <a:off x="6397407" y="1869898"/>
            <a:ext cx="5406693" cy="367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95070" y="681400"/>
            <a:ext cx="287086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7. </a:t>
            </a:r>
            <a:r>
              <a:rPr lang="zh-CN" altLang="en-US" b="1" dirty="0" smtClean="0">
                <a:solidFill>
                  <a:srgbClr val="C00000"/>
                </a:solidFill>
                <a:latin typeface="微软雅黑" pitchFamily="34" charset="-122"/>
                <a:ea typeface="微软雅黑" pitchFamily="34" charset="-122"/>
              </a:rPr>
              <a:t>构建基地文化育人体系</a:t>
            </a:r>
            <a:endParaRPr lang="zh-CN" altLang="en-US" b="1" dirty="0">
              <a:solidFill>
                <a:srgbClr val="C00000"/>
              </a:solidFill>
              <a:latin typeface="微软雅黑" pitchFamily="34" charset="-122"/>
              <a:ea typeface="微软雅黑" pitchFamily="34" charset="-122"/>
            </a:endParaRPr>
          </a:p>
        </p:txBody>
      </p:sp>
      <p:sp>
        <p:nvSpPr>
          <p:cNvPr id="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30</a:t>
            </a:r>
            <a:endParaRPr lang="zh-CN" altLang="en-US" sz="1500" b="1" dirty="0">
              <a:solidFill>
                <a:prstClr val="white"/>
              </a:solidFill>
            </a:endParaRPr>
          </a:p>
        </p:txBody>
      </p:sp>
    </p:spTree>
    <p:extLst>
      <p:ext uri="{BB962C8B-B14F-4D97-AF65-F5344CB8AC3E}">
        <p14:creationId xmlns:p14="http://schemas.microsoft.com/office/powerpoint/2010/main" val="3378649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 xmlns:a16="http://schemas.microsoft.com/office/drawing/2014/main" id="{57D83F22-12FF-4730-B8CA-E84BDBAC0C8C}"/>
              </a:ext>
            </a:extLst>
          </p:cNvPr>
          <p:cNvSpPr/>
          <p:nvPr/>
        </p:nvSpPr>
        <p:spPr>
          <a:xfrm>
            <a:off x="895472" y="1836685"/>
            <a:ext cx="3993401" cy="369332"/>
          </a:xfrm>
          <a:prstGeom prst="rect">
            <a:avLst/>
          </a:prstGeom>
        </p:spPr>
        <p:txBody>
          <a:bodyPr wrap="none">
            <a:spAutoFit/>
          </a:bodyPr>
          <a:lstStyle/>
          <a:p>
            <a:pPr marL="342900" indent="-342900" fontAlgn="base">
              <a:spcBef>
                <a:spcPct val="0"/>
              </a:spcBef>
              <a:spcAft>
                <a:spcPct val="0"/>
              </a:spcAft>
              <a:buFont typeface="Wingdings" panose="05000000000000000000"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提供学生创业辅导与项目挖掘服务</a:t>
            </a:r>
          </a:p>
        </p:txBody>
      </p:sp>
      <p:sp>
        <p:nvSpPr>
          <p:cNvPr id="11" name="矩形 10">
            <a:extLst>
              <a:ext uri="{FF2B5EF4-FFF2-40B4-BE49-F238E27FC236}">
                <a16:creationId xmlns="" xmlns:a16="http://schemas.microsoft.com/office/drawing/2014/main" id="{14BEE2E6-DAD5-4B1F-A046-BAC5797E2CAB}"/>
              </a:ext>
            </a:extLst>
          </p:cNvPr>
          <p:cNvSpPr/>
          <p:nvPr/>
        </p:nvSpPr>
        <p:spPr>
          <a:xfrm>
            <a:off x="895468" y="2732035"/>
            <a:ext cx="2377574" cy="369332"/>
          </a:xfrm>
          <a:prstGeom prst="rect">
            <a:avLst/>
          </a:prstGeom>
        </p:spPr>
        <p:txBody>
          <a:bodyPr wrap="none">
            <a:spAutoFit/>
          </a:bodyPr>
          <a:lstStyle/>
          <a:p>
            <a:pPr marL="342900" indent="-342900" fontAlgn="base">
              <a:spcBef>
                <a:spcPct val="0"/>
              </a:spcBef>
              <a:spcAft>
                <a:spcPct val="0"/>
              </a:spcAft>
              <a:buFont typeface="Wingdings" panose="05000000000000000000"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提供创业项目孵化</a:t>
            </a:r>
          </a:p>
        </p:txBody>
      </p:sp>
      <p:sp>
        <p:nvSpPr>
          <p:cNvPr id="12" name="矩形 11">
            <a:extLst>
              <a:ext uri="{FF2B5EF4-FFF2-40B4-BE49-F238E27FC236}">
                <a16:creationId xmlns="" xmlns:a16="http://schemas.microsoft.com/office/drawing/2014/main" id="{2FFE113C-5C49-46A7-8CAB-E7936FE90E75}"/>
              </a:ext>
            </a:extLst>
          </p:cNvPr>
          <p:cNvSpPr/>
          <p:nvPr/>
        </p:nvSpPr>
        <p:spPr>
          <a:xfrm>
            <a:off x="1254569" y="3084911"/>
            <a:ext cx="4593635" cy="938719"/>
          </a:xfrm>
          <a:prstGeom prst="rect">
            <a:avLst/>
          </a:prstGeom>
        </p:spPr>
        <p:txBody>
          <a:bodyPr wrap="square">
            <a:spAutoFit/>
          </a:bodyPr>
          <a:lstStyle/>
          <a:p>
            <a:pPr fontAlgn="base">
              <a:lnSpc>
                <a:spcPts val="2160"/>
              </a:lnSpc>
              <a:spcBef>
                <a:spcPct val="0"/>
              </a:spcBef>
              <a:spcAft>
                <a:spcPct val="0"/>
              </a:spcAft>
            </a:pPr>
            <a:r>
              <a:rPr lang="zh-CN" altLang="zh-CN" sz="1600" dirty="0">
                <a:solidFill>
                  <a:srgbClr val="000000"/>
                </a:solidFill>
                <a:latin typeface="微软雅黑" panose="020B0503020204020204" pitchFamily="34" charset="-122"/>
                <a:ea typeface="微软雅黑" panose="020B0503020204020204" pitchFamily="34" charset="-122"/>
              </a:rPr>
              <a:t>建立学生“互联网</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”创业主题项目库，</a:t>
            </a:r>
            <a:r>
              <a:rPr lang="zh-CN" altLang="en-US" sz="1600" dirty="0">
                <a:solidFill>
                  <a:srgbClr val="000000"/>
                </a:solidFill>
                <a:latin typeface="微软雅黑" panose="020B0503020204020204" pitchFamily="34" charset="-122"/>
                <a:ea typeface="微软雅黑" panose="020B0503020204020204" pitchFamily="34" charset="-122"/>
              </a:rPr>
              <a:t>在学校创业教育中选拔优秀学生，提供低成本小微创业孵化项目。</a:t>
            </a:r>
          </a:p>
        </p:txBody>
      </p:sp>
      <p:sp>
        <p:nvSpPr>
          <p:cNvPr id="13" name="右箭头 26">
            <a:extLst>
              <a:ext uri="{FF2B5EF4-FFF2-40B4-BE49-F238E27FC236}">
                <a16:creationId xmlns="" xmlns:a16="http://schemas.microsoft.com/office/drawing/2014/main" id="{B8699DB9-7906-411F-9529-CDC12D036B83}"/>
              </a:ext>
            </a:extLst>
          </p:cNvPr>
          <p:cNvSpPr/>
          <p:nvPr/>
        </p:nvSpPr>
        <p:spPr bwMode="auto">
          <a:xfrm>
            <a:off x="5364331" y="2680800"/>
            <a:ext cx="472440" cy="335957"/>
          </a:xfrm>
          <a:prstGeom prst="rightArrow">
            <a:avLst/>
          </a:prstGeom>
          <a:solidFill>
            <a:srgbClr val="FF4C05"/>
          </a:solidFill>
          <a:ln w="9525" cap="flat" cmpd="sng" algn="ctr">
            <a:solidFill>
              <a:srgbClr val="FF4C05"/>
            </a:solidFill>
            <a:prstDash val="solid"/>
            <a:round/>
            <a:headEnd type="none" w="med" len="med"/>
            <a:tailEnd type="none" w="med" len="med"/>
          </a:ln>
          <a:effectLst/>
        </p:spPr>
        <p:txBody>
          <a:bodyPr vert="horz" wrap="none" lIns="108000" tIns="56160" rIns="108000" bIns="56160" numCol="1" rtlCol="0" anchor="ctr" anchorCtr="0" compatLnSpc="1">
            <a:prstTxWarp prst="textNoShape">
              <a:avLst/>
            </a:prstTxWarp>
          </a:bodyPr>
          <a:lstStyle/>
          <a:p>
            <a:pPr defTabSz="1097280" fontAlgn="base">
              <a:spcBef>
                <a:spcPct val="0"/>
              </a:spcBef>
              <a:spcAft>
                <a:spcPct val="0"/>
              </a:spcAft>
              <a:defRPr/>
            </a:pPr>
            <a:endParaRPr lang="zh-CN" altLang="en-US" sz="2400" kern="0">
              <a:solidFill>
                <a:srgbClr val="000000"/>
              </a:solidFill>
            </a:endParaRPr>
          </a:p>
        </p:txBody>
      </p:sp>
      <p:sp>
        <p:nvSpPr>
          <p:cNvPr id="14" name="矩形 13">
            <a:extLst>
              <a:ext uri="{FF2B5EF4-FFF2-40B4-BE49-F238E27FC236}">
                <a16:creationId xmlns="" xmlns:a16="http://schemas.microsoft.com/office/drawing/2014/main" id="{F6015C1C-47DC-4110-BBE0-B53538D30B2A}"/>
              </a:ext>
            </a:extLst>
          </p:cNvPr>
          <p:cNvSpPr/>
          <p:nvPr/>
        </p:nvSpPr>
        <p:spPr>
          <a:xfrm>
            <a:off x="1257066" y="2214029"/>
            <a:ext cx="4707863" cy="338554"/>
          </a:xfrm>
          <a:prstGeom prst="rect">
            <a:avLst/>
          </a:prstGeom>
        </p:spPr>
        <p:txBody>
          <a:bodyPr wrap="square">
            <a:spAutoFit/>
          </a:bodyPr>
          <a:lstStyle/>
          <a:p>
            <a:pPr fontAlgn="base">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rPr>
              <a:t>为创业团队提供项目孵化条件与专业化的辅导服务</a:t>
            </a:r>
          </a:p>
        </p:txBody>
      </p:sp>
      <p:sp>
        <p:nvSpPr>
          <p:cNvPr id="15" name="矩形 14">
            <a:extLst>
              <a:ext uri="{FF2B5EF4-FFF2-40B4-BE49-F238E27FC236}">
                <a16:creationId xmlns="" xmlns:a16="http://schemas.microsoft.com/office/drawing/2014/main" id="{49A7D60E-FBBE-47F1-B9F9-DB77118F1DCF}"/>
              </a:ext>
            </a:extLst>
          </p:cNvPr>
          <p:cNvSpPr/>
          <p:nvPr/>
        </p:nvSpPr>
        <p:spPr>
          <a:xfrm>
            <a:off x="910708" y="4001957"/>
            <a:ext cx="2377574" cy="369332"/>
          </a:xfrm>
          <a:prstGeom prst="rect">
            <a:avLst/>
          </a:prstGeom>
        </p:spPr>
        <p:txBody>
          <a:bodyPr wrap="none">
            <a:spAutoFit/>
          </a:bodyPr>
          <a:lstStyle/>
          <a:p>
            <a:pPr marL="342900" indent="-342900" fontAlgn="base">
              <a:spcBef>
                <a:spcPct val="0"/>
              </a:spcBef>
              <a:spcAft>
                <a:spcPct val="0"/>
              </a:spcAft>
              <a:buFont typeface="Wingdings" panose="05000000000000000000" pitchFamily="2" charset="2"/>
              <a:buChar char="l"/>
            </a:pPr>
            <a:r>
              <a:rPr lang="zh-CN" altLang="en-US" b="1" dirty="0">
                <a:solidFill>
                  <a:srgbClr val="000000"/>
                </a:solidFill>
                <a:latin typeface="微软雅黑" panose="020B0503020204020204" pitchFamily="34" charset="-122"/>
                <a:ea typeface="微软雅黑" panose="020B0503020204020204" pitchFamily="34" charset="-122"/>
              </a:rPr>
              <a:t>创业实战项目引入</a:t>
            </a:r>
          </a:p>
        </p:txBody>
      </p:sp>
      <p:grpSp>
        <p:nvGrpSpPr>
          <p:cNvPr id="17" name="组合 16">
            <a:extLst>
              <a:ext uri="{FF2B5EF4-FFF2-40B4-BE49-F238E27FC236}">
                <a16:creationId xmlns="" xmlns:a16="http://schemas.microsoft.com/office/drawing/2014/main" id="{2A63D3A5-D847-40E9-B774-238CE4A867F7}"/>
              </a:ext>
            </a:extLst>
          </p:cNvPr>
          <p:cNvGrpSpPr/>
          <p:nvPr/>
        </p:nvGrpSpPr>
        <p:grpSpPr>
          <a:xfrm>
            <a:off x="5577543" y="5152250"/>
            <a:ext cx="5717858" cy="1301086"/>
            <a:chOff x="3936970" y="4502151"/>
            <a:chExt cx="4614890" cy="939600"/>
          </a:xfrm>
        </p:grpSpPr>
        <p:pic>
          <p:nvPicPr>
            <p:cNvPr id="18" name="Picture 2">
              <a:extLst>
                <a:ext uri="{FF2B5EF4-FFF2-40B4-BE49-F238E27FC236}">
                  <a16:creationId xmlns="" xmlns:a16="http://schemas.microsoft.com/office/drawing/2014/main" id="{4BC4EB29-1064-443B-BDA1-040AB8C41E9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GlowEdges/>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3936970" y="4502152"/>
              <a:ext cx="1546255" cy="9381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img2.cache.netease.com/tech/2014/9/5/20140905080424550a5_550.jpg">
              <a:extLst>
                <a:ext uri="{FF2B5EF4-FFF2-40B4-BE49-F238E27FC236}">
                  <a16:creationId xmlns="" xmlns:a16="http://schemas.microsoft.com/office/drawing/2014/main" id="{8CE4E55E-A642-487C-A992-8A045B8BED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1894" y="4502151"/>
              <a:ext cx="1517556" cy="938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img.saopu.com/uploads/image/20140730104441_7123.jpg">
              <a:extLst>
                <a:ext uri="{FF2B5EF4-FFF2-40B4-BE49-F238E27FC236}">
                  <a16:creationId xmlns="" xmlns:a16="http://schemas.microsoft.com/office/drawing/2014/main" id="{E124EEDE-77C6-4094-A155-BA2F298732A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048500" y="4502151"/>
              <a:ext cx="1503360" cy="939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图片 20">
            <a:extLst>
              <a:ext uri="{FF2B5EF4-FFF2-40B4-BE49-F238E27FC236}">
                <a16:creationId xmlns="" xmlns:a16="http://schemas.microsoft.com/office/drawing/2014/main" id="{77A37D6F-986B-4B52-AB6C-87D800130A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9005" y="5150210"/>
            <a:ext cx="1903732" cy="1301084"/>
          </a:xfrm>
          <a:prstGeom prst="rect">
            <a:avLst/>
          </a:prstGeom>
          <a:ln>
            <a:noFill/>
          </a:ln>
          <a:effectLst>
            <a:softEdge rad="112500"/>
          </a:effectLst>
        </p:spPr>
      </p:pic>
      <p:sp>
        <p:nvSpPr>
          <p:cNvPr id="22" name="矩形 21">
            <a:extLst>
              <a:ext uri="{FF2B5EF4-FFF2-40B4-BE49-F238E27FC236}">
                <a16:creationId xmlns="" xmlns:a16="http://schemas.microsoft.com/office/drawing/2014/main" id="{14A60768-1A40-4918-93F4-E7DAD8F93A41}"/>
              </a:ext>
            </a:extLst>
          </p:cNvPr>
          <p:cNvSpPr/>
          <p:nvPr/>
        </p:nvSpPr>
        <p:spPr>
          <a:xfrm>
            <a:off x="1297313" y="4465918"/>
            <a:ext cx="2897676" cy="1957423"/>
          </a:xfrm>
          <a:prstGeom prst="rect">
            <a:avLst/>
          </a:prstGeom>
        </p:spPr>
        <p:txBody>
          <a:bodyPr wrap="square" lIns="109692" tIns="54846" rIns="109692" bIns="54846">
            <a:spAutoFit/>
          </a:bodyPr>
          <a:lstStyle/>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电子商务创业类</a:t>
            </a:r>
            <a:endParaRPr lang="en-US" altLang="zh-CN" sz="1600" dirty="0">
              <a:solidFill>
                <a:srgbClr val="000000"/>
              </a:solidFill>
              <a:latin typeface="微软雅黑" pitchFamily="34" charset="-122"/>
              <a:ea typeface="微软雅黑" pitchFamily="34" charset="-122"/>
            </a:endParaRPr>
          </a:p>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科技创新创意类创业类</a:t>
            </a:r>
            <a:endParaRPr lang="en-US" altLang="zh-CN" sz="1600" dirty="0">
              <a:solidFill>
                <a:srgbClr val="000000"/>
              </a:solidFill>
              <a:latin typeface="微软雅黑" pitchFamily="34" charset="-122"/>
              <a:ea typeface="微软雅黑" pitchFamily="34" charset="-122"/>
            </a:endParaRPr>
          </a:p>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互联网</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创意设计类创业类</a:t>
            </a:r>
            <a:endParaRPr lang="en-US" altLang="zh-CN" sz="1600" dirty="0">
              <a:solidFill>
                <a:srgbClr val="000000"/>
              </a:solidFill>
              <a:latin typeface="微软雅黑" pitchFamily="34" charset="-122"/>
              <a:ea typeface="微软雅黑" pitchFamily="34" charset="-122"/>
            </a:endParaRPr>
          </a:p>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互联网</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商业服务类</a:t>
            </a:r>
            <a:endParaRPr lang="en-US" altLang="zh-CN" sz="1600" dirty="0">
              <a:solidFill>
                <a:srgbClr val="000000"/>
              </a:solidFill>
              <a:latin typeface="微软雅黑" pitchFamily="34" charset="-122"/>
              <a:ea typeface="微软雅黑" pitchFamily="34" charset="-122"/>
            </a:endParaRPr>
          </a:p>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创业类互联网</a:t>
            </a:r>
            <a:r>
              <a:rPr lang="en-US" altLang="zh-CN" sz="1600" dirty="0">
                <a:solidFill>
                  <a:srgbClr val="000000"/>
                </a:solidFill>
                <a:latin typeface="微软雅黑" pitchFamily="34" charset="-122"/>
                <a:ea typeface="微软雅黑" pitchFamily="34" charset="-122"/>
              </a:rPr>
              <a:t>+X</a:t>
            </a:r>
            <a:r>
              <a:rPr lang="zh-CN" altLang="en-US" sz="1600" dirty="0">
                <a:solidFill>
                  <a:srgbClr val="000000"/>
                </a:solidFill>
                <a:latin typeface="微软雅黑" pitchFamily="34" charset="-122"/>
                <a:ea typeface="微软雅黑" pitchFamily="34" charset="-122"/>
              </a:rPr>
              <a:t>产业</a:t>
            </a:r>
            <a:endParaRPr lang="en-US" altLang="zh-CN" sz="1600" dirty="0">
              <a:solidFill>
                <a:srgbClr val="000000"/>
              </a:solidFill>
              <a:latin typeface="微软雅黑" pitchFamily="34" charset="-122"/>
              <a:ea typeface="微软雅黑" pitchFamily="34" charset="-122"/>
            </a:endParaRPr>
          </a:p>
          <a:p>
            <a:pPr marL="205572" indent="-205572">
              <a:lnSpc>
                <a:spcPct val="125000"/>
              </a:lnSpc>
              <a:buFont typeface="Wingdings" pitchFamily="2" charset="2"/>
              <a:buChar char="ü"/>
            </a:pPr>
            <a:r>
              <a:rPr lang="zh-CN" altLang="en-US" sz="1600" dirty="0">
                <a:solidFill>
                  <a:srgbClr val="000000"/>
                </a:solidFill>
                <a:latin typeface="微软雅黑" pitchFamily="34" charset="-122"/>
                <a:ea typeface="微软雅黑" pitchFamily="34" charset="-122"/>
              </a:rPr>
              <a:t>互联网</a:t>
            </a:r>
            <a:r>
              <a:rPr lang="en-US" altLang="zh-CN" sz="1600" dirty="0">
                <a:solidFill>
                  <a:srgbClr val="000000"/>
                </a:solidFill>
                <a:latin typeface="微软雅黑" pitchFamily="34" charset="-122"/>
                <a:ea typeface="微软雅黑" pitchFamily="34" charset="-122"/>
              </a:rPr>
              <a:t>+</a:t>
            </a:r>
            <a:r>
              <a:rPr lang="zh-CN" altLang="en-US" sz="1600" dirty="0">
                <a:solidFill>
                  <a:srgbClr val="000000"/>
                </a:solidFill>
                <a:latin typeface="微软雅黑" pitchFamily="34" charset="-122"/>
                <a:ea typeface="微软雅黑" pitchFamily="34" charset="-122"/>
              </a:rPr>
              <a:t>社区服务创业类</a:t>
            </a:r>
          </a:p>
        </p:txBody>
      </p:sp>
      <p:graphicFrame>
        <p:nvGraphicFramePr>
          <p:cNvPr id="23" name="表格 22">
            <a:extLst>
              <a:ext uri="{FF2B5EF4-FFF2-40B4-BE49-F238E27FC236}">
                <a16:creationId xmlns="" xmlns:a16="http://schemas.microsoft.com/office/drawing/2014/main" id="{F046645C-4DA2-4E5F-AE26-1C0CA85D482E}"/>
              </a:ext>
            </a:extLst>
          </p:cNvPr>
          <p:cNvGraphicFramePr>
            <a:graphicFrameLocks noGrp="1"/>
          </p:cNvGraphicFramePr>
          <p:nvPr>
            <p:extLst>
              <p:ext uri="{D42A27DB-BD31-4B8C-83A1-F6EECF244321}">
                <p14:modId xmlns:p14="http://schemas.microsoft.com/office/powerpoint/2010/main" val="2845360487"/>
              </p:ext>
            </p:extLst>
          </p:nvPr>
        </p:nvGraphicFramePr>
        <p:xfrm>
          <a:off x="6096003" y="1779271"/>
          <a:ext cx="5175675" cy="3214094"/>
        </p:xfrm>
        <a:graphic>
          <a:graphicData uri="http://schemas.openxmlformats.org/drawingml/2006/table">
            <a:tbl>
              <a:tblPr firstRow="1" firstCol="1" bandRow="1"/>
              <a:tblGrid>
                <a:gridCol w="2475482">
                  <a:extLst>
                    <a:ext uri="{9D8B030D-6E8A-4147-A177-3AD203B41FA5}">
                      <a16:colId xmlns="" xmlns:a16="http://schemas.microsoft.com/office/drawing/2014/main" val="20000"/>
                    </a:ext>
                  </a:extLst>
                </a:gridCol>
                <a:gridCol w="2700193">
                  <a:extLst>
                    <a:ext uri="{9D8B030D-6E8A-4147-A177-3AD203B41FA5}">
                      <a16:colId xmlns="" xmlns:a16="http://schemas.microsoft.com/office/drawing/2014/main" val="20001"/>
                    </a:ext>
                  </a:extLst>
                </a:gridCol>
              </a:tblGrid>
              <a:tr h="567314">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互联网+餐饮服务（绿色餐桌、中餐厅、咖啡厅、蛋糕店、饮品店）</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互联网+教育与咨询、培训、留学、家教辅导类服务</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0"/>
                  </a:ext>
                </a:extLst>
              </a:tr>
              <a:tr h="381512">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互联网+健康咨询、特色医疗养生服务</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互联网+3D旅游体验</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1"/>
                  </a:ext>
                </a:extLst>
              </a:tr>
              <a:tr h="283657">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互联网+中小企业顾问服务</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互联网+酒店管理服务</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2"/>
                  </a:ext>
                </a:extLst>
              </a:tr>
              <a:tr h="283657">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互联网+人力资源服务</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互联网+校园信息（大数据）</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3"/>
                  </a:ext>
                </a:extLst>
              </a:tr>
              <a:tr h="374564">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互联网+广告策划、设计服务</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a:t>
                      </a:r>
                      <a:r>
                        <a:rPr lang="zh-CN" sz="1200" b="0" kern="100">
                          <a:effectLst/>
                          <a:latin typeface="微软雅黑" pitchFamily="34" charset="-122"/>
                          <a:ea typeface="微软雅黑" pitchFamily="34" charset="-122"/>
                        </a:rPr>
                        <a:t> </a:t>
                      </a:r>
                      <a:r>
                        <a:rPr lang="zh-CN" sz="1200" b="0" kern="0">
                          <a:effectLst/>
                          <a:latin typeface="微软雅黑" pitchFamily="34" charset="-122"/>
                          <a:ea typeface="微软雅黑" pitchFamily="34" charset="-122"/>
                        </a:rPr>
                        <a:t>IT维修服务</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4"/>
                  </a:ext>
                </a:extLst>
              </a:tr>
              <a:tr h="283657">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互联网+装修、家居</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互联网+物流配送</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5"/>
                  </a:ext>
                </a:extLst>
              </a:tr>
              <a:tr h="283657">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互联网+电商综合服务</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互联网+教玩具营销</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6"/>
                  </a:ext>
                </a:extLst>
              </a:tr>
              <a:tr h="374564">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互联网+服装体验服务 </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a:effectLst/>
                          <a:latin typeface="微软雅黑" pitchFamily="34" charset="-122"/>
                          <a:ea typeface="微软雅黑" pitchFamily="34" charset="-122"/>
                        </a:rPr>
                        <a:t>互联网+社区文化创意、3D打印服务</a:t>
                      </a:r>
                      <a:endParaRPr lang="zh-CN" sz="1300" b="0" kern="10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0007"/>
                  </a:ext>
                </a:extLst>
              </a:tr>
              <a:tr h="381512">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互联网+金融理财、校园小微金融服务</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spcAft>
                          <a:spcPts val="0"/>
                        </a:spcAft>
                      </a:pPr>
                      <a:r>
                        <a:rPr lang="zh-CN" sz="1200" b="0" kern="0" dirty="0">
                          <a:effectLst/>
                          <a:latin typeface="微软雅黑" pitchFamily="34" charset="-122"/>
                          <a:ea typeface="微软雅黑" pitchFamily="34" charset="-122"/>
                        </a:rPr>
                        <a:t>……</a:t>
                      </a:r>
                      <a:endParaRPr lang="zh-CN" sz="1300" b="0" kern="100" dirty="0">
                        <a:effectLst/>
                        <a:latin typeface="微软雅黑" pitchFamily="34" charset="-122"/>
                        <a:ea typeface="微软雅黑" pitchFamily="34" charset="-122"/>
                        <a:cs typeface="Times New Roman"/>
                      </a:endParaRPr>
                    </a:p>
                  </a:txBody>
                  <a:tcPr marL="82296" marR="82296" marT="0" marB="0" anchor="ct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0008"/>
                  </a:ext>
                </a:extLst>
              </a:tr>
            </a:tbl>
          </a:graphicData>
        </a:graphic>
      </p:graphicFrame>
      <p:sp>
        <p:nvSpPr>
          <p:cNvPr id="24" name="文本占位符 8">
            <a:extLst>
              <a:ext uri="{FF2B5EF4-FFF2-40B4-BE49-F238E27FC236}">
                <a16:creationId xmlns="" xmlns:a16="http://schemas.microsoft.com/office/drawing/2014/main" id="{BCFA99B8-F4A0-44BA-9570-32557AC521CF}"/>
              </a:ext>
            </a:extLst>
          </p:cNvPr>
          <p:cNvSpPr>
            <a:spLocks noGrp="1"/>
          </p:cNvSpPr>
          <p:nvPr>
            <p:ph type="body" sz="quarter" idx="11"/>
          </p:nvPr>
        </p:nvSpPr>
        <p:spPr>
          <a:xfrm>
            <a:off x="238792" y="874676"/>
            <a:ext cx="3615658" cy="508955"/>
          </a:xfrm>
        </p:spPr>
        <p:txBody>
          <a:bodyPr/>
          <a:lstStyle/>
          <a:p>
            <a:r>
              <a:rPr lang="zh-CN" altLang="en-US" sz="2000" dirty="0"/>
              <a:t>（五）</a:t>
            </a:r>
            <a:r>
              <a:rPr lang="en-US" altLang="zh-CN" sz="2000" dirty="0"/>
              <a:t> </a:t>
            </a:r>
            <a:r>
              <a:rPr lang="zh-CN" altLang="en-US" sz="2000" dirty="0" smtClean="0"/>
              <a:t>搭建协同育人服务</a:t>
            </a:r>
            <a:r>
              <a:rPr lang="zh-CN" altLang="en-US" sz="2000" dirty="0"/>
              <a:t>平台 </a:t>
            </a:r>
          </a:p>
        </p:txBody>
      </p:sp>
      <p:sp>
        <p:nvSpPr>
          <p:cNvPr id="16" name="矩形 15"/>
          <p:cNvSpPr/>
          <p:nvPr/>
        </p:nvSpPr>
        <p:spPr>
          <a:xfrm>
            <a:off x="361596" y="1469356"/>
            <a:ext cx="2524255"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建立孵化</a:t>
            </a:r>
            <a:r>
              <a:rPr lang="zh-CN" altLang="en-US" b="1" dirty="0">
                <a:solidFill>
                  <a:srgbClr val="C00000"/>
                </a:solidFill>
                <a:latin typeface="微软雅黑" pitchFamily="34" charset="-122"/>
                <a:ea typeface="微软雅黑" pitchFamily="34" charset="-122"/>
              </a:rPr>
              <a:t>服务体系</a:t>
            </a:r>
          </a:p>
        </p:txBody>
      </p:sp>
      <p:sp>
        <p:nvSpPr>
          <p:cNvPr id="2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31</a:t>
            </a:r>
            <a:endParaRPr lang="zh-CN" altLang="en-US" sz="1500" b="1" dirty="0">
              <a:solidFill>
                <a:prstClr val="white"/>
              </a:solidFill>
            </a:endParaRPr>
          </a:p>
        </p:txBody>
      </p:sp>
    </p:spTree>
    <p:extLst>
      <p:ext uri="{BB962C8B-B14F-4D97-AF65-F5344CB8AC3E}">
        <p14:creationId xmlns:p14="http://schemas.microsoft.com/office/powerpoint/2010/main" val="580604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 xmlns:a16="http://schemas.microsoft.com/office/drawing/2014/main" id="{039577D3-B09E-4B41-913C-309539040808}"/>
              </a:ext>
            </a:extLst>
          </p:cNvPr>
          <p:cNvGrpSpPr/>
          <p:nvPr/>
        </p:nvGrpSpPr>
        <p:grpSpPr>
          <a:xfrm>
            <a:off x="891305" y="2001156"/>
            <a:ext cx="5100805" cy="3860909"/>
            <a:chOff x="470568" y="1609051"/>
            <a:chExt cx="4250672" cy="3217424"/>
          </a:xfrm>
        </p:grpSpPr>
        <p:grpSp>
          <p:nvGrpSpPr>
            <p:cNvPr id="26" name="组合 25">
              <a:extLst>
                <a:ext uri="{FF2B5EF4-FFF2-40B4-BE49-F238E27FC236}">
                  <a16:creationId xmlns="" xmlns:a16="http://schemas.microsoft.com/office/drawing/2014/main" id="{54EF3720-9B80-43F7-BC1A-4BB85179CAA7}"/>
                </a:ext>
              </a:extLst>
            </p:cNvPr>
            <p:cNvGrpSpPr/>
            <p:nvPr/>
          </p:nvGrpSpPr>
          <p:grpSpPr>
            <a:xfrm>
              <a:off x="470568" y="1609051"/>
              <a:ext cx="1776318" cy="2983514"/>
              <a:chOff x="470568" y="1609051"/>
              <a:chExt cx="1776318" cy="2983514"/>
            </a:xfrm>
          </p:grpSpPr>
          <p:pic>
            <p:nvPicPr>
              <p:cNvPr id="29" name="图片 28">
                <a:extLst>
                  <a:ext uri="{FF2B5EF4-FFF2-40B4-BE49-F238E27FC236}">
                    <a16:creationId xmlns="" xmlns:a16="http://schemas.microsoft.com/office/drawing/2014/main" id="{9CB7CFBA-F9C3-47B6-B6C9-B1B34F7EB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778" y="3449331"/>
                <a:ext cx="1563841" cy="1143234"/>
              </a:xfrm>
              <a:prstGeom prst="rect">
                <a:avLst/>
              </a:prstGeom>
              <a:effectLst>
                <a:outerShdw blurRad="355600" dist="38100" dir="5400000" algn="t" rotWithShape="0">
                  <a:prstClr val="black">
                    <a:alpha val="40000"/>
                  </a:prstClr>
                </a:outerShdw>
              </a:effectLst>
            </p:spPr>
          </p:pic>
          <p:pic>
            <p:nvPicPr>
              <p:cNvPr id="30" name="图片 29">
                <a:extLst>
                  <a:ext uri="{FF2B5EF4-FFF2-40B4-BE49-F238E27FC236}">
                    <a16:creationId xmlns="" xmlns:a16="http://schemas.microsoft.com/office/drawing/2014/main" id="{93435DFF-53F8-4233-BE66-E9ECA9E648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30" y="1609051"/>
                <a:ext cx="1359994" cy="1122853"/>
              </a:xfrm>
              <a:prstGeom prst="rect">
                <a:avLst/>
              </a:prstGeom>
            </p:spPr>
          </p:pic>
          <p:sp>
            <p:nvSpPr>
              <p:cNvPr id="31" name="TextBox 15">
                <a:extLst>
                  <a:ext uri="{FF2B5EF4-FFF2-40B4-BE49-F238E27FC236}">
                    <a16:creationId xmlns="" xmlns:a16="http://schemas.microsoft.com/office/drawing/2014/main" id="{7758C8F6-DDCC-423F-A2DE-0294665C9177}"/>
                  </a:ext>
                </a:extLst>
              </p:cNvPr>
              <p:cNvSpPr txBox="1"/>
              <p:nvPr/>
            </p:nvSpPr>
            <p:spPr>
              <a:xfrm>
                <a:off x="476893" y="3628533"/>
                <a:ext cx="1765678" cy="76944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25000"/>
                  </a:lnSpc>
                  <a:spcBef>
                    <a:spcPts val="0"/>
                  </a:spcBef>
                  <a:spcAft>
                    <a:spcPts val="0"/>
                  </a:spcAft>
                  <a:defRPr/>
                </a:pPr>
                <a:r>
                  <a:rPr lang="zh-CN" altLang="en-US"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品牌宣传</a:t>
                </a:r>
                <a:endParaRPr lang="en-US" altLang="zh-CN"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endParaRPr>
              </a:p>
              <a:p>
                <a:pPr algn="ctr" fontAlgn="auto">
                  <a:lnSpc>
                    <a:spcPct val="125000"/>
                  </a:lnSpc>
                  <a:spcBef>
                    <a:spcPts val="0"/>
                  </a:spcBef>
                  <a:spcAft>
                    <a:spcPts val="0"/>
                  </a:spcAft>
                  <a:defRPr/>
                </a:pPr>
                <a:r>
                  <a:rPr lang="zh-CN" altLang="en-US"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推广</a:t>
                </a:r>
              </a:p>
            </p:txBody>
          </p:sp>
          <p:sp>
            <p:nvSpPr>
              <p:cNvPr id="32" name="TextBox 16">
                <a:extLst>
                  <a:ext uri="{FF2B5EF4-FFF2-40B4-BE49-F238E27FC236}">
                    <a16:creationId xmlns="" xmlns:a16="http://schemas.microsoft.com/office/drawing/2014/main" id="{63957CA5-416F-47AA-B8B6-8D72B2F0A383}"/>
                  </a:ext>
                </a:extLst>
              </p:cNvPr>
              <p:cNvSpPr txBox="1"/>
              <p:nvPr/>
            </p:nvSpPr>
            <p:spPr>
              <a:xfrm>
                <a:off x="470568" y="1817633"/>
                <a:ext cx="1776318" cy="76944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25000"/>
                  </a:lnSpc>
                  <a:spcBef>
                    <a:spcPts val="0"/>
                  </a:spcBef>
                  <a:spcAft>
                    <a:spcPts val="0"/>
                  </a:spcAft>
                  <a:defRPr/>
                </a:pPr>
                <a:r>
                  <a:rPr lang="zh-CN" altLang="en-US"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创新创业</a:t>
                </a:r>
                <a:endParaRPr lang="en-US" altLang="zh-CN"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endParaRPr>
              </a:p>
              <a:p>
                <a:pPr algn="ctr" fontAlgn="auto">
                  <a:lnSpc>
                    <a:spcPct val="125000"/>
                  </a:lnSpc>
                  <a:spcBef>
                    <a:spcPts val="0"/>
                  </a:spcBef>
                  <a:spcAft>
                    <a:spcPts val="0"/>
                  </a:spcAft>
                  <a:defRPr/>
                </a:pPr>
                <a:r>
                  <a:rPr lang="zh-CN" altLang="en-US" sz="216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文化建设</a:t>
                </a:r>
              </a:p>
            </p:txBody>
          </p:sp>
        </p:grpSp>
        <p:sp>
          <p:nvSpPr>
            <p:cNvPr id="27" name="矩形 26">
              <a:extLst>
                <a:ext uri="{FF2B5EF4-FFF2-40B4-BE49-F238E27FC236}">
                  <a16:creationId xmlns="" xmlns:a16="http://schemas.microsoft.com/office/drawing/2014/main" id="{CBF61DE6-7D1D-477F-8C8E-18CD55741E2E}"/>
                </a:ext>
              </a:extLst>
            </p:cNvPr>
            <p:cNvSpPr/>
            <p:nvPr/>
          </p:nvSpPr>
          <p:spPr>
            <a:xfrm>
              <a:off x="2246886" y="1635956"/>
              <a:ext cx="2474354" cy="1134926"/>
            </a:xfrm>
            <a:prstGeom prst="rect">
              <a:avLst/>
            </a:prstGeom>
          </p:spPr>
          <p:txBody>
            <a:bodyPr wrap="square">
              <a:spAutoFit/>
            </a:bodyPr>
            <a:lstStyle/>
            <a:p>
              <a:pPr fontAlgn="auto">
                <a:lnSpc>
                  <a:spcPct val="125000"/>
                </a:lnSpc>
                <a:spcBef>
                  <a:spcPts val="0"/>
                </a:spcBef>
                <a:spcAft>
                  <a:spcPts val="0"/>
                </a:spcAft>
              </a:pPr>
              <a:r>
                <a:rPr lang="zh-CN" altLang="zh-CN" sz="1320" dirty="0">
                  <a:solidFill>
                    <a:srgbClr val="D8D8D8">
                      <a:lumMod val="25000"/>
                    </a:srgbClr>
                  </a:solidFill>
                  <a:latin typeface="微软雅黑" pitchFamily="34" charset="-122"/>
                  <a:ea typeface="微软雅黑" pitchFamily="34" charset="-122"/>
                </a:rPr>
                <a:t>运用整体形象传播系统，将</a:t>
              </a:r>
              <a:r>
                <a:rPr lang="zh-CN" altLang="en-US" sz="1320" dirty="0">
                  <a:solidFill>
                    <a:srgbClr val="D8D8D8">
                      <a:lumMod val="25000"/>
                    </a:srgbClr>
                  </a:solidFill>
                  <a:latin typeface="微软雅黑" pitchFamily="34" charset="-122"/>
                  <a:ea typeface="微软雅黑" pitchFamily="34" charset="-122"/>
                </a:rPr>
                <a:t>创新</a:t>
              </a:r>
              <a:r>
                <a:rPr lang="zh-CN" altLang="zh-CN" sz="1320" dirty="0">
                  <a:solidFill>
                    <a:srgbClr val="D8D8D8">
                      <a:lumMod val="25000"/>
                    </a:srgbClr>
                  </a:solidFill>
                  <a:latin typeface="微软雅黑" pitchFamily="34" charset="-122"/>
                  <a:ea typeface="微软雅黑" pitchFamily="34" charset="-122"/>
                </a:rPr>
                <a:t>创业教育的办学理念与视觉形象传达给学校周围关系或团体</a:t>
              </a:r>
              <a:r>
                <a:rPr lang="zh-CN" altLang="en-US" sz="1320" dirty="0">
                  <a:solidFill>
                    <a:srgbClr val="D8D8D8">
                      <a:lumMod val="25000"/>
                    </a:srgbClr>
                  </a:solidFill>
                  <a:latin typeface="微软雅黑" pitchFamily="34" charset="-122"/>
                  <a:ea typeface="微软雅黑" pitchFamily="34" charset="-122"/>
                </a:rPr>
                <a:t>，</a:t>
              </a:r>
              <a:r>
                <a:rPr lang="zh-CN" altLang="zh-CN" sz="1320" dirty="0">
                  <a:solidFill>
                    <a:srgbClr val="D8D8D8">
                      <a:lumMod val="25000"/>
                    </a:srgbClr>
                  </a:solidFill>
                  <a:latin typeface="微软雅黑" pitchFamily="34" charset="-122"/>
                  <a:ea typeface="微软雅黑" pitchFamily="34" charset="-122"/>
                </a:rPr>
                <a:t>发挥“内铸品牌，外树形象”的功能，提高学校的知名度和美誉度。</a:t>
              </a:r>
              <a:endParaRPr lang="zh-CN" altLang="en-US" sz="1320" dirty="0">
                <a:solidFill>
                  <a:srgbClr val="D8D8D8">
                    <a:lumMod val="25000"/>
                  </a:srgbClr>
                </a:solidFill>
                <a:latin typeface="微软雅黑" pitchFamily="34" charset="-122"/>
                <a:ea typeface="微软雅黑" pitchFamily="34" charset="-122"/>
              </a:endParaRPr>
            </a:p>
          </p:txBody>
        </p:sp>
        <p:sp>
          <p:nvSpPr>
            <p:cNvPr id="28" name="矩形 27">
              <a:extLst>
                <a:ext uri="{FF2B5EF4-FFF2-40B4-BE49-F238E27FC236}">
                  <a16:creationId xmlns="" xmlns:a16="http://schemas.microsoft.com/office/drawing/2014/main" id="{B4698583-EA4A-4F56-A1BF-A0F4518F0375}"/>
                </a:ext>
              </a:extLst>
            </p:cNvPr>
            <p:cNvSpPr/>
            <p:nvPr/>
          </p:nvSpPr>
          <p:spPr>
            <a:xfrm>
              <a:off x="2152619" y="3268356"/>
              <a:ext cx="2521370" cy="1558119"/>
            </a:xfrm>
            <a:prstGeom prst="rect">
              <a:avLst/>
            </a:prstGeom>
          </p:spPr>
          <p:txBody>
            <a:bodyPr wrap="square">
              <a:spAutoFit/>
            </a:bodyPr>
            <a:lstStyle/>
            <a:p>
              <a:pPr marL="205740" indent="-205740" fontAlgn="auto">
                <a:lnSpc>
                  <a:spcPct val="125000"/>
                </a:lnSpc>
                <a:spcBef>
                  <a:spcPts val="0"/>
                </a:spcBef>
                <a:spcAft>
                  <a:spcPts val="0"/>
                </a:spcAft>
                <a:buFont typeface="Wingdings" pitchFamily="2" charset="2"/>
                <a:buChar char="ü"/>
              </a:pPr>
              <a:r>
                <a:rPr lang="zh-CN" altLang="zh-CN" sz="1320" dirty="0">
                  <a:solidFill>
                    <a:srgbClr val="D8D8D8">
                      <a:lumMod val="25000"/>
                    </a:srgbClr>
                  </a:solidFill>
                  <a:latin typeface="微软雅黑" pitchFamily="34" charset="-122"/>
                  <a:ea typeface="微软雅黑" pitchFamily="34" charset="-122"/>
                </a:rPr>
                <a:t>开展和举办</a:t>
              </a:r>
              <a:r>
                <a:rPr lang="zh-CN" altLang="en-US" sz="1320" dirty="0">
                  <a:solidFill>
                    <a:srgbClr val="D8D8D8">
                      <a:lumMod val="25000"/>
                    </a:srgbClr>
                  </a:solidFill>
                  <a:latin typeface="微软雅黑" pitchFamily="34" charset="-122"/>
                  <a:ea typeface="微软雅黑" pitchFamily="34" charset="-122"/>
                </a:rPr>
                <a:t>创新</a:t>
              </a:r>
              <a:r>
                <a:rPr lang="zh-CN" altLang="zh-CN" sz="1320" dirty="0">
                  <a:solidFill>
                    <a:srgbClr val="D8D8D8">
                      <a:lumMod val="25000"/>
                    </a:srgbClr>
                  </a:solidFill>
                  <a:latin typeface="微软雅黑" pitchFamily="34" charset="-122"/>
                  <a:ea typeface="微软雅黑" pitchFamily="34" charset="-122"/>
                </a:rPr>
                <a:t>创业方面的学术交流研讨会和论坛会议</a:t>
              </a:r>
              <a:endParaRPr lang="en-US" altLang="zh-CN" sz="1320" dirty="0">
                <a:solidFill>
                  <a:srgbClr val="D8D8D8">
                    <a:lumMod val="25000"/>
                  </a:srgbClr>
                </a:solidFill>
                <a:latin typeface="微软雅黑" pitchFamily="34" charset="-122"/>
                <a:ea typeface="微软雅黑" pitchFamily="34" charset="-122"/>
              </a:endParaRPr>
            </a:p>
            <a:p>
              <a:pPr marL="205740" indent="-205740" fontAlgn="auto">
                <a:lnSpc>
                  <a:spcPct val="125000"/>
                </a:lnSpc>
                <a:spcBef>
                  <a:spcPts val="0"/>
                </a:spcBef>
                <a:spcAft>
                  <a:spcPts val="0"/>
                </a:spcAft>
                <a:buFont typeface="Wingdings" pitchFamily="2" charset="2"/>
                <a:buChar char="ü"/>
              </a:pPr>
              <a:r>
                <a:rPr lang="zh-CN" altLang="zh-CN" sz="1320" dirty="0">
                  <a:solidFill>
                    <a:srgbClr val="D8D8D8">
                      <a:lumMod val="25000"/>
                    </a:srgbClr>
                  </a:solidFill>
                  <a:latin typeface="微软雅黑" pitchFamily="34" charset="-122"/>
                  <a:ea typeface="微软雅黑" pitchFamily="34" charset="-122"/>
                </a:rPr>
                <a:t>运用多种沟通媒介，如</a:t>
              </a:r>
              <a:r>
                <a:rPr lang="zh-CN" altLang="en-US" sz="1320" dirty="0">
                  <a:solidFill>
                    <a:srgbClr val="D8D8D8">
                      <a:lumMod val="25000"/>
                    </a:srgbClr>
                  </a:solidFill>
                  <a:latin typeface="微软雅黑" pitchFamily="34" charset="-122"/>
                  <a:ea typeface="微软雅黑" pitchFamily="34" charset="-122"/>
                </a:rPr>
                <a:t>双创</a:t>
              </a:r>
              <a:r>
                <a:rPr lang="zh-CN" altLang="zh-CN" sz="1320" dirty="0">
                  <a:solidFill>
                    <a:srgbClr val="D8D8D8">
                      <a:lumMod val="25000"/>
                    </a:srgbClr>
                  </a:solidFill>
                  <a:latin typeface="微软雅黑" pitchFamily="34" charset="-122"/>
                  <a:ea typeface="微软雅黑" pitchFamily="34" charset="-122"/>
                </a:rPr>
                <a:t>文化走廊，向广大师生展示创业学院的最新发展动态以及先进理念</a:t>
              </a:r>
              <a:endParaRPr lang="en-US" altLang="zh-CN" sz="1320" dirty="0">
                <a:solidFill>
                  <a:srgbClr val="D8D8D8">
                    <a:lumMod val="25000"/>
                  </a:srgbClr>
                </a:solidFill>
                <a:latin typeface="微软雅黑" pitchFamily="34" charset="-122"/>
                <a:ea typeface="微软雅黑" pitchFamily="34" charset="-122"/>
              </a:endParaRPr>
            </a:p>
            <a:p>
              <a:pPr marL="205740" indent="-205740" fontAlgn="auto">
                <a:lnSpc>
                  <a:spcPct val="125000"/>
                </a:lnSpc>
                <a:spcBef>
                  <a:spcPts val="0"/>
                </a:spcBef>
                <a:spcAft>
                  <a:spcPts val="0"/>
                </a:spcAft>
                <a:buFont typeface="Wingdings" pitchFamily="2" charset="2"/>
                <a:buChar char="ü"/>
              </a:pPr>
              <a:r>
                <a:rPr lang="zh-CN" altLang="zh-CN" sz="1320" dirty="0">
                  <a:solidFill>
                    <a:srgbClr val="D8D8D8">
                      <a:lumMod val="25000"/>
                    </a:srgbClr>
                  </a:solidFill>
                  <a:latin typeface="微软雅黑" pitchFamily="34" charset="-122"/>
                  <a:ea typeface="微软雅黑" pitchFamily="34" charset="-122"/>
                </a:rPr>
                <a:t>网站、微博、微信</a:t>
              </a:r>
              <a:r>
                <a:rPr lang="zh-CN" altLang="en-US" sz="1320" dirty="0">
                  <a:solidFill>
                    <a:srgbClr val="D8D8D8">
                      <a:lumMod val="25000"/>
                    </a:srgbClr>
                  </a:solidFill>
                  <a:latin typeface="微软雅黑" pitchFamily="34" charset="-122"/>
                  <a:ea typeface="微软雅黑" pitchFamily="34" charset="-122"/>
                </a:rPr>
                <a:t>、招生</a:t>
              </a:r>
              <a:r>
                <a:rPr lang="en-US" altLang="zh-CN" sz="1320" dirty="0">
                  <a:solidFill>
                    <a:srgbClr val="D8D8D8">
                      <a:lumMod val="25000"/>
                    </a:srgbClr>
                  </a:solidFill>
                  <a:latin typeface="微软雅黑" pitchFamily="34" charset="-122"/>
                  <a:ea typeface="微软雅黑" pitchFamily="34" charset="-122"/>
                </a:rPr>
                <a:t>G-PAD</a:t>
              </a:r>
              <a:r>
                <a:rPr lang="zh-CN" altLang="zh-CN" sz="1320" dirty="0">
                  <a:solidFill>
                    <a:srgbClr val="D8D8D8">
                      <a:lumMod val="25000"/>
                    </a:srgbClr>
                  </a:solidFill>
                  <a:latin typeface="微软雅黑" pitchFamily="34" charset="-122"/>
                  <a:ea typeface="微软雅黑" pitchFamily="34" charset="-122"/>
                </a:rPr>
                <a:t>等新媒体平台设计运作等</a:t>
              </a:r>
              <a:endParaRPr lang="en-US" altLang="zh-CN" sz="1320" dirty="0">
                <a:solidFill>
                  <a:srgbClr val="D8D8D8">
                    <a:lumMod val="25000"/>
                  </a:srgbClr>
                </a:solidFill>
                <a:latin typeface="微软雅黑" pitchFamily="34" charset="-122"/>
                <a:ea typeface="微软雅黑" pitchFamily="34" charset="-122"/>
              </a:endParaRPr>
            </a:p>
          </p:txBody>
        </p:sp>
      </p:grpSp>
      <p:grpSp>
        <p:nvGrpSpPr>
          <p:cNvPr id="33" name="组合 32">
            <a:extLst>
              <a:ext uri="{FF2B5EF4-FFF2-40B4-BE49-F238E27FC236}">
                <a16:creationId xmlns="" xmlns:a16="http://schemas.microsoft.com/office/drawing/2014/main" id="{DDABE2F8-5F0A-4758-8931-3C4B5B954B5B}"/>
              </a:ext>
            </a:extLst>
          </p:cNvPr>
          <p:cNvGrpSpPr/>
          <p:nvPr/>
        </p:nvGrpSpPr>
        <p:grpSpPr>
          <a:xfrm>
            <a:off x="6871021" y="1276351"/>
            <a:ext cx="3695267" cy="2526883"/>
            <a:chOff x="7834629" y="772208"/>
            <a:chExt cx="4636464" cy="3170489"/>
          </a:xfrm>
        </p:grpSpPr>
        <p:pic>
          <p:nvPicPr>
            <p:cNvPr id="34" name="Picture 4">
              <a:extLst>
                <a:ext uri="{FF2B5EF4-FFF2-40B4-BE49-F238E27FC236}">
                  <a16:creationId xmlns="" xmlns:a16="http://schemas.microsoft.com/office/drawing/2014/main" id="{6B7296A5-71D6-432B-9A77-FA01AA9561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7294"/>
            <a:stretch>
              <a:fillRect/>
            </a:stretch>
          </p:blipFill>
          <p:spPr bwMode="auto">
            <a:xfrm>
              <a:off x="10248125" y="773623"/>
              <a:ext cx="2222968" cy="152736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descr="http://www.gtafe.com/Resource/Common/eWebEditor/uploadfile/20151201155216524.png">
              <a:extLst>
                <a:ext uri="{FF2B5EF4-FFF2-40B4-BE49-F238E27FC236}">
                  <a16:creationId xmlns="" xmlns:a16="http://schemas.microsoft.com/office/drawing/2014/main" id="{9A28EDF4-64BC-4565-8832-D55CD779CA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891"/>
            <a:stretch/>
          </p:blipFill>
          <p:spPr bwMode="auto">
            <a:xfrm>
              <a:off x="7845270" y="772208"/>
              <a:ext cx="2323243" cy="15123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 name="Picture 7">
              <a:extLst>
                <a:ext uri="{FF2B5EF4-FFF2-40B4-BE49-F238E27FC236}">
                  <a16:creationId xmlns="" xmlns:a16="http://schemas.microsoft.com/office/drawing/2014/main" id="{D586B256-F688-4003-A7CC-DFC157448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4629" y="2381068"/>
              <a:ext cx="2323243" cy="155612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 descr="E:\职教峰会\0806照片\20150808-59.jpg">
              <a:extLst>
                <a:ext uri="{FF2B5EF4-FFF2-40B4-BE49-F238E27FC236}">
                  <a16:creationId xmlns="" xmlns:a16="http://schemas.microsoft.com/office/drawing/2014/main" id="{0F9A1061-F52F-442B-B3C7-81FC9D9DA45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118"/>
            <a:stretch/>
          </p:blipFill>
          <p:spPr bwMode="auto">
            <a:xfrm>
              <a:off x="10255848" y="2410400"/>
              <a:ext cx="2202882" cy="15322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38" name="矩形 37">
            <a:extLst>
              <a:ext uri="{FF2B5EF4-FFF2-40B4-BE49-F238E27FC236}">
                <a16:creationId xmlns="" xmlns:a16="http://schemas.microsoft.com/office/drawing/2014/main" id="{756F8753-38F8-4D60-B88C-7EFF3E7A461C}"/>
              </a:ext>
            </a:extLst>
          </p:cNvPr>
          <p:cNvSpPr/>
          <p:nvPr/>
        </p:nvSpPr>
        <p:spPr>
          <a:xfrm>
            <a:off x="6438852" y="6100345"/>
            <a:ext cx="864339" cy="295466"/>
          </a:xfrm>
          <a:prstGeom prst="rect">
            <a:avLst/>
          </a:prstGeom>
        </p:spPr>
        <p:txBody>
          <a:bodyPr wrap="none">
            <a:spAutoFit/>
          </a:bodyPr>
          <a:lstStyle/>
          <a:p>
            <a:pPr algn="ctr"/>
            <a:r>
              <a:rPr lang="zh-CN" altLang="en-US" sz="1320" b="1" dirty="0">
                <a:latin typeface="微软雅黑" panose="020B0503020204020204" pitchFamily="34" charset="-122"/>
                <a:ea typeface="微软雅黑" panose="020B0503020204020204" pitchFamily="34" charset="-122"/>
              </a:rPr>
              <a:t>招生画册</a:t>
            </a:r>
          </a:p>
        </p:txBody>
      </p:sp>
      <p:sp>
        <p:nvSpPr>
          <p:cNvPr id="39" name="矩形 38">
            <a:extLst>
              <a:ext uri="{FF2B5EF4-FFF2-40B4-BE49-F238E27FC236}">
                <a16:creationId xmlns="" xmlns:a16="http://schemas.microsoft.com/office/drawing/2014/main" id="{7706A0AD-FEFB-401E-AF54-DFD647BFBEBB}"/>
              </a:ext>
            </a:extLst>
          </p:cNvPr>
          <p:cNvSpPr/>
          <p:nvPr/>
        </p:nvSpPr>
        <p:spPr>
          <a:xfrm>
            <a:off x="7390411" y="3884119"/>
            <a:ext cx="2983509" cy="498598"/>
          </a:xfrm>
          <a:prstGeom prst="rect">
            <a:avLst/>
          </a:prstGeom>
        </p:spPr>
        <p:txBody>
          <a:bodyPr wrap="none">
            <a:spAutoFit/>
          </a:bodyPr>
          <a:lstStyle/>
          <a:p>
            <a:pPr algn="ctr">
              <a:defRPr/>
            </a:pPr>
            <a:r>
              <a:rPr lang="zh-CN" altLang="en-US" sz="1320" b="1" kern="0" dirty="0">
                <a:solidFill>
                  <a:sysClr val="windowText" lastClr="000000"/>
                </a:solidFill>
                <a:latin typeface="微软雅黑" pitchFamily="34" charset="-122"/>
                <a:ea typeface="微软雅黑" pitchFamily="34" charset="-122"/>
              </a:rPr>
              <a:t>活动运作</a:t>
            </a:r>
            <a:endParaRPr lang="en-US" altLang="zh-CN" sz="1320" b="1" kern="0" dirty="0">
              <a:solidFill>
                <a:sysClr val="windowText" lastClr="000000"/>
              </a:solidFill>
              <a:latin typeface="微软雅黑" pitchFamily="34" charset="-122"/>
              <a:ea typeface="微软雅黑" pitchFamily="34" charset="-122"/>
            </a:endParaRPr>
          </a:p>
          <a:p>
            <a:pPr algn="ctr">
              <a:defRPr/>
            </a:pPr>
            <a:r>
              <a:rPr lang="zh-CN" altLang="en-US" sz="1320" b="1" kern="0" dirty="0">
                <a:solidFill>
                  <a:sysClr val="windowText" lastClr="000000"/>
                </a:solidFill>
                <a:latin typeface="微软雅黑" pitchFamily="34" charset="-122"/>
                <a:ea typeface="微软雅黑" pitchFamily="34" charset="-122"/>
              </a:rPr>
              <a:t>峰会</a:t>
            </a:r>
            <a:r>
              <a:rPr lang="en-US" altLang="zh-CN" sz="1320" b="1" kern="0" dirty="0">
                <a:solidFill>
                  <a:sysClr val="windowText" lastClr="000000"/>
                </a:solidFill>
                <a:latin typeface="微软雅黑" pitchFamily="34" charset="-122"/>
                <a:ea typeface="微软雅黑" pitchFamily="34" charset="-122"/>
              </a:rPr>
              <a:t>/</a:t>
            </a:r>
            <a:r>
              <a:rPr lang="zh-CN" altLang="en-US" sz="1320" b="1" kern="0" dirty="0">
                <a:solidFill>
                  <a:sysClr val="windowText" lastClr="000000"/>
                </a:solidFill>
                <a:latin typeface="微软雅黑" pitchFamily="34" charset="-122"/>
                <a:ea typeface="微软雅黑" pitchFamily="34" charset="-122"/>
              </a:rPr>
              <a:t>论坛、研讨会、大赛等创新活动</a:t>
            </a:r>
          </a:p>
        </p:txBody>
      </p:sp>
      <p:pic>
        <p:nvPicPr>
          <p:cNvPr id="40" name="图片 39">
            <a:extLst>
              <a:ext uri="{FF2B5EF4-FFF2-40B4-BE49-F238E27FC236}">
                <a16:creationId xmlns="" xmlns:a16="http://schemas.microsoft.com/office/drawing/2014/main" id="{7E80FD95-B99F-4848-9509-18312B15D837}"/>
              </a:ext>
            </a:extLst>
          </p:cNvPr>
          <p:cNvPicPr/>
          <p:nvPr/>
        </p:nvPicPr>
        <p:blipFill>
          <a:blip r:embed="rId8" cstate="print">
            <a:extLst>
              <a:ext uri="{28A0092B-C50C-407E-A947-70E740481C1C}">
                <a14:useLocalDpi xmlns:a14="http://schemas.microsoft.com/office/drawing/2010/main" val="0"/>
              </a:ext>
            </a:extLst>
          </a:blip>
          <a:srcRect l="706"/>
          <a:stretch>
            <a:fillRect/>
          </a:stretch>
        </p:blipFill>
        <p:spPr>
          <a:xfrm>
            <a:off x="9395175" y="4539633"/>
            <a:ext cx="1921061" cy="1350990"/>
          </a:xfrm>
          <a:prstGeom prst="rect">
            <a:avLst/>
          </a:prstGeom>
          <a:ln>
            <a:noFill/>
          </a:ln>
        </p:spPr>
      </p:pic>
      <p:sp>
        <p:nvSpPr>
          <p:cNvPr id="41" name="矩形 40">
            <a:extLst>
              <a:ext uri="{FF2B5EF4-FFF2-40B4-BE49-F238E27FC236}">
                <a16:creationId xmlns="" xmlns:a16="http://schemas.microsoft.com/office/drawing/2014/main" id="{04E5F1D9-AA2D-45F5-9378-5C18A0EB1439}"/>
              </a:ext>
            </a:extLst>
          </p:cNvPr>
          <p:cNvSpPr/>
          <p:nvPr/>
        </p:nvSpPr>
        <p:spPr>
          <a:xfrm>
            <a:off x="9748448" y="6100345"/>
            <a:ext cx="1103186" cy="295466"/>
          </a:xfrm>
          <a:prstGeom prst="rect">
            <a:avLst/>
          </a:prstGeom>
        </p:spPr>
        <p:txBody>
          <a:bodyPr wrap="none">
            <a:spAutoFit/>
          </a:bodyPr>
          <a:lstStyle/>
          <a:p>
            <a:pPr algn="ctr"/>
            <a:r>
              <a:rPr lang="en-US" altLang="zh-CN" sz="1320" b="1" dirty="0">
                <a:latin typeface="微软雅黑" panose="020B0503020204020204" pitchFamily="34" charset="-122"/>
                <a:ea typeface="微软雅黑" panose="020B0503020204020204" pitchFamily="34" charset="-122"/>
              </a:rPr>
              <a:t>3D</a:t>
            </a:r>
            <a:r>
              <a:rPr lang="zh-CN" altLang="en-US" sz="1320" b="1" dirty="0">
                <a:latin typeface="微软雅黑" panose="020B0503020204020204" pitchFamily="34" charset="-122"/>
                <a:ea typeface="微软雅黑" panose="020B0503020204020204" pitchFamily="34" charset="-122"/>
              </a:rPr>
              <a:t>导视系统</a:t>
            </a:r>
          </a:p>
        </p:txBody>
      </p:sp>
      <p:sp>
        <p:nvSpPr>
          <p:cNvPr id="42" name="TextBox 29">
            <a:extLst>
              <a:ext uri="{FF2B5EF4-FFF2-40B4-BE49-F238E27FC236}">
                <a16:creationId xmlns="" xmlns:a16="http://schemas.microsoft.com/office/drawing/2014/main" id="{E15090AD-06EB-481F-BEE7-72932D619227}"/>
              </a:ext>
            </a:extLst>
          </p:cNvPr>
          <p:cNvSpPr txBox="1"/>
          <p:nvPr/>
        </p:nvSpPr>
        <p:spPr>
          <a:xfrm>
            <a:off x="7691551" y="6100345"/>
            <a:ext cx="1490936" cy="295466"/>
          </a:xfrm>
          <a:prstGeom prst="rect">
            <a:avLst/>
          </a:prstGeom>
          <a:noFill/>
        </p:spPr>
        <p:txBody>
          <a:bodyPr wrap="square" rtlCol="0">
            <a:spAutoFit/>
          </a:bodyPr>
          <a:lstStyle/>
          <a:p>
            <a:pPr algn="ctr"/>
            <a:r>
              <a:rPr lang="zh-CN" altLang="en-US" sz="1320" b="1" dirty="0">
                <a:latin typeface="微软雅黑" panose="020B0503020204020204" pitchFamily="34" charset="-122"/>
                <a:ea typeface="微软雅黑" panose="020B0503020204020204" pitchFamily="34" charset="-122"/>
              </a:rPr>
              <a:t>招生</a:t>
            </a:r>
            <a:r>
              <a:rPr lang="en-US" altLang="zh-CN" sz="1320" b="1" dirty="0">
                <a:latin typeface="微软雅黑" panose="020B0503020204020204" pitchFamily="34" charset="-122"/>
                <a:ea typeface="微软雅黑" panose="020B0503020204020204" pitchFamily="34" charset="-122"/>
              </a:rPr>
              <a:t>G-PAD</a:t>
            </a:r>
            <a:endParaRPr lang="zh-CN" altLang="en-US" sz="1320" b="1" dirty="0">
              <a:latin typeface="微软雅黑" panose="020B0503020204020204" pitchFamily="34" charset="-122"/>
              <a:ea typeface="微软雅黑" panose="020B0503020204020204" pitchFamily="34" charset="-122"/>
            </a:endParaRPr>
          </a:p>
        </p:txBody>
      </p:sp>
      <p:pic>
        <p:nvPicPr>
          <p:cNvPr id="43" name="Picture 2" descr="http://img2.imgtn.bdimg.com/it/u=677106895,626113537&amp;fm=21&amp;gp=0.jpg">
            <a:extLst>
              <a:ext uri="{FF2B5EF4-FFF2-40B4-BE49-F238E27FC236}">
                <a16:creationId xmlns="" xmlns:a16="http://schemas.microsoft.com/office/drawing/2014/main" id="{E60480F4-CE86-480D-8B5E-F3F3A2A232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8623"/>
          <a:stretch/>
        </p:blipFill>
        <p:spPr bwMode="auto">
          <a:xfrm>
            <a:off x="7573220" y="4694303"/>
            <a:ext cx="1746999" cy="10416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 xmlns:a16="http://schemas.microsoft.com/office/drawing/2014/main" id="{B9A82E0C-9AF2-4C7E-8F28-0D1C4D6765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8640"/>
          <a:stretch/>
        </p:blipFill>
        <p:spPr bwMode="auto">
          <a:xfrm>
            <a:off x="6156185" y="4395079"/>
            <a:ext cx="1342080" cy="164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195070" y="660329"/>
            <a:ext cx="2440555"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2</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打造双</a:t>
            </a:r>
            <a:r>
              <a:rPr lang="zh-CN" altLang="en-US" b="1" dirty="0">
                <a:solidFill>
                  <a:srgbClr val="C00000"/>
                </a:solidFill>
                <a:latin typeface="微软雅黑" pitchFamily="34" charset="-122"/>
                <a:ea typeface="微软雅黑" pitchFamily="34" charset="-122"/>
              </a:rPr>
              <a:t>创教育</a:t>
            </a:r>
            <a:r>
              <a:rPr lang="zh-CN" altLang="en-US" b="1" dirty="0" smtClean="0">
                <a:solidFill>
                  <a:srgbClr val="C00000"/>
                </a:solidFill>
                <a:latin typeface="微软雅黑" pitchFamily="34" charset="-122"/>
                <a:ea typeface="微软雅黑" pitchFamily="34" charset="-122"/>
              </a:rPr>
              <a:t>品牌</a:t>
            </a:r>
            <a:endParaRPr lang="zh-CN" altLang="en-US" b="1" dirty="0">
              <a:solidFill>
                <a:srgbClr val="C00000"/>
              </a:solidFill>
              <a:latin typeface="微软雅黑" pitchFamily="34" charset="-122"/>
              <a:ea typeface="微软雅黑" pitchFamily="34" charset="-122"/>
            </a:endParaRPr>
          </a:p>
        </p:txBody>
      </p:sp>
      <p:sp>
        <p:nvSpPr>
          <p:cNvPr id="24"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32</a:t>
            </a:r>
            <a:endParaRPr lang="zh-CN" altLang="en-US" sz="1500" b="1" dirty="0">
              <a:solidFill>
                <a:prstClr val="white"/>
              </a:solidFill>
            </a:endParaRPr>
          </a:p>
        </p:txBody>
      </p:sp>
    </p:spTree>
    <p:extLst>
      <p:ext uri="{BB962C8B-B14F-4D97-AF65-F5344CB8AC3E}">
        <p14:creationId xmlns:p14="http://schemas.microsoft.com/office/powerpoint/2010/main" val="4177146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p:nvPr/>
        </p:nvCxnSpPr>
        <p:spPr>
          <a:xfrm>
            <a:off x="2473999" y="349099"/>
            <a:ext cx="6529415" cy="32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33</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aphicFrame>
        <p:nvGraphicFramePr>
          <p:cNvPr id="123" name="表格 122"/>
          <p:cNvGraphicFramePr>
            <a:graphicFrameLocks noGrp="1"/>
          </p:cNvGraphicFramePr>
          <p:nvPr>
            <p:extLst>
              <p:ext uri="{D42A27DB-BD31-4B8C-83A1-F6EECF244321}">
                <p14:modId xmlns:p14="http://schemas.microsoft.com/office/powerpoint/2010/main" val="2644493996"/>
              </p:ext>
            </p:extLst>
          </p:nvPr>
        </p:nvGraphicFramePr>
        <p:xfrm>
          <a:off x="2519421" y="3388608"/>
          <a:ext cx="7111759" cy="2545754"/>
        </p:xfrm>
        <a:graphic>
          <a:graphicData uri="http://schemas.openxmlformats.org/drawingml/2006/table">
            <a:tbl>
              <a:tblPr firstRow="1" bandRow="1">
                <a:tableStyleId>{5C22544A-7EE6-4342-B048-85BDC9FD1C3A}</a:tableStyleId>
              </a:tblPr>
              <a:tblGrid>
                <a:gridCol w="735700"/>
                <a:gridCol w="837635"/>
                <a:gridCol w="2875565"/>
                <a:gridCol w="2662859"/>
              </a:tblGrid>
              <a:tr h="278722">
                <a:tc>
                  <a:txBody>
                    <a:body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8-10</a:t>
                      </a:r>
                      <a:endParaRPr lang="zh-CN" altLang="en-US" sz="1200" dirty="0">
                        <a:latin typeface="微软雅黑" panose="020B0503020204020204" pitchFamily="34" charset="-122"/>
                        <a:ea typeface="微软雅黑" panose="020B0503020204020204" pitchFamily="34" charset="-122"/>
                      </a:endParaRPr>
                    </a:p>
                  </a:txBody>
                  <a:tcPr anchor="ct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278722">
                <a:tc rowSpan="2">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2">
                  <a:txBody>
                    <a:body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smtClean="0">
                          <a:latin typeface="微软雅黑" panose="020B0503020204020204" pitchFamily="34" charset="-122"/>
                          <a:ea typeface="微软雅黑" panose="020B0503020204020204" pitchFamily="34" charset="-122"/>
                        </a:rPr>
                        <a:t>顶层设计</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tc>
              </a:tr>
              <a:tr h="278722">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tc>
              </a:tr>
              <a:tr h="466004">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tc>
              </a:tr>
              <a:tr h="310896">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351586" y="1782433"/>
            <a:ext cx="7342167"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调研：</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8-10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对标与诊断：</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10-15</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方案输出：</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15-20</a:t>
                </a: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个工作日</a:t>
                </a: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建设实施：</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视具体情况而定</a:t>
                </a: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持续运营或跟进：</a:t>
                </a:r>
                <a:endParaRPr lang="en-US" altLang="zh-CN"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algn="ctr" defTabSz="444482">
                  <a:lnSpc>
                    <a:spcPts val="1079"/>
                  </a:lnSpc>
                  <a:spcBef>
                    <a:spcPct val="0"/>
                  </a:spcBef>
                  <a:spcAft>
                    <a:spcPct val="35000"/>
                  </a:spcAft>
                </a:pPr>
                <a:r>
                  <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持续</a:t>
                </a: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4" name="MH_Other_5"/>
          <p:cNvSpPr>
            <a:spLocks noChangeArrowheads="1"/>
          </p:cNvSpPr>
          <p:nvPr>
            <p:custDataLst>
              <p:tags r:id="rId1"/>
            </p:custDataLst>
          </p:nvPr>
        </p:nvSpPr>
        <p:spPr bwMode="auto">
          <a:xfrm>
            <a:off x="218005" y="750303"/>
            <a:ext cx="2534162" cy="4778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（一）项目建设周期</a:t>
            </a:r>
          </a:p>
        </p:txBody>
      </p:sp>
      <p:sp>
        <p:nvSpPr>
          <p:cNvPr id="32" name="文本占位符 20"/>
          <p:cNvSpPr txBox="1">
            <a:spLocks/>
          </p:cNvSpPr>
          <p:nvPr/>
        </p:nvSpPr>
        <p:spPr>
          <a:xfrm>
            <a:off x="9003412" y="152775"/>
            <a:ext cx="2794700" cy="457993"/>
          </a:xfrm>
          <a:prstGeom prst="rect">
            <a:avLst/>
          </a:prstGeom>
        </p:spPr>
        <p:txBody>
          <a:bodyPr lIns="91436" tIns="45719" rIns="91436"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四、项目实施保障</a:t>
            </a:r>
            <a:endParaRPr lang="zh-CN" altLang="en-US" b="1" dirty="0">
              <a:solidFill>
                <a:prstClr val="black"/>
              </a:solidFill>
            </a:endParaRPr>
          </a:p>
        </p:txBody>
      </p:sp>
    </p:spTree>
    <p:extLst>
      <p:ext uri="{BB962C8B-B14F-4D97-AF65-F5344CB8AC3E}">
        <p14:creationId xmlns:p14="http://schemas.microsoft.com/office/powerpoint/2010/main" val="66438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3" y="950517"/>
            <a:ext cx="184722" cy="452430"/>
          </a:xfrm>
          <a:prstGeom prst="rect">
            <a:avLst/>
          </a:prstGeom>
        </p:spPr>
        <p:txBody>
          <a:bodyPr wrap="none" lIns="91436" tIns="45719" rIns="91436" bIns="45719">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5" y="1404476"/>
            <a:ext cx="10587595" cy="4970110"/>
            <a:chOff x="897773" y="1614026"/>
            <a:chExt cx="10587595"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278013" cy="1245554"/>
              <a:chOff x="897773" y="2284673"/>
              <a:chExt cx="3278013" cy="1245554"/>
            </a:xfrm>
          </p:grpSpPr>
          <p:sp>
            <p:nvSpPr>
              <p:cNvPr id="69" name="TextBox 58"/>
              <p:cNvSpPr txBox="1"/>
              <p:nvPr/>
            </p:nvSpPr>
            <p:spPr>
              <a:xfrm>
                <a:off x="897774" y="2284673"/>
                <a:ext cx="238423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278013" cy="8925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rgbClr val="FF0000"/>
                    </a:solidFill>
                    <a:latin typeface="微软雅黑" pitchFamily="34" charset="-122"/>
                    <a:ea typeface="微软雅黑" pitchFamily="34" charset="-122"/>
                  </a:rPr>
                  <a:t>立项申报制订、修订规划方案</a:t>
                </a:r>
                <a:r>
                  <a:rPr lang="zh-CN" altLang="en-US" sz="1400" dirty="0" smtClean="0">
                    <a:solidFill>
                      <a:srgbClr val="FF0000"/>
                    </a:solidFill>
                    <a:latin typeface="微软雅黑" pitchFamily="34" charset="-122"/>
                    <a:ea typeface="微软雅黑" pitchFamily="34" charset="-122"/>
                  </a:rPr>
                  <a:t>、</a:t>
                </a:r>
                <a:endParaRPr lang="en-US" altLang="zh-CN" sz="1400" dirty="0" smtClean="0">
                  <a:solidFill>
                    <a:srgbClr val="FF0000"/>
                  </a:solidFill>
                  <a:latin typeface="微软雅黑" pitchFamily="34" charset="-122"/>
                  <a:ea typeface="微软雅黑" pitchFamily="34" charset="-122"/>
                </a:endParaRPr>
              </a:p>
              <a:p>
                <a:pPr algn="ctr">
                  <a:lnSpc>
                    <a:spcPct val="130000"/>
                  </a:lnSpc>
                </a:pPr>
                <a:r>
                  <a:rPr lang="zh-CN" altLang="en-US" sz="1400" dirty="0" smtClean="0">
                    <a:solidFill>
                      <a:srgbClr val="FF0000"/>
                    </a:solidFill>
                    <a:latin typeface="微软雅黑" pitchFamily="34" charset="-122"/>
                    <a:ea typeface="微软雅黑" pitchFamily="34" charset="-122"/>
                  </a:rPr>
                  <a:t>立项</a:t>
                </a:r>
                <a:r>
                  <a:rPr lang="zh-CN" altLang="en-US" sz="1400" dirty="0">
                    <a:solidFill>
                      <a:srgbClr val="FF0000"/>
                    </a:solidFill>
                    <a:latin typeface="微软雅黑" pitchFamily="34" charset="-122"/>
                    <a:ea typeface="微软雅黑" pitchFamily="34" charset="-122"/>
                  </a:rPr>
                  <a:t>申报书</a:t>
                </a:r>
                <a:endParaRPr lang="en-US" altLang="zh-CN" sz="14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725413"/>
              <a:chOff x="897773" y="3828710"/>
              <a:chExt cx="2494442" cy="725413"/>
            </a:xfrm>
          </p:grpSpPr>
          <p:sp>
            <p:nvSpPr>
              <p:cNvPr id="65" name="TextBox 63"/>
              <p:cNvSpPr txBox="1"/>
              <p:nvPr/>
            </p:nvSpPr>
            <p:spPr>
              <a:xfrm>
                <a:off x="1349147" y="3828710"/>
                <a:ext cx="148149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724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400" dirty="0">
                    <a:solidFill>
                      <a:srgbClr val="FF0000"/>
                    </a:solidFill>
                    <a:latin typeface="微软雅黑" pitchFamily="34" charset="-122"/>
                    <a:ea typeface="微软雅黑" pitchFamily="34" charset="-122"/>
                  </a:rPr>
                  <a:t>制订、修订建设方案、任务书</a:t>
                </a:r>
                <a:endParaRPr lang="en-US" altLang="zh-CN" sz="1400" dirty="0">
                  <a:solidFill>
                    <a:srgbClr val="FF0000"/>
                  </a:solidFill>
                  <a:latin typeface="微软雅黑" pitchFamily="34" charset="-122"/>
                  <a:ea typeface="微软雅黑"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99791"/>
              <a:chOff x="897773" y="5332293"/>
              <a:chExt cx="2384237" cy="699791"/>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FF0000"/>
                    </a:solidFill>
                    <a:latin typeface="微软雅黑" pitchFamily="34" charset="-122"/>
                    <a:ea typeface="微软雅黑" pitchFamily="34" charset="-122"/>
                  </a:rPr>
                  <a:t>项目建设流程培训</a:t>
                </a:r>
                <a:endParaRPr lang="en-GB" sz="1400" dirty="0">
                  <a:solidFill>
                    <a:srgbClr val="FF0000"/>
                  </a:solidFill>
                  <a:latin typeface="微软雅黑" pitchFamily="34" charset="-122"/>
                  <a:ea typeface="微软雅黑" pitchFamily="34" charset="-122"/>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4" y="3033680"/>
              <a:ext cx="277647" cy="276818"/>
              <a:chOff x="2138508" y="1938097"/>
              <a:chExt cx="354011" cy="352956"/>
            </a:xfrm>
            <a:solidFill>
              <a:schemeClr val="accent4"/>
            </a:solidFill>
          </p:grpSpPr>
          <p:sp>
            <p:nvSpPr>
              <p:cNvPr id="51" name="Oval 75"/>
              <p:cNvSpPr>
                <a:spLocks noChangeArrowheads="1"/>
              </p:cNvSpPr>
              <p:nvPr/>
            </p:nvSpPr>
            <p:spPr bwMode="auto">
              <a:xfrm>
                <a:off x="2271933" y="2028712"/>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08" y="1938097"/>
                <a:ext cx="354011"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836101" y="3321956"/>
              <a:ext cx="2649267" cy="2244843"/>
              <a:chOff x="8836101" y="3321956"/>
              <a:chExt cx="2649267" cy="2244843"/>
            </a:xfrm>
          </p:grpSpPr>
          <p:sp>
            <p:nvSpPr>
              <p:cNvPr id="44" name="TextBox 73"/>
              <p:cNvSpPr txBox="1"/>
              <p:nvPr/>
            </p:nvSpPr>
            <p:spPr>
              <a:xfrm>
                <a:off x="8836101" y="3321956"/>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978396" y="3812473"/>
                <a:ext cx="2413929"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02">
                  <a:lnSpc>
                    <a:spcPct val="130000"/>
                  </a:lnSpc>
                  <a:spcAft>
                    <a:spcPts val="600"/>
                  </a:spcAft>
                  <a:defRPr/>
                </a:pPr>
                <a:r>
                  <a:rPr lang="en-GB" altLang="zh-CN" sz="1200" dirty="0">
                    <a:latin typeface="微软雅黑" pitchFamily="34" charset="-122"/>
                    <a:ea typeface="微软雅黑" pitchFamily="34" charset="-122"/>
                  </a:rPr>
                  <a:t>     </a:t>
                </a:r>
                <a:r>
                  <a:rPr lang="zh-CN" altLang="en-US" sz="1400" dirty="0">
                    <a:solidFill>
                      <a:srgbClr val="FF0000"/>
                    </a:solidFill>
                    <a:latin typeface="微软雅黑" pitchFamily="34" charset="-122"/>
                    <a:ea typeface="微软雅黑" pitchFamily="34" charset="-122"/>
                  </a:rPr>
                  <a:t>项目建设（调研、方案、人培方案、课程体系、课程教材、教学资源、实训室、师资管理培训、信息化、校园文化、教学诊改等）</a:t>
                </a:r>
                <a:endParaRPr lang="en-US" altLang="zh-CN" sz="14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4"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8"/>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21" y="1804653"/>
            <a:ext cx="1481487" cy="369330"/>
          </a:xfrm>
          <a:prstGeom prst="rect">
            <a:avLst/>
          </a:prstGeom>
          <a:noFill/>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7" y="2269520"/>
            <a:ext cx="2384237" cy="492440"/>
          </a:xfrm>
          <a:prstGeom prst="rect">
            <a:avLst/>
          </a:prstGeom>
        </p:spPr>
        <p:txBody>
          <a:bodyPr wrap="square" lIns="91436" tIns="45719" rIns="91436"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FF0000"/>
                </a:solidFill>
                <a:latin typeface="微软雅黑" pitchFamily="34" charset="-122"/>
                <a:ea typeface="微软雅黑" pitchFamily="34" charset="-122"/>
              </a:rPr>
              <a:t>项目建设的整体实施规划</a:t>
            </a:r>
            <a:endParaRPr lang="en-US" altLang="zh-CN" sz="14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9" y="5756009"/>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5"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cxnSp>
        <p:nvCxnSpPr>
          <p:cNvPr id="116" name="直接连接符 115"/>
          <p:cNvCxnSpPr/>
          <p:nvPr/>
        </p:nvCxnSpPr>
        <p:spPr>
          <a:xfrm>
            <a:off x="1768416" y="404814"/>
            <a:ext cx="97169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34</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175042" y="724068"/>
            <a:ext cx="2810206" cy="4526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（二）项目包含的内容</a:t>
            </a:r>
          </a:p>
        </p:txBody>
      </p:sp>
    </p:spTree>
    <p:extLst>
      <p:ext uri="{BB962C8B-B14F-4D97-AF65-F5344CB8AC3E}">
        <p14:creationId xmlns:p14="http://schemas.microsoft.com/office/powerpoint/2010/main" val="261474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7"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25996" y="858896"/>
            <a:ext cx="2987815"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（三）项目管理制度体系</a:t>
            </a:r>
          </a:p>
        </p:txBody>
      </p:sp>
      <p:grpSp>
        <p:nvGrpSpPr>
          <p:cNvPr id="41" name="组合 40"/>
          <p:cNvGrpSpPr/>
          <p:nvPr/>
        </p:nvGrpSpPr>
        <p:grpSpPr>
          <a:xfrm>
            <a:off x="1914656" y="1476480"/>
            <a:ext cx="8981879" cy="4457704"/>
            <a:chOff x="827584" y="984503"/>
            <a:chExt cx="8128667" cy="4086875"/>
          </a:xfrm>
        </p:grpSpPr>
        <p:sp>
          <p:nvSpPr>
            <p:cNvPr id="42" name="TextBox 41"/>
            <p:cNvSpPr txBox="1"/>
            <p:nvPr/>
          </p:nvSpPr>
          <p:spPr>
            <a:xfrm>
              <a:off x="827584" y="984503"/>
              <a:ext cx="5976664" cy="380933"/>
            </a:xfrm>
            <a:prstGeom prst="rect">
              <a:avLst/>
            </a:prstGeom>
            <a:noFill/>
          </p:spPr>
          <p:txBody>
            <a:bodyPr wrap="square" rtlCol="0">
              <a:spAutoFit/>
            </a:bodyPr>
            <a:lstStyle/>
            <a:p>
              <a:endParaRPr lang="zh-CN" altLang="en-US" sz="2100" b="1" dirty="0">
                <a:latin typeface="微软雅黑" pitchFamily="34" charset="-122"/>
                <a:ea typeface="微软雅黑" pitchFamily="34" charset="-122"/>
              </a:endParaRPr>
            </a:p>
          </p:txBody>
        </p:sp>
        <p:grpSp>
          <p:nvGrpSpPr>
            <p:cNvPr id="43" name="组合 42"/>
            <p:cNvGrpSpPr/>
            <p:nvPr/>
          </p:nvGrpSpPr>
          <p:grpSpPr>
            <a:xfrm>
              <a:off x="827584" y="1600286"/>
              <a:ext cx="8128667" cy="3471092"/>
              <a:chOff x="300038" y="1552431"/>
              <a:chExt cx="8128667" cy="3471092"/>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质量监</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控机制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沟通汇</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报机制</a:t>
                    </a: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进度把</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控机制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成本控</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制机制</a:t>
                    </a: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风险防</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范机制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b="1" dirty="0">
                        <a:solidFill>
                          <a:schemeClr val="bg1"/>
                        </a:solidFill>
                        <a:latin typeface="微软雅黑" pitchFamily="34" charset="-122"/>
                        <a:ea typeface="微软雅黑" pitchFamily="34" charset="-122"/>
                      </a:rPr>
                      <a:t>考核评</a:t>
                    </a:r>
                    <a:endParaRPr lang="en-US" altLang="zh-CN" b="1" dirty="0">
                      <a:solidFill>
                        <a:schemeClr val="bg1"/>
                      </a:solidFill>
                      <a:latin typeface="微软雅黑" pitchFamily="34" charset="-122"/>
                      <a:ea typeface="微软雅黑" pitchFamily="34" charset="-122"/>
                    </a:endParaRPr>
                  </a:p>
                  <a:p>
                    <a:pPr algn="ctr">
                      <a:lnSpc>
                        <a:spcPct val="120000"/>
                      </a:lnSpc>
                    </a:pPr>
                    <a:r>
                      <a:rPr lang="zh-CN" altLang="en-US" b="1" dirty="0">
                        <a:solidFill>
                          <a:schemeClr val="bg1"/>
                        </a:solidFill>
                        <a:latin typeface="微软雅黑" pitchFamily="34" charset="-122"/>
                        <a:ea typeface="微软雅黑" pitchFamily="34" charset="-122"/>
                      </a:rPr>
                      <a:t>价体系</a:t>
                    </a: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a:lnSpc>
                        <a:spcPct val="120000"/>
                      </a:lnSpc>
                      <a:defRPr/>
                    </a:pPr>
                    <a:endParaRPr lang="zh-CN" altLang="en-US" sz="15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79251" y="2673290"/>
                  <a:ext cx="1449066" cy="926560"/>
                </a:xfrm>
                <a:prstGeom prst="rect">
                  <a:avLst/>
                </a:prstGeom>
              </p:spPr>
              <p:txBody>
                <a:bodyPr wrap="square">
                  <a:spAutoFit/>
                </a:bodyPr>
                <a:lstStyle/>
                <a:p>
                  <a:pPr algn="ctr"/>
                  <a:r>
                    <a:rPr lang="zh-CN" altLang="en-US" sz="2100" b="1" dirty="0">
                      <a:latin typeface="微软雅黑" pitchFamily="34" charset="-122"/>
                      <a:ea typeface="微软雅黑" pitchFamily="34" charset="-122"/>
                    </a:rPr>
                    <a:t>项目管理</a:t>
                  </a:r>
                </a:p>
                <a:p>
                  <a:pPr algn="ctr"/>
                  <a:r>
                    <a:rPr lang="zh-CN" altLang="en-US" sz="2100" b="1" dirty="0">
                      <a:latin typeface="微软雅黑" pitchFamily="34" charset="-122"/>
                      <a:ea typeface="微软雅黑" pitchFamily="34" charset="-122"/>
                    </a:rPr>
                    <a:t>制度保障</a:t>
                  </a:r>
                </a:p>
                <a:p>
                  <a:pPr algn="ctr"/>
                  <a:r>
                    <a:rPr lang="zh-CN" altLang="en-US" sz="2100"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788025" y="1552431"/>
                <a:ext cx="2303999" cy="846520"/>
              </a:xfrm>
              <a:prstGeom prst="rect">
                <a:avLst/>
              </a:prstGeom>
              <a:noFill/>
            </p:spPr>
            <p:txBody>
              <a:bodyPr wrap="square" rtlCol="0">
                <a:spAutoFit/>
              </a:bodyPr>
              <a:lstStyle/>
              <a:p>
                <a:r>
                  <a:rPr lang="zh-CN" altLang="en-US" b="1" dirty="0">
                    <a:latin typeface="微软雅黑" pitchFamily="34" charset="-122"/>
                    <a:ea typeface="微软雅黑" pitchFamily="34" charset="-122"/>
                  </a:rPr>
                  <a:t>内部质量监控与抽查</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外部质量监控与抽查</a:t>
                </a:r>
              </a:p>
              <a:p>
                <a:endParaRPr lang="zh-CN" altLang="en-US"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7" y="2478663"/>
                <a:ext cx="2632568" cy="1100476"/>
              </a:xfrm>
              <a:prstGeom prst="rect">
                <a:avLst/>
              </a:prstGeom>
            </p:spPr>
            <p:txBody>
              <a:bodyPr wrap="square">
                <a:spAutoFit/>
              </a:bodyPr>
              <a:lstStyle/>
              <a:p>
                <a:r>
                  <a:rPr lang="zh-CN" altLang="en-US" b="1" dirty="0">
                    <a:latin typeface="微软雅黑" pitchFamily="34" charset="-122"/>
                    <a:ea typeface="微软雅黑" pitchFamily="34" charset="-122"/>
                  </a:rPr>
                  <a:t>每周电话会议</a:t>
                </a:r>
              </a:p>
              <a:p>
                <a:r>
                  <a:rPr lang="zh-CN" altLang="en-US" b="1" dirty="0">
                    <a:latin typeface="微软雅黑" pitchFamily="34" charset="-122"/>
                    <a:ea typeface="微软雅黑" pitchFamily="34" charset="-122"/>
                  </a:rPr>
                  <a:t>特别事项报告</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周报月报、阶段总结报告</a:t>
                </a:r>
                <a:endParaRPr lang="en-US" altLang="zh-CN" b="1" dirty="0">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838364" cy="790084"/>
              </a:xfrm>
              <a:prstGeom prst="rect">
                <a:avLst/>
              </a:prstGeom>
            </p:spPr>
            <p:txBody>
              <a:bodyPr wrap="none">
                <a:spAutoFit/>
              </a:bodyPr>
              <a:lstStyle/>
              <a:p>
                <a:r>
                  <a:rPr lang="zh-CN" altLang="en-US" b="1" dirty="0">
                    <a:latin typeface="微软雅黑" pitchFamily="34" charset="-122"/>
                    <a:ea typeface="微软雅黑" pitchFamily="34" charset="-122"/>
                  </a:rPr>
                  <a:t>关键时间节点</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项目实施进度计划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521682" y="3000722"/>
                <a:ext cx="1838364" cy="1354432"/>
              </a:xfrm>
              <a:prstGeom prst="rect">
                <a:avLst/>
              </a:prstGeom>
            </p:spPr>
            <p:txBody>
              <a:bodyPr wrap="none">
                <a:spAutoFit/>
              </a:bodyPr>
              <a:lstStyle/>
              <a:p>
                <a:r>
                  <a:rPr lang="zh-CN" altLang="en-US" b="1" dirty="0">
                    <a:latin typeface="微软雅黑" pitchFamily="34" charset="-122"/>
                    <a:ea typeface="微软雅黑" pitchFamily="34" charset="-122"/>
                  </a:rPr>
                  <a:t>建设内容变更</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意外事项的处理</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阶段成果签收确认</a:t>
                </a:r>
              </a:p>
              <a:p>
                <a:r>
                  <a:rPr lang="zh-CN" altLang="en-US" b="1" dirty="0">
                    <a:latin typeface="微软雅黑" pitchFamily="34" charset="-122"/>
                    <a:ea typeface="微软雅黑" pitchFamily="34" charset="-122"/>
                  </a:rPr>
                  <a:t>相关要求提前约定</a:t>
                </a:r>
                <a:endParaRPr lang="en-US" altLang="zh-CN" b="1" dirty="0">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695462" y="4177003"/>
                <a:ext cx="2047270" cy="846520"/>
              </a:xfrm>
              <a:prstGeom prst="rect">
                <a:avLst/>
              </a:prstGeom>
            </p:spPr>
            <p:txBody>
              <a:bodyPr wrap="none">
                <a:spAutoFit/>
              </a:bodyPr>
              <a:lstStyle/>
              <a:p>
                <a:r>
                  <a:rPr lang="zh-CN" altLang="en-US" b="1" dirty="0">
                    <a:latin typeface="微软雅黑" pitchFamily="34" charset="-122"/>
                    <a:ea typeface="微软雅黑" pitchFamily="34" charset="-122"/>
                  </a:rPr>
                  <a:t>制定项目实施预算</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提交每日流水账阶段</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成本核算并及时报备</a:t>
                </a:r>
              </a:p>
            </p:txBody>
          </p:sp>
          <p:grpSp>
            <p:nvGrpSpPr>
              <p:cNvPr id="55" name="组合 54"/>
              <p:cNvGrpSpPr/>
              <p:nvPr/>
            </p:nvGrpSpPr>
            <p:grpSpPr>
              <a:xfrm>
                <a:off x="323784" y="1769035"/>
                <a:ext cx="2361943" cy="1100476"/>
                <a:chOff x="433259" y="1500999"/>
                <a:chExt cx="2361943" cy="1100476"/>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6838" y="1500999"/>
                  <a:ext cx="1838364" cy="1100476"/>
                </a:xfrm>
                <a:prstGeom prst="rect">
                  <a:avLst/>
                </a:prstGeom>
              </p:spPr>
              <p:txBody>
                <a:bodyPr wrap="none">
                  <a:spAutoFit/>
                </a:bodyPr>
                <a:lstStyle/>
                <a:p>
                  <a:r>
                    <a:rPr lang="zh-CN" altLang="en-US" b="1" dirty="0">
                      <a:latin typeface="微软雅黑" pitchFamily="34" charset="-122"/>
                      <a:ea typeface="微软雅黑" pitchFamily="34" charset="-122"/>
                    </a:rPr>
                    <a:t>项目实施前评估</a:t>
                  </a:r>
                  <a:endParaRPr lang="en-US" altLang="zh-CN" b="1" dirty="0">
                    <a:latin typeface="微软雅黑" pitchFamily="34" charset="-122"/>
                    <a:ea typeface="微软雅黑" pitchFamily="34" charset="-122"/>
                  </a:endParaRPr>
                </a:p>
                <a:p>
                  <a:r>
                    <a:rPr lang="zh-CN" altLang="en-US" b="1" dirty="0">
                      <a:latin typeface="微软雅黑" pitchFamily="34" charset="-122"/>
                      <a:ea typeface="微软雅黑" pitchFamily="34" charset="-122"/>
                    </a:rPr>
                    <a:t>项目实施过程评价</a:t>
                  </a:r>
                </a:p>
                <a:p>
                  <a:r>
                    <a:rPr lang="zh-CN" altLang="en-US" b="1" dirty="0">
                      <a:latin typeface="微软雅黑" pitchFamily="34" charset="-122"/>
                      <a:ea typeface="微软雅黑" pitchFamily="34" charset="-122"/>
                    </a:rPr>
                    <a:t>项目实施后评价</a:t>
                  </a:r>
                </a:p>
                <a:p>
                  <a:endParaRPr lang="zh-CN" altLang="en-US" dirty="0"/>
                </a:p>
              </p:txBody>
            </p:sp>
          </p:grpSp>
        </p:grpSp>
      </p:grpSp>
      <p:sp>
        <p:nvSpPr>
          <p:cNvPr id="3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35</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605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对象 49">
            <a:extLst>
              <a:ext uri="{FF2B5EF4-FFF2-40B4-BE49-F238E27FC236}">
                <a16:creationId xmlns:a16="http://schemas.microsoft.com/office/drawing/2014/main" xmlns="" id="{1E9DC3E7-2295-43A4-A78A-BB79BCA7D3E1}"/>
              </a:ext>
            </a:extLst>
          </p:cNvPr>
          <p:cNvGraphicFramePr>
            <a:graphicFrameLocks noChangeAspect="1"/>
          </p:cNvGraphicFramePr>
          <p:nvPr>
            <p:extLst>
              <p:ext uri="{D42A27DB-BD31-4B8C-83A1-F6EECF244321}">
                <p14:modId xmlns:p14="http://schemas.microsoft.com/office/powerpoint/2010/main" val="4273921825"/>
              </p:ext>
            </p:extLst>
          </p:nvPr>
        </p:nvGraphicFramePr>
        <p:xfrm>
          <a:off x="7303890" y="1591336"/>
          <a:ext cx="4336101" cy="2897788"/>
        </p:xfrm>
        <a:graphic>
          <a:graphicData uri="http://schemas.openxmlformats.org/presentationml/2006/ole">
            <mc:AlternateContent xmlns:mc="http://schemas.openxmlformats.org/markup-compatibility/2006">
              <mc:Choice xmlns:v="urn:schemas-microsoft-com:vml" Requires="v">
                <p:oleObj spid="_x0000_s1037" name="PicObj Class" r:id="rId4" imgW="3914286" imgH="2276793" progId="Picture.PicObj.1">
                  <p:embed/>
                </p:oleObj>
              </mc:Choice>
              <mc:Fallback>
                <p:oleObj name="PicObj Class" r:id="rId4" imgW="3914286" imgH="2276793"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890" y="1591336"/>
                        <a:ext cx="4336101" cy="2897788"/>
                      </a:xfrm>
                      <a:prstGeom prst="rect">
                        <a:avLst/>
                      </a:prstGeom>
                      <a:noFill/>
                      <a:extLst/>
                    </p:spPr>
                  </p:pic>
                </p:oleObj>
              </mc:Fallback>
            </mc:AlternateContent>
          </a:graphicData>
        </a:graphic>
      </p:graphicFrame>
      <p:sp>
        <p:nvSpPr>
          <p:cNvPr id="3"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t>36</a:t>
            </a:r>
            <a:endParaRPr lang="zh-CN" altLang="en-US" sz="1500" b="1" dirty="0"/>
          </a:p>
        </p:txBody>
      </p:sp>
      <p:pic>
        <p:nvPicPr>
          <p:cNvPr id="44" name="图片 43">
            <a:extLst>
              <a:ext uri="{FF2B5EF4-FFF2-40B4-BE49-F238E27FC236}">
                <a16:creationId xmlns:a16="http://schemas.microsoft.com/office/drawing/2014/main" xmlns="" id="{BE2486C3-4FB7-42CE-A0C4-310235987AEF}"/>
              </a:ext>
            </a:extLst>
          </p:cNvPr>
          <p:cNvPicPr>
            <a:picLocks noChangeAspect="1"/>
          </p:cNvPicPr>
          <p:nvPr/>
        </p:nvPicPr>
        <p:blipFill>
          <a:blip r:embed="rId6"/>
          <a:stretch>
            <a:fillRect/>
          </a:stretch>
        </p:blipFill>
        <p:spPr>
          <a:xfrm>
            <a:off x="312259" y="2145029"/>
            <a:ext cx="6678373" cy="3241662"/>
          </a:xfrm>
          <a:prstGeom prst="rect">
            <a:avLst/>
          </a:prstGeom>
        </p:spPr>
      </p:pic>
      <p:sp>
        <p:nvSpPr>
          <p:cNvPr id="45" name="文本框 44">
            <a:extLst>
              <a:ext uri="{FF2B5EF4-FFF2-40B4-BE49-F238E27FC236}">
                <a16:creationId xmlns:a16="http://schemas.microsoft.com/office/drawing/2014/main" xmlns="" id="{7B6B3F0F-6B74-4B5C-8A95-3AD7C3E895C8}"/>
              </a:ext>
            </a:extLst>
          </p:cNvPr>
          <p:cNvSpPr txBox="1"/>
          <p:nvPr/>
        </p:nvSpPr>
        <p:spPr>
          <a:xfrm>
            <a:off x="2936313" y="1878980"/>
            <a:ext cx="2685016" cy="369330"/>
          </a:xfrm>
          <a:prstGeom prst="rect">
            <a:avLst/>
          </a:prstGeom>
          <a:noFill/>
        </p:spPr>
        <p:txBody>
          <a:bodyPr wrap="square" lIns="91436" tIns="45719" rIns="91436" bIns="45719"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xmlns="" id="{089B868D-8435-4961-AF2A-90665DAC3005}"/>
              </a:ext>
            </a:extLst>
          </p:cNvPr>
          <p:cNvSpPr/>
          <p:nvPr/>
        </p:nvSpPr>
        <p:spPr>
          <a:xfrm>
            <a:off x="7108329" y="1694313"/>
            <a:ext cx="1660980" cy="369330"/>
          </a:xfrm>
          <a:prstGeom prst="rect">
            <a:avLst/>
          </a:prstGeom>
          <a:noFill/>
        </p:spPr>
        <p:txBody>
          <a:bodyPr wrap="square" lIns="91436" tIns="45719" rIns="91436" bIns="45719"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xmlns="" id="{73D81D8D-AA53-40ED-86D6-F3F37BE39B8C}"/>
              </a:ext>
            </a:extLst>
          </p:cNvPr>
          <p:cNvSpPr/>
          <p:nvPr/>
        </p:nvSpPr>
        <p:spPr>
          <a:xfrm>
            <a:off x="7010643" y="4699256"/>
            <a:ext cx="1107988" cy="369330"/>
          </a:xfrm>
          <a:prstGeom prst="rect">
            <a:avLst/>
          </a:prstGeom>
        </p:spPr>
        <p:txBody>
          <a:bodyPr wrap="none" lIns="91436" tIns="45719" rIns="91436" bIns="45719">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xmlns="" id="{67D873DF-4876-45DB-A699-18D996CEEF90}"/>
              </a:ext>
            </a:extLst>
          </p:cNvPr>
          <p:cNvSpPr/>
          <p:nvPr/>
        </p:nvSpPr>
        <p:spPr>
          <a:xfrm>
            <a:off x="7810364" y="5624167"/>
            <a:ext cx="3685616" cy="415496"/>
          </a:xfrm>
          <a:prstGeom prst="rect">
            <a:avLst/>
          </a:prstGeom>
        </p:spPr>
        <p:txBody>
          <a:bodyPr wrap="none" lIns="91436" tIns="45719" rIns="91436" bIns="45719">
            <a:spAutoFit/>
          </a:bodyPr>
          <a:lstStyle/>
          <a:p>
            <a:r>
              <a:rPr lang="zh-CN" altLang="zh-SG" sz="2100" b="1" dirty="0">
                <a:ea typeface="微软雅黑" panose="020B0503020204020204" pitchFamily="34" charset="-122"/>
                <a:cs typeface="微软雅黑" panose="020B0503020204020204" pitchFamily="34" charset="-122"/>
              </a:rPr>
              <a:t>全程跟踪服务</a:t>
            </a:r>
            <a:r>
              <a:rPr lang="zh-CN" altLang="en-US" sz="2100" b="1" dirty="0">
                <a:ea typeface="微软雅黑" panose="020B0503020204020204" pitchFamily="34" charset="-122"/>
                <a:cs typeface="微软雅黑" panose="020B0503020204020204" pitchFamily="34" charset="-122"/>
              </a:rPr>
              <a:t>的</a:t>
            </a:r>
            <a:r>
              <a:rPr lang="zh-CN" altLang="zh-SG" sz="2100" b="1" dirty="0">
                <a:ea typeface="微软雅黑" panose="020B0503020204020204" pitchFamily="34" charset="-122"/>
                <a:cs typeface="微软雅黑" panose="020B0503020204020204" pitchFamily="34" charset="-122"/>
              </a:rPr>
              <a:t>项目管理</a:t>
            </a:r>
            <a:r>
              <a:rPr lang="zh-CN" altLang="en-US" sz="2100" b="1" dirty="0">
                <a:ea typeface="微软雅黑" panose="020B0503020204020204" pitchFamily="34" charset="-122"/>
                <a:cs typeface="微软雅黑" panose="020B0503020204020204" pitchFamily="34" charset="-122"/>
              </a:rPr>
              <a:t>机制</a:t>
            </a:r>
            <a:endParaRPr lang="zh-SG" altLang="en-US" sz="2100" b="1" dirty="0"/>
          </a:p>
        </p:txBody>
      </p:sp>
      <p:sp>
        <p:nvSpPr>
          <p:cNvPr id="49" name="Rectangle 2">
            <a:extLst>
              <a:ext uri="{FF2B5EF4-FFF2-40B4-BE49-F238E27FC236}">
                <a16:creationId xmlns:a16="http://schemas.microsoft.com/office/drawing/2014/main" xmlns="" id="{0459D9E1-C4F9-4644-86D0-15B5A123C9C5}"/>
              </a:ext>
            </a:extLst>
          </p:cNvPr>
          <p:cNvSpPr>
            <a:spLocks noChangeArrowheads="1"/>
          </p:cNvSpPr>
          <p:nvPr/>
        </p:nvSpPr>
        <p:spPr bwMode="auto">
          <a:xfrm>
            <a:off x="7514601" y="1694315"/>
            <a:ext cx="184722"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6" tIns="45719" rIns="91436" bIns="45719" numCol="1" anchor="ctr" anchorCtr="0" compatLnSpc="1">
            <a:prstTxWarp prst="textNoShape">
              <a:avLst/>
            </a:prstTxWarp>
            <a:spAutoFit/>
          </a:bodyPr>
          <a:lstStyle/>
          <a:p>
            <a:endParaRPr lang="zh-SG" altLang="en-US"/>
          </a:p>
        </p:txBody>
      </p:sp>
      <p:sp>
        <p:nvSpPr>
          <p:cNvPr id="9" name="文本框 8"/>
          <p:cNvSpPr txBox="1"/>
          <p:nvPr/>
        </p:nvSpPr>
        <p:spPr>
          <a:xfrm>
            <a:off x="3212204" y="5678776"/>
            <a:ext cx="3057239" cy="523218"/>
          </a:xfrm>
          <a:prstGeom prst="rect">
            <a:avLst/>
          </a:prstGeom>
          <a:noFill/>
        </p:spPr>
        <p:txBody>
          <a:bodyPr wrap="none" lIns="91436" tIns="45719" rIns="91436" bIns="45719"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我们的优势是什么</a:t>
            </a:r>
          </a:p>
        </p:txBody>
      </p:sp>
      <p:sp>
        <p:nvSpPr>
          <p:cNvPr id="24" name="MH_Other_5"/>
          <p:cNvSpPr>
            <a:spLocks noChangeArrowheads="1"/>
          </p:cNvSpPr>
          <p:nvPr>
            <p:custDataLst>
              <p:tags r:id="rId2"/>
            </p:custDataLst>
          </p:nvPr>
        </p:nvSpPr>
        <p:spPr bwMode="auto">
          <a:xfrm>
            <a:off x="245612" y="832094"/>
            <a:ext cx="3069089" cy="5776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（四）专业建设团队保障</a:t>
            </a:r>
          </a:p>
        </p:txBody>
      </p:sp>
      <p:grpSp>
        <p:nvGrpSpPr>
          <p:cNvPr id="18" name="组合 17"/>
          <p:cNvGrpSpPr/>
          <p:nvPr/>
        </p:nvGrpSpPr>
        <p:grpSpPr>
          <a:xfrm>
            <a:off x="2" y="404813"/>
            <a:ext cx="1768415" cy="241230"/>
            <a:chOff x="0" y="404813"/>
            <a:chExt cx="1794013" cy="241230"/>
          </a:xfrm>
        </p:grpSpPr>
        <p:cxnSp>
          <p:nvCxnSpPr>
            <p:cNvPr id="25" name="直接连接符 2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7"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177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7" y="404813"/>
            <a:ext cx="9817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37</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07727409"/>
              </p:ext>
            </p:extLst>
          </p:nvPr>
        </p:nvGraphicFramePr>
        <p:xfrm>
          <a:off x="261817" y="1614399"/>
          <a:ext cx="8459364" cy="5275375"/>
        </p:xfrm>
        <a:graphic>
          <a:graphicData uri="http://schemas.openxmlformats.org/drawingml/2006/table">
            <a:tbl>
              <a:tblPr firstRow="1" bandRow="1">
                <a:tableStyleId>{5C22544A-7EE6-4342-B048-85BDC9FD1C3A}</a:tableStyleId>
              </a:tblPr>
              <a:tblGrid>
                <a:gridCol w="672075"/>
                <a:gridCol w="1056117"/>
                <a:gridCol w="6731172"/>
              </a:tblGrid>
              <a:tr h="610067">
                <a:tc>
                  <a:txBody>
                    <a:bodyPr/>
                    <a:lstStyle/>
                    <a:p>
                      <a:r>
                        <a:rPr lang="zh-CN" altLang="en-US" sz="1700" dirty="0" smtClean="0">
                          <a:latin typeface="微软雅黑" pitchFamily="34" charset="-122"/>
                          <a:ea typeface="微软雅黑" pitchFamily="34" charset="-122"/>
                        </a:rPr>
                        <a:t>序号</a:t>
                      </a:r>
                      <a:endParaRPr lang="zh-CN" altLang="en-US" sz="1700" dirty="0">
                        <a:latin typeface="微软雅黑" pitchFamily="34" charset="-122"/>
                        <a:ea typeface="微软雅黑" pitchFamily="34" charset="-122"/>
                      </a:endParaRPr>
                    </a:p>
                  </a:txBody>
                  <a:tcPr/>
                </a:tc>
                <a:tc>
                  <a:txBody>
                    <a:bodyPr/>
                    <a:lstStyle/>
                    <a:p>
                      <a:r>
                        <a:rPr lang="zh-CN" altLang="en-US" sz="1700" dirty="0" smtClean="0">
                          <a:latin typeface="微软雅黑" pitchFamily="34" charset="-122"/>
                          <a:ea typeface="微软雅黑" pitchFamily="34" charset="-122"/>
                        </a:rPr>
                        <a:t> 姓 名</a:t>
                      </a:r>
                      <a:endParaRPr lang="zh-CN" altLang="en-US" sz="1700" dirty="0">
                        <a:latin typeface="微软雅黑" pitchFamily="34" charset="-122"/>
                        <a:ea typeface="微软雅黑" pitchFamily="34" charset="-122"/>
                      </a:endParaRPr>
                    </a:p>
                  </a:txBody>
                  <a:tcPr/>
                </a:tc>
                <a:tc>
                  <a:txBody>
                    <a:bodyPr/>
                    <a:lstStyle/>
                    <a:p>
                      <a:pPr algn="ctr"/>
                      <a:r>
                        <a:rPr lang="zh-CN" altLang="en-US" sz="1700" dirty="0" smtClean="0">
                          <a:latin typeface="微软雅黑" pitchFamily="34" charset="-122"/>
                          <a:ea typeface="微软雅黑" pitchFamily="34" charset="-122"/>
                        </a:rPr>
                        <a:t>职务职称</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1</a:t>
                      </a:r>
                      <a:endParaRPr lang="zh-CN" altLang="en-US" sz="1700" dirty="0">
                        <a:latin typeface="微软雅黑" pitchFamily="34" charset="-122"/>
                        <a:ea typeface="微软雅黑" pitchFamily="34" charset="-122"/>
                      </a:endParaRPr>
                    </a:p>
                  </a:txBody>
                  <a:tcPr/>
                </a:tc>
                <a:tc>
                  <a:txBody>
                    <a:bodyPr/>
                    <a:lstStyle/>
                    <a:p>
                      <a:r>
                        <a:rPr lang="zh-CN" altLang="en-US" sz="1700" b="1" dirty="0" smtClean="0">
                          <a:latin typeface="微软雅黑" pitchFamily="34" charset="-122"/>
                          <a:ea typeface="微软雅黑" pitchFamily="34" charset="-122"/>
                        </a:rPr>
                        <a:t>俞仲文</a:t>
                      </a:r>
                      <a:endParaRPr lang="zh-CN" altLang="en-US" sz="1700" b="1" dirty="0">
                        <a:latin typeface="微软雅黑" pitchFamily="34" charset="-122"/>
                        <a:ea typeface="微软雅黑" pitchFamily="34" charset="-122"/>
                      </a:endParaRPr>
                    </a:p>
                  </a:txBody>
                  <a:tcPr/>
                </a:tc>
                <a:tc>
                  <a:txBody>
                    <a:bodyPr/>
                    <a:lstStyle/>
                    <a:p>
                      <a:r>
                        <a:rPr lang="zh-CN" altLang="en-US" sz="1700" dirty="0" smtClean="0">
                          <a:latin typeface="微软雅黑" pitchFamily="34" charset="-122"/>
                          <a:ea typeface="微软雅黑" pitchFamily="34" charset="-122"/>
                        </a:rPr>
                        <a:t>教育部职业教育学会副会长、深圳职院创校院长</a:t>
                      </a:r>
                      <a:endParaRPr lang="zh-CN" altLang="en-US" sz="1700" dirty="0">
                        <a:latin typeface="微软雅黑" pitchFamily="34" charset="-122"/>
                        <a:ea typeface="微软雅黑" pitchFamily="34" charset="-122"/>
                      </a:endParaRPr>
                    </a:p>
                  </a:txBody>
                  <a:tcPr/>
                </a:tc>
              </a:tr>
              <a:tr h="610067">
                <a:tc>
                  <a:txBody>
                    <a:bodyPr/>
                    <a:lstStyle/>
                    <a:p>
                      <a:pPr marL="0" algn="l" defTabSz="914400" rtl="0" eaLnBrk="1" latinLnBrk="0" hangingPunct="1"/>
                      <a:r>
                        <a:rPr lang="en-US" altLang="zh-CN" sz="1700" kern="1200" dirty="0" smtClean="0">
                          <a:solidFill>
                            <a:schemeClr val="dk1"/>
                          </a:solidFill>
                          <a:latin typeface="微软雅黑" pitchFamily="34" charset="-122"/>
                          <a:ea typeface="微软雅黑" pitchFamily="34" charset="-122"/>
                          <a:cs typeface="+mn-cs"/>
                        </a:rPr>
                        <a:t>2</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700" b="1" kern="1200" dirty="0" smtClean="0">
                          <a:solidFill>
                            <a:schemeClr val="dk1"/>
                          </a:solidFill>
                          <a:latin typeface="微软雅黑" pitchFamily="34" charset="-122"/>
                          <a:ea typeface="微软雅黑" pitchFamily="34" charset="-122"/>
                          <a:cs typeface="+mn-cs"/>
                        </a:rPr>
                        <a:t>王  毅</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700" dirty="0" smtClean="0">
                          <a:latin typeface="微软雅黑" pitchFamily="34" charset="-122"/>
                          <a:ea typeface="微软雅黑" pitchFamily="34" charset="-122"/>
                        </a:rPr>
                        <a:t>教育部教学诊改委副主任委员、国家第一批高职示范校院长</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3</a:t>
                      </a:r>
                      <a:endParaRPr lang="zh-CN" altLang="en-US" sz="1700" dirty="0">
                        <a:latin typeface="微软雅黑" pitchFamily="34" charset="-122"/>
                        <a:ea typeface="微软雅黑" pitchFamily="34" charset="-122"/>
                      </a:endParaRPr>
                    </a:p>
                  </a:txBody>
                  <a:tcPr/>
                </a:tc>
                <a:tc>
                  <a:txBody>
                    <a:bodyPr/>
                    <a:lstStyle/>
                    <a:p>
                      <a:r>
                        <a:rPr lang="zh-CN" altLang="en-US" sz="1700" b="1" dirty="0" smtClean="0">
                          <a:latin typeface="微软雅黑" pitchFamily="34" charset="-122"/>
                          <a:ea typeface="微软雅黑" pitchFamily="34" charset="-122"/>
                        </a:rPr>
                        <a:t>张  玲</a:t>
                      </a:r>
                      <a:endParaRPr lang="zh-CN" altLang="en-US" sz="17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dirty="0" smtClean="0">
                          <a:latin typeface="微软雅黑" pitchFamily="34" charset="-122"/>
                          <a:ea typeface="微软雅黑" pitchFamily="34" charset="-122"/>
                        </a:rPr>
                        <a:t>教育部专家库专家、原武汉职业技术学院党委书记</a:t>
                      </a:r>
                      <a:endParaRPr lang="zh-CN" altLang="en-US" sz="1700" dirty="0">
                        <a:latin typeface="微软雅黑" pitchFamily="34" charset="-122"/>
                        <a:ea typeface="微软雅黑" pitchFamily="34" charset="-122"/>
                      </a:endParaRPr>
                    </a:p>
                  </a:txBody>
                  <a:tcPr/>
                </a:tc>
              </a:tr>
              <a:tr h="370840">
                <a:tc>
                  <a:txBody>
                    <a:bodyPr/>
                    <a:lstStyle/>
                    <a:p>
                      <a:r>
                        <a:rPr lang="en-US" altLang="zh-CN" sz="1700" dirty="0" smtClean="0">
                          <a:latin typeface="微软雅黑" pitchFamily="34" charset="-122"/>
                          <a:ea typeface="微软雅黑" pitchFamily="34" charset="-122"/>
                        </a:rPr>
                        <a:t>4</a:t>
                      </a:r>
                      <a:endParaRPr lang="zh-CN" altLang="en-US" sz="17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700" b="1" kern="1200" dirty="0" smtClean="0">
                          <a:solidFill>
                            <a:schemeClr val="dk1"/>
                          </a:solidFill>
                          <a:latin typeface="微软雅黑" pitchFamily="34" charset="-122"/>
                          <a:ea typeface="微软雅黑" pitchFamily="34" charset="-122"/>
                          <a:cs typeface="+mn-cs"/>
                        </a:rPr>
                        <a:t>金志涛</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700" dirty="0">
                        <a:latin typeface="微软雅黑" pitchFamily="34" charset="-122"/>
                        <a:ea typeface="微软雅黑" pitchFamily="34" charset="-122"/>
                      </a:endParaRPr>
                    </a:p>
                  </a:txBody>
                  <a:tcPr/>
                </a:tc>
              </a:tr>
              <a:tr h="370840">
                <a:tc>
                  <a:txBody>
                    <a:bodyPr/>
                    <a:lstStyle/>
                    <a:p>
                      <a:r>
                        <a:rPr lang="en-US" altLang="zh-CN" sz="1700" kern="1200" dirty="0" smtClean="0">
                          <a:solidFill>
                            <a:schemeClr val="dk1"/>
                          </a:solidFill>
                          <a:latin typeface="微软雅黑" pitchFamily="34" charset="-122"/>
                          <a:ea typeface="微软雅黑" pitchFamily="34" charset="-122"/>
                          <a:cs typeface="+mn-cs"/>
                        </a:rPr>
                        <a:t>5</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7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700" kern="1200" dirty="0">
                        <a:solidFill>
                          <a:schemeClr val="dk1"/>
                        </a:solidFill>
                        <a:latin typeface="微软雅黑" pitchFamily="34" charset="-122"/>
                        <a:ea typeface="微软雅黑" pitchFamily="34" charset="-122"/>
                        <a:cs typeface="+mn-cs"/>
                      </a:endParaRPr>
                    </a:p>
                  </a:txBody>
                  <a:tcPr/>
                </a:tc>
              </a:tr>
              <a:tr h="610067">
                <a:tc>
                  <a:txBody>
                    <a:bodyPr/>
                    <a:lstStyle/>
                    <a:p>
                      <a:r>
                        <a:rPr lang="en-US" altLang="zh-CN" sz="1700" kern="1200" dirty="0" smtClean="0">
                          <a:solidFill>
                            <a:schemeClr val="dk1"/>
                          </a:solidFill>
                          <a:latin typeface="微软雅黑" pitchFamily="34" charset="-122"/>
                          <a:ea typeface="微软雅黑" pitchFamily="34" charset="-122"/>
                          <a:cs typeface="+mn-cs"/>
                        </a:rPr>
                        <a:t>6</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700" dirty="0">
                        <a:latin typeface="微软雅黑" pitchFamily="34" charset="-122"/>
                        <a:ea typeface="微软雅黑" pitchFamily="34" charset="-122"/>
                      </a:endParaRPr>
                    </a:p>
                  </a:txBody>
                  <a:tcPr/>
                </a:tc>
              </a:tr>
              <a:tr h="610067">
                <a:tc>
                  <a:txBody>
                    <a:bodyPr/>
                    <a:lstStyle/>
                    <a:p>
                      <a:r>
                        <a:rPr lang="en-US" altLang="zh-CN" sz="1700" kern="1200" dirty="0" smtClean="0">
                          <a:solidFill>
                            <a:schemeClr val="dk1"/>
                          </a:solidFill>
                          <a:latin typeface="微软雅黑" pitchFamily="34" charset="-122"/>
                          <a:ea typeface="微软雅黑" pitchFamily="34" charset="-122"/>
                          <a:cs typeface="+mn-cs"/>
                        </a:rPr>
                        <a:t>7</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r>
                        <a:rPr lang="zh-CN" altLang="en-US" sz="1700" b="1" kern="1200" dirty="0" smtClean="0">
                          <a:solidFill>
                            <a:schemeClr val="dk1"/>
                          </a:solidFill>
                          <a:latin typeface="微软雅黑" pitchFamily="34" charset="-122"/>
                          <a:ea typeface="微软雅黑" pitchFamily="34" charset="-122"/>
                          <a:cs typeface="+mn-cs"/>
                        </a:rPr>
                        <a:t>房巧红</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7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700" kern="1200" dirty="0" smtClean="0">
                          <a:solidFill>
                            <a:schemeClr val="dk1"/>
                          </a:solidFill>
                          <a:latin typeface="微软雅黑" pitchFamily="34" charset="-122"/>
                          <a:ea typeface="微软雅黑" pitchFamily="34" charset="-122"/>
                          <a:cs typeface="+mn-cs"/>
                        </a:rPr>
                        <a:t>8</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r>
                        <a:rPr lang="zh-CN" altLang="en-US" sz="1700" b="1" kern="1200" dirty="0" smtClean="0">
                          <a:solidFill>
                            <a:schemeClr val="dk1"/>
                          </a:solidFill>
                          <a:latin typeface="微软雅黑" pitchFamily="34" charset="-122"/>
                          <a:ea typeface="微软雅黑" pitchFamily="34" charset="-122"/>
                          <a:cs typeface="+mn-cs"/>
                        </a:rPr>
                        <a:t>单克胜</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教育部专家库专家、中职示范校建设评审专家</a:t>
                      </a:r>
                      <a:endParaRPr lang="zh-CN" altLang="en-US" sz="1700" kern="1200" dirty="0">
                        <a:solidFill>
                          <a:schemeClr val="dk1"/>
                        </a:solidFill>
                        <a:latin typeface="微软雅黑" pitchFamily="34" charset="-122"/>
                        <a:ea typeface="微软雅黑" pitchFamily="34" charset="-122"/>
                        <a:cs typeface="+mn-cs"/>
                      </a:endParaRPr>
                    </a:p>
                  </a:txBody>
                  <a:tcPr/>
                </a:tc>
              </a:tr>
              <a:tr h="610067">
                <a:tc>
                  <a:txBody>
                    <a:bodyPr/>
                    <a:lstStyle/>
                    <a:p>
                      <a:r>
                        <a:rPr lang="en-US" altLang="zh-CN" sz="1700" kern="1200" dirty="0" smtClean="0">
                          <a:solidFill>
                            <a:schemeClr val="dk1"/>
                          </a:solidFill>
                          <a:latin typeface="微软雅黑" pitchFamily="34" charset="-122"/>
                          <a:ea typeface="微软雅黑" pitchFamily="34" charset="-122"/>
                          <a:cs typeface="+mn-cs"/>
                        </a:rPr>
                        <a:t>9</a:t>
                      </a:r>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r>
                        <a:rPr lang="zh-CN" altLang="en-US" sz="1700" b="1" kern="1200" dirty="0" smtClean="0">
                          <a:solidFill>
                            <a:schemeClr val="dk1"/>
                          </a:solidFill>
                          <a:latin typeface="微软雅黑" pitchFamily="34" charset="-122"/>
                          <a:ea typeface="微软雅黑" pitchFamily="34" charset="-122"/>
                          <a:cs typeface="+mn-cs"/>
                        </a:rPr>
                        <a:t>毕晓峰</a:t>
                      </a:r>
                      <a:endParaRPr lang="zh-CN" altLang="en-US" sz="17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中职示范校建设评审专家、原河南洛阳一拖职业学校校长</a:t>
                      </a:r>
                      <a:endParaRPr lang="zh-CN" altLang="en-US" sz="17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7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r>
                        <a:rPr lang="zh-CN" altLang="en-US" sz="1700" kern="1200" dirty="0" smtClean="0">
                          <a:solidFill>
                            <a:schemeClr val="dk1"/>
                          </a:solidFill>
                          <a:latin typeface="微软雅黑" pitchFamily="34" charset="-122"/>
                          <a:ea typeface="微软雅黑" pitchFamily="34" charset="-122"/>
                          <a:cs typeface="+mn-cs"/>
                        </a:rPr>
                        <a:t> .</a:t>
                      </a:r>
                      <a:r>
                        <a:rPr lang="en-US" altLang="zh-CN" sz="1700" kern="1200" dirty="0" smtClean="0">
                          <a:solidFill>
                            <a:schemeClr val="dk1"/>
                          </a:solidFill>
                          <a:latin typeface="微软雅黑" pitchFamily="34" charset="-122"/>
                          <a:ea typeface="微软雅黑" pitchFamily="34" charset="-122"/>
                          <a:cs typeface="+mn-cs"/>
                        </a:rPr>
                        <a:t>.</a:t>
                      </a:r>
                      <a:endParaRPr lang="zh-CN" altLang="en-US" sz="17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8840337" y="1966674"/>
            <a:ext cx="3048001" cy="3334244"/>
          </a:xfrm>
          <a:prstGeom prst="rect">
            <a:avLst/>
          </a:prstGeom>
          <a:ln cmpd="sng">
            <a:solidFill>
              <a:schemeClr val="accent2"/>
            </a:solidFill>
          </a:ln>
        </p:spPr>
        <p:txBody>
          <a:bodyPr lIns="91436" tIns="45719" rIns="91436" bIns="45719">
            <a:spAutoFit/>
          </a:bodyPr>
          <a:lstStyle/>
          <a:p>
            <a:pPr algn="just" defTabSz="1172306">
              <a:lnSpc>
                <a:spcPct val="150000"/>
              </a:lnSpc>
              <a:defRPr/>
            </a:pPr>
            <a:r>
              <a:rPr lang="en-US" altLang="zh-CN" sz="2100" b="1" dirty="0">
                <a:solidFill>
                  <a:srgbClr val="FF0000"/>
                </a:solidFill>
                <a:latin typeface="微软雅黑" pitchFamily="34" charset="-122"/>
                <a:ea typeface="微软雅黑" pitchFamily="34" charset="-122"/>
              </a:rPr>
              <a:t>     </a:t>
            </a:r>
            <a:r>
              <a:rPr lang="en-US" altLang="zh-CN" sz="2100" b="1" dirty="0">
                <a:solidFill>
                  <a:srgbClr val="C00000"/>
                </a:solidFill>
                <a:latin typeface="微软雅黑" pitchFamily="34" charset="-122"/>
                <a:ea typeface="微软雅黑" pitchFamily="34" charset="-122"/>
              </a:rPr>
              <a:t>12</a:t>
            </a:r>
            <a:r>
              <a:rPr lang="zh-CN" altLang="zh-CN" sz="2100" b="1" dirty="0">
                <a:solidFill>
                  <a:srgbClr val="C00000"/>
                </a:solidFill>
                <a:latin typeface="微软雅黑" pitchFamily="34" charset="-122"/>
                <a:ea typeface="微软雅黑" pitchFamily="34" charset="-122"/>
              </a:rPr>
              <a:t>个事业部</a:t>
            </a:r>
            <a:r>
              <a:rPr lang="zh-CN" altLang="en-US" sz="2100" b="1" dirty="0">
                <a:solidFill>
                  <a:srgbClr val="C00000"/>
                </a:solidFill>
                <a:latin typeface="微软雅黑" pitchFamily="34" charset="-122"/>
                <a:ea typeface="微软雅黑" pitchFamily="34" charset="-122"/>
              </a:rPr>
              <a:t>、</a:t>
            </a:r>
            <a:r>
              <a:rPr lang="en-US" altLang="zh-CN" sz="2100" b="1" dirty="0">
                <a:solidFill>
                  <a:srgbClr val="C00000"/>
                </a:solidFill>
                <a:latin typeface="微软雅黑" pitchFamily="34" charset="-122"/>
                <a:ea typeface="微软雅黑" pitchFamily="34" charset="-122"/>
              </a:rPr>
              <a:t>70</a:t>
            </a:r>
            <a:r>
              <a:rPr lang="zh-CN" altLang="zh-CN" sz="2100" b="1" dirty="0">
                <a:solidFill>
                  <a:srgbClr val="C00000"/>
                </a:solidFill>
                <a:latin typeface="微软雅黑" pitchFamily="34" charset="-122"/>
                <a:ea typeface="微软雅黑" pitchFamily="34" charset="-122"/>
              </a:rPr>
              <a:t>余个学科专业的丰富产品线</a:t>
            </a:r>
            <a:r>
              <a:rPr lang="zh-CN" altLang="en-US" sz="2100" b="1" dirty="0">
                <a:solidFill>
                  <a:srgbClr val="C00000"/>
                </a:solidFill>
                <a:latin typeface="微软雅黑" pitchFamily="34" charset="-122"/>
                <a:ea typeface="微软雅黑" pitchFamily="34" charset="-122"/>
              </a:rPr>
              <a:t>：</a:t>
            </a:r>
            <a:r>
              <a:rPr lang="zh-CN" altLang="en-US" sz="2100" kern="100" dirty="0">
                <a:solidFill>
                  <a:sysClr val="windowText" lastClr="000000"/>
                </a:solidFill>
                <a:latin typeface="微软雅黑" panose="020B0503020204020204" pitchFamily="34" charset="-122"/>
                <a:ea typeface="微软雅黑" panose="020B0503020204020204" pitchFamily="34" charset="-122"/>
                <a:cs typeface="Times New Roman"/>
              </a:rPr>
              <a:t>财税审事业部群、计算机教育事业部群、机电与自动化事业部群、校园文化事业部。</a:t>
            </a:r>
            <a:endParaRPr lang="en-US" altLang="zh-CN" sz="2100"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06">
              <a:lnSpc>
                <a:spcPts val="2564"/>
              </a:lnSpc>
              <a:defRPr/>
            </a:pPr>
            <a:r>
              <a:rPr lang="en-US" altLang="zh-CN" sz="21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2100" b="1" dirty="0">
              <a:solidFill>
                <a:srgbClr val="FF0000"/>
              </a:solidFill>
              <a:latin typeface="微软雅黑" pitchFamily="34" charset="-122"/>
              <a:ea typeface="微软雅黑" pitchFamily="34" charset="-122"/>
            </a:endParaRPr>
          </a:p>
        </p:txBody>
      </p:sp>
      <p:sp>
        <p:nvSpPr>
          <p:cNvPr id="11" name="MH_Other_5"/>
          <p:cNvSpPr>
            <a:spLocks noChangeArrowheads="1"/>
          </p:cNvSpPr>
          <p:nvPr>
            <p:custDataLst>
              <p:tags r:id="rId1"/>
            </p:custDataLst>
          </p:nvPr>
        </p:nvSpPr>
        <p:spPr bwMode="auto">
          <a:xfrm>
            <a:off x="239349" y="872153"/>
            <a:ext cx="2548675" cy="44989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a:solidFill>
                  <a:srgbClr val="FFFFFF"/>
                </a:solidFill>
                <a:ea typeface="微软雅黑" pitchFamily="34" charset="-122"/>
              </a:rPr>
              <a:t>（五）一流职教专家</a:t>
            </a:r>
          </a:p>
        </p:txBody>
      </p:sp>
    </p:spTree>
    <p:extLst>
      <p:ext uri="{BB962C8B-B14F-4D97-AF65-F5344CB8AC3E}">
        <p14:creationId xmlns:p14="http://schemas.microsoft.com/office/powerpoint/2010/main" val="399346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剪去单角的矩形 18">
            <a:extLst>
              <a:ext uri="{FF2B5EF4-FFF2-40B4-BE49-F238E27FC236}">
                <a16:creationId xmlns="" xmlns:a16="http://schemas.microsoft.com/office/drawing/2014/main" id="{1EC94BD4-D464-4FA5-8A3F-971A2E2370CF}"/>
              </a:ext>
            </a:extLst>
          </p:cNvPr>
          <p:cNvSpPr/>
          <p:nvPr/>
        </p:nvSpPr>
        <p:spPr bwMode="auto">
          <a:xfrm>
            <a:off x="1242740" y="1939698"/>
            <a:ext cx="2772000" cy="2772000"/>
          </a:xfrm>
          <a:prstGeom prst="snip1Rect">
            <a:avLst/>
          </a:prstGeom>
          <a:solidFill>
            <a:schemeClr val="bg1">
              <a:lumMod val="9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en-US" altLang="zh-CN" sz="3200" b="1" dirty="0">
                <a:latin typeface="微软雅黑" panose="020B0503020204020204" pitchFamily="34" charset="-122"/>
                <a:ea typeface="微软雅黑" panose="020B0503020204020204" pitchFamily="34" charset="-122"/>
              </a:rPr>
              <a:t>2015</a:t>
            </a:r>
            <a:r>
              <a:rPr lang="zh-CN" altLang="en-US" sz="3200" b="1" dirty="0">
                <a:latin typeface="微软雅黑" panose="020B0503020204020204" pitchFamily="34" charset="-122"/>
                <a:ea typeface="微软雅黑" panose="020B0503020204020204" pitchFamily="34" charset="-122"/>
              </a:rPr>
              <a:t>年</a:t>
            </a:r>
            <a:endParaRPr lang="en-US" altLang="zh-CN" sz="3200" b="1" dirty="0">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400" b="1" dirty="0">
                <a:solidFill>
                  <a:srgbClr val="D8D8D8">
                    <a:lumMod val="25000"/>
                  </a:srgbClr>
                </a:solidFill>
                <a:latin typeface="微软雅黑" panose="020B0503020204020204" pitchFamily="34" charset="-122"/>
                <a:ea typeface="微软雅黑" panose="020B0503020204020204" pitchFamily="34" charset="-122"/>
              </a:rPr>
              <a:t>深化</a:t>
            </a:r>
            <a:endParaRPr lang="en-US" altLang="zh-CN" sz="24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双创教育改革</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建立双创教育工作机制</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规划双创教育体系</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 xmlns:a16="http://schemas.microsoft.com/office/drawing/2014/main" id="{D5C917EB-AB95-4FD9-8073-8850EB938EEA}"/>
              </a:ext>
            </a:extLst>
          </p:cNvPr>
          <p:cNvGrpSpPr/>
          <p:nvPr/>
        </p:nvGrpSpPr>
        <p:grpSpPr>
          <a:xfrm>
            <a:off x="4085135" y="3023780"/>
            <a:ext cx="548027" cy="467310"/>
            <a:chOff x="3493359" y="3041555"/>
            <a:chExt cx="548027" cy="533745"/>
          </a:xfrm>
        </p:grpSpPr>
        <p:sp>
          <p:nvSpPr>
            <p:cNvPr id="14" name="燕尾形 19">
              <a:extLst>
                <a:ext uri="{FF2B5EF4-FFF2-40B4-BE49-F238E27FC236}">
                  <a16:creationId xmlns="" xmlns:a16="http://schemas.microsoft.com/office/drawing/2014/main" id="{51B3CCE7-B8BE-4C3B-9627-60686851F152}"/>
                </a:ext>
              </a:extLst>
            </p:cNvPr>
            <p:cNvSpPr/>
            <p:nvPr/>
          </p:nvSpPr>
          <p:spPr bwMode="auto">
            <a:xfrm>
              <a:off x="3493359" y="3041557"/>
              <a:ext cx="314878" cy="533743"/>
            </a:xfrm>
            <a:prstGeom prst="chevron">
              <a:avLst/>
            </a:prstGeom>
            <a:solidFill>
              <a:srgbClr val="32BB99"/>
            </a:solidFill>
            <a:ln w="9525" cap="flat" cmpd="sng" algn="ctr">
              <a:noFill/>
              <a:prstDash val="solid"/>
              <a:round/>
              <a:headEnd type="none" w="med" len="med"/>
              <a:tailEnd type="none" w="med" len="med"/>
            </a:ln>
            <a:effectLst/>
          </p:spPr>
          <p:txBody>
            <a:bodyPr vert="horz" wrap="none" lIns="108000" tIns="56160" rIns="108000" bIns="56160" numCol="1" rtlCol="0" anchor="ctr" anchorCtr="0" compatLnSpc="1">
              <a:prstTxWarp prst="textNoShape">
                <a:avLst/>
              </a:prstTxWarp>
            </a:bodyPr>
            <a:lstStyle/>
            <a:p>
              <a:pPr fontAlgn="base">
                <a:spcBef>
                  <a:spcPct val="0"/>
                </a:spcBef>
                <a:spcAft>
                  <a:spcPct val="0"/>
                </a:spcAft>
              </a:pPr>
              <a:endParaRPr lang="zh-CN" altLang="en-US" sz="3360">
                <a:solidFill>
                  <a:srgbClr val="000000"/>
                </a:solidFill>
              </a:endParaRPr>
            </a:p>
          </p:txBody>
        </p:sp>
        <p:sp>
          <p:nvSpPr>
            <p:cNvPr id="15" name="燕尾形 20">
              <a:extLst>
                <a:ext uri="{FF2B5EF4-FFF2-40B4-BE49-F238E27FC236}">
                  <a16:creationId xmlns="" xmlns:a16="http://schemas.microsoft.com/office/drawing/2014/main" id="{46C78695-EE68-4C3C-9CDA-E9F6E733AEFE}"/>
                </a:ext>
              </a:extLst>
            </p:cNvPr>
            <p:cNvSpPr/>
            <p:nvPr/>
          </p:nvSpPr>
          <p:spPr bwMode="auto">
            <a:xfrm>
              <a:off x="3726508" y="3041555"/>
              <a:ext cx="314878" cy="533743"/>
            </a:xfrm>
            <a:prstGeom prst="chevron">
              <a:avLst/>
            </a:prstGeom>
            <a:solidFill>
              <a:srgbClr val="32BB99"/>
            </a:solidFill>
            <a:ln w="9525" cap="flat" cmpd="sng" algn="ctr">
              <a:noFill/>
              <a:prstDash val="solid"/>
              <a:round/>
              <a:headEnd type="none" w="med" len="med"/>
              <a:tailEnd type="none" w="med" len="med"/>
            </a:ln>
            <a:effectLst/>
          </p:spPr>
          <p:txBody>
            <a:bodyPr vert="horz" wrap="none" lIns="108000" tIns="56160" rIns="108000" bIns="56160" numCol="1" rtlCol="0" anchor="ctr" anchorCtr="0" compatLnSpc="1">
              <a:prstTxWarp prst="textNoShape">
                <a:avLst/>
              </a:prstTxWarp>
            </a:bodyPr>
            <a:lstStyle/>
            <a:p>
              <a:pPr fontAlgn="base">
                <a:spcBef>
                  <a:spcPct val="0"/>
                </a:spcBef>
                <a:spcAft>
                  <a:spcPct val="0"/>
                </a:spcAft>
              </a:pPr>
              <a:endParaRPr lang="zh-CN" altLang="en-US" sz="3360">
                <a:solidFill>
                  <a:srgbClr val="000000"/>
                </a:solidFill>
              </a:endParaRPr>
            </a:p>
          </p:txBody>
        </p:sp>
      </p:grpSp>
      <p:sp>
        <p:nvSpPr>
          <p:cNvPr id="21" name="剪去单角的矩形 18">
            <a:extLst>
              <a:ext uri="{FF2B5EF4-FFF2-40B4-BE49-F238E27FC236}">
                <a16:creationId xmlns="" xmlns:a16="http://schemas.microsoft.com/office/drawing/2014/main" id="{5896D053-8FFC-4763-A9FC-CDA2521D9F2F}"/>
              </a:ext>
            </a:extLst>
          </p:cNvPr>
          <p:cNvSpPr/>
          <p:nvPr/>
        </p:nvSpPr>
        <p:spPr bwMode="auto">
          <a:xfrm>
            <a:off x="4703555" y="1939697"/>
            <a:ext cx="2772000" cy="2772000"/>
          </a:xfrm>
          <a:prstGeom prst="snip1Rect">
            <a:avLst/>
          </a:prstGeom>
          <a:solidFill>
            <a:schemeClr val="bg1">
              <a:lumMod val="9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en-US" altLang="zh-CN" sz="3200" b="1" dirty="0">
                <a:latin typeface="微软雅黑" panose="020B0503020204020204" pitchFamily="34" charset="-122"/>
                <a:ea typeface="微软雅黑" panose="020B0503020204020204" pitchFamily="34" charset="-122"/>
              </a:rPr>
              <a:t>2017</a:t>
            </a:r>
            <a:r>
              <a:rPr lang="zh-CN" altLang="en-US" sz="3200" b="1" dirty="0">
                <a:latin typeface="微软雅黑" panose="020B0503020204020204" pitchFamily="34" charset="-122"/>
                <a:ea typeface="微软雅黑" panose="020B0503020204020204" pitchFamily="34" charset="-122"/>
              </a:rPr>
              <a:t>年</a:t>
            </a:r>
            <a:endParaRPr lang="en-US" altLang="zh-CN" sz="3200" b="1" dirty="0">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400" b="1" dirty="0">
                <a:solidFill>
                  <a:srgbClr val="D8D8D8">
                    <a:lumMod val="25000"/>
                  </a:srgbClr>
                </a:solidFill>
                <a:latin typeface="微软雅黑" panose="020B0503020204020204" pitchFamily="34" charset="-122"/>
                <a:ea typeface="微软雅黑" panose="020B0503020204020204" pitchFamily="34" charset="-122"/>
              </a:rPr>
              <a:t>普及</a:t>
            </a:r>
            <a:endParaRPr lang="en-US" altLang="zh-CN" sz="24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创新创业教育</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实现双创通识教育全覆盖</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初步建立全程递进教育路线</a:t>
            </a:r>
          </a:p>
        </p:txBody>
      </p:sp>
      <p:sp>
        <p:nvSpPr>
          <p:cNvPr id="25" name="剪去单角的矩形 18">
            <a:extLst>
              <a:ext uri="{FF2B5EF4-FFF2-40B4-BE49-F238E27FC236}">
                <a16:creationId xmlns="" xmlns:a16="http://schemas.microsoft.com/office/drawing/2014/main" id="{1949C535-4A14-48A2-9D91-5A4B94AEE5A4}"/>
              </a:ext>
            </a:extLst>
          </p:cNvPr>
          <p:cNvSpPr/>
          <p:nvPr/>
        </p:nvSpPr>
        <p:spPr bwMode="auto">
          <a:xfrm>
            <a:off x="8164371" y="1939696"/>
            <a:ext cx="2772000" cy="2772000"/>
          </a:xfrm>
          <a:prstGeom prst="snip1Rect">
            <a:avLst/>
          </a:prstGeom>
          <a:solidFill>
            <a:schemeClr val="bg1">
              <a:lumMod val="9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en-US" altLang="zh-CN" sz="3200" b="1" dirty="0">
                <a:latin typeface="微软雅黑" panose="020B0503020204020204" pitchFamily="34" charset="-122"/>
                <a:ea typeface="微软雅黑" panose="020B0503020204020204" pitchFamily="34" charset="-122"/>
              </a:rPr>
              <a:t>2020</a:t>
            </a:r>
            <a:r>
              <a:rPr lang="zh-CN" altLang="en-US" sz="3200" b="1" dirty="0">
                <a:latin typeface="微软雅黑" panose="020B0503020204020204" pitchFamily="34" charset="-122"/>
                <a:ea typeface="微软雅黑" panose="020B0503020204020204" pitchFamily="34" charset="-122"/>
              </a:rPr>
              <a:t>年</a:t>
            </a:r>
            <a:endParaRPr lang="en-US" altLang="zh-CN" sz="3200" b="1" dirty="0">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400" b="1" dirty="0">
                <a:solidFill>
                  <a:srgbClr val="D8D8D8">
                    <a:lumMod val="25000"/>
                  </a:srgbClr>
                </a:solidFill>
                <a:latin typeface="微软雅黑" panose="020B0503020204020204" pitchFamily="34" charset="-122"/>
                <a:ea typeface="微软雅黑" panose="020B0503020204020204" pitchFamily="34" charset="-122"/>
              </a:rPr>
              <a:t>健全</a:t>
            </a:r>
            <a:endParaRPr lang="en-US" altLang="zh-CN" sz="24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双创教育体系</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sz="1400" dirty="0">
              <a:solidFill>
                <a:srgbClr val="000000"/>
              </a:solidFill>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健全专创融合教育体系</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建立产教融合实现机制</a:t>
            </a:r>
          </a:p>
        </p:txBody>
      </p:sp>
      <p:grpSp>
        <p:nvGrpSpPr>
          <p:cNvPr id="26" name="组合 25">
            <a:extLst>
              <a:ext uri="{FF2B5EF4-FFF2-40B4-BE49-F238E27FC236}">
                <a16:creationId xmlns="" xmlns:a16="http://schemas.microsoft.com/office/drawing/2014/main" id="{BB463B75-7723-4DB4-8A72-1184525148BE}"/>
              </a:ext>
            </a:extLst>
          </p:cNvPr>
          <p:cNvGrpSpPr/>
          <p:nvPr/>
        </p:nvGrpSpPr>
        <p:grpSpPr>
          <a:xfrm>
            <a:off x="7545950" y="3023780"/>
            <a:ext cx="548027" cy="467310"/>
            <a:chOff x="3493359" y="3041555"/>
            <a:chExt cx="548027" cy="533745"/>
          </a:xfrm>
        </p:grpSpPr>
        <p:sp>
          <p:nvSpPr>
            <p:cNvPr id="27" name="燕尾形 19">
              <a:extLst>
                <a:ext uri="{FF2B5EF4-FFF2-40B4-BE49-F238E27FC236}">
                  <a16:creationId xmlns="" xmlns:a16="http://schemas.microsoft.com/office/drawing/2014/main" id="{2E9423DF-9128-4B26-A934-67D7598D169E}"/>
                </a:ext>
              </a:extLst>
            </p:cNvPr>
            <p:cNvSpPr/>
            <p:nvPr/>
          </p:nvSpPr>
          <p:spPr bwMode="auto">
            <a:xfrm>
              <a:off x="3493359" y="3041557"/>
              <a:ext cx="314878" cy="533743"/>
            </a:xfrm>
            <a:prstGeom prst="chevron">
              <a:avLst/>
            </a:prstGeom>
            <a:solidFill>
              <a:srgbClr val="32BB99"/>
            </a:solidFill>
            <a:ln w="9525" cap="flat" cmpd="sng" algn="ctr">
              <a:noFill/>
              <a:prstDash val="solid"/>
              <a:round/>
              <a:headEnd type="none" w="med" len="med"/>
              <a:tailEnd type="none" w="med" len="med"/>
            </a:ln>
            <a:effectLst/>
          </p:spPr>
          <p:txBody>
            <a:bodyPr vert="horz" wrap="none" lIns="108000" tIns="56160" rIns="108000" bIns="56160" numCol="1" rtlCol="0" anchor="ctr" anchorCtr="0" compatLnSpc="1">
              <a:prstTxWarp prst="textNoShape">
                <a:avLst/>
              </a:prstTxWarp>
            </a:bodyPr>
            <a:lstStyle/>
            <a:p>
              <a:pPr fontAlgn="base">
                <a:spcBef>
                  <a:spcPct val="0"/>
                </a:spcBef>
                <a:spcAft>
                  <a:spcPct val="0"/>
                </a:spcAft>
              </a:pPr>
              <a:endParaRPr lang="zh-CN" altLang="en-US" sz="3360">
                <a:solidFill>
                  <a:srgbClr val="000000"/>
                </a:solidFill>
              </a:endParaRPr>
            </a:p>
          </p:txBody>
        </p:sp>
        <p:sp>
          <p:nvSpPr>
            <p:cNvPr id="28" name="燕尾形 20">
              <a:extLst>
                <a:ext uri="{FF2B5EF4-FFF2-40B4-BE49-F238E27FC236}">
                  <a16:creationId xmlns="" xmlns:a16="http://schemas.microsoft.com/office/drawing/2014/main" id="{ABCC7BF9-9B03-4A6E-B42C-4DCDB0BC4348}"/>
                </a:ext>
              </a:extLst>
            </p:cNvPr>
            <p:cNvSpPr/>
            <p:nvPr/>
          </p:nvSpPr>
          <p:spPr bwMode="auto">
            <a:xfrm>
              <a:off x="3726508" y="3041555"/>
              <a:ext cx="314878" cy="533743"/>
            </a:xfrm>
            <a:prstGeom prst="chevron">
              <a:avLst/>
            </a:prstGeom>
            <a:solidFill>
              <a:srgbClr val="32BB99"/>
            </a:solidFill>
            <a:ln w="9525" cap="flat" cmpd="sng" algn="ctr">
              <a:noFill/>
              <a:prstDash val="solid"/>
              <a:round/>
              <a:headEnd type="none" w="med" len="med"/>
              <a:tailEnd type="none" w="med" len="med"/>
            </a:ln>
            <a:effectLst/>
          </p:spPr>
          <p:txBody>
            <a:bodyPr vert="horz" wrap="none" lIns="108000" tIns="56160" rIns="108000" bIns="56160" numCol="1" rtlCol="0" anchor="ctr" anchorCtr="0" compatLnSpc="1">
              <a:prstTxWarp prst="textNoShape">
                <a:avLst/>
              </a:prstTxWarp>
            </a:bodyPr>
            <a:lstStyle/>
            <a:p>
              <a:pPr fontAlgn="base">
                <a:spcBef>
                  <a:spcPct val="0"/>
                </a:spcBef>
                <a:spcAft>
                  <a:spcPct val="0"/>
                </a:spcAft>
              </a:pPr>
              <a:endParaRPr lang="zh-CN" altLang="en-US" sz="3360">
                <a:solidFill>
                  <a:srgbClr val="000000"/>
                </a:solidFill>
              </a:endParaRPr>
            </a:p>
          </p:txBody>
        </p:sp>
      </p:grpSp>
      <p:sp>
        <p:nvSpPr>
          <p:cNvPr id="18" name="矩形 17"/>
          <p:cNvSpPr/>
          <p:nvPr/>
        </p:nvSpPr>
        <p:spPr>
          <a:xfrm>
            <a:off x="122696" y="711160"/>
            <a:ext cx="138531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2</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关键节点</a:t>
            </a:r>
            <a:endParaRPr lang="zh-CN" altLang="en-US" b="1" dirty="0">
              <a:solidFill>
                <a:srgbClr val="C00000"/>
              </a:solidFill>
              <a:latin typeface="微软雅黑" pitchFamily="34" charset="-122"/>
              <a:ea typeface="微软雅黑" pitchFamily="34" charset="-122"/>
            </a:endParaRPr>
          </a:p>
        </p:txBody>
      </p:sp>
      <p:sp>
        <p:nvSpPr>
          <p:cNvPr id="12"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02</a:t>
            </a:r>
            <a:endParaRPr lang="zh-CN" altLang="en-US" sz="1500" b="1" dirty="0">
              <a:solidFill>
                <a:prstClr val="white"/>
              </a:solidFill>
            </a:endParaRPr>
          </a:p>
        </p:txBody>
      </p:sp>
    </p:spTree>
    <p:extLst>
      <p:ext uri="{BB962C8B-B14F-4D97-AF65-F5344CB8AC3E}">
        <p14:creationId xmlns:p14="http://schemas.microsoft.com/office/powerpoint/2010/main" val="19388934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4">
            <a:extLst>
              <a:ext uri="{FF2B5EF4-FFF2-40B4-BE49-F238E27FC236}">
                <a16:creationId xmlns="" xmlns:a16="http://schemas.microsoft.com/office/drawing/2014/main" id="{F6220BF0-2EC4-494C-9399-FF6B77AEEEB0}"/>
              </a:ext>
            </a:extLst>
          </p:cNvPr>
          <p:cNvSpPr>
            <a:spLocks noGrp="1"/>
          </p:cNvSpPr>
          <p:nvPr>
            <p:ph type="body" sz="quarter" idx="10"/>
          </p:nvPr>
        </p:nvSpPr>
        <p:spPr>
          <a:xfrm>
            <a:off x="9223574" y="215151"/>
            <a:ext cx="2448479" cy="421339"/>
          </a:xfrm>
        </p:spPr>
        <p:txBody>
          <a:bodyPr/>
          <a:lstStyle/>
          <a:p>
            <a:r>
              <a:rPr lang="zh-CN" altLang="en-US" sz="2400" dirty="0" smtClean="0"/>
              <a:t>五</a:t>
            </a:r>
            <a:r>
              <a:rPr lang="en-US" altLang="zh-CN" sz="2400" dirty="0" smtClean="0"/>
              <a:t>.</a:t>
            </a:r>
            <a:r>
              <a:rPr lang="zh-CN" altLang="en-US" sz="2400" dirty="0"/>
              <a:t>合作项目案例</a:t>
            </a:r>
          </a:p>
          <a:p>
            <a:endParaRPr lang="zh-CN" altLang="en-US" dirty="0"/>
          </a:p>
          <a:p>
            <a:endParaRPr lang="zh-CN" altLang="en-US" dirty="0"/>
          </a:p>
        </p:txBody>
      </p:sp>
      <p:sp>
        <p:nvSpPr>
          <p:cNvPr id="24" name="TextBox 10">
            <a:extLst>
              <a:ext uri="{FF2B5EF4-FFF2-40B4-BE49-F238E27FC236}">
                <a16:creationId xmlns="" xmlns:a16="http://schemas.microsoft.com/office/drawing/2014/main" id="{BC797853-7F1B-4501-9E17-4691008133C6}"/>
              </a:ext>
            </a:extLst>
          </p:cNvPr>
          <p:cNvSpPr txBox="1"/>
          <p:nvPr/>
        </p:nvSpPr>
        <p:spPr>
          <a:xfrm>
            <a:off x="979226" y="1667943"/>
            <a:ext cx="6610787" cy="1524524"/>
          </a:xfrm>
          <a:prstGeom prst="rect">
            <a:avLst/>
          </a:prstGeom>
          <a:noFill/>
        </p:spPr>
        <p:txBody>
          <a:bodyPr wrap="square" lIns="116087" tIns="58041" rIns="116087" bIns="58041" rtlCol="0">
            <a:spAutoFit/>
          </a:bodyPr>
          <a:lstStyle/>
          <a:p>
            <a:pPr defTabSz="1160859" fontAlgn="base">
              <a:lnSpc>
                <a:spcPct val="150000"/>
              </a:lnSpc>
              <a:spcBef>
                <a:spcPct val="0"/>
              </a:spcBef>
              <a:spcAft>
                <a:spcPct val="0"/>
              </a:spcAft>
            </a:pPr>
            <a:r>
              <a:rPr lang="zh-CN" altLang="en-US" sz="1524" dirty="0">
                <a:solidFill>
                  <a:srgbClr val="000000"/>
                </a:solidFill>
                <a:latin typeface="微软雅黑" panose="020B0503020204020204" pitchFamily="34" charset="-122"/>
                <a:ea typeface="微软雅黑" panose="020B0503020204020204" pitchFamily="34" charset="-122"/>
              </a:rPr>
              <a:t>国泰安创业学院成立于</a:t>
            </a:r>
            <a:r>
              <a:rPr lang="en-US" altLang="zh-CN" sz="1524" dirty="0">
                <a:solidFill>
                  <a:srgbClr val="000000"/>
                </a:solidFill>
                <a:latin typeface="微软雅黑" panose="020B0503020204020204" pitchFamily="34" charset="-122"/>
                <a:ea typeface="微软雅黑" panose="020B0503020204020204" pitchFamily="34" charset="-122"/>
              </a:rPr>
              <a:t>2013</a:t>
            </a:r>
            <a:r>
              <a:rPr lang="zh-CN" altLang="en-US" sz="1524" dirty="0">
                <a:solidFill>
                  <a:srgbClr val="000000"/>
                </a:solidFill>
                <a:latin typeface="微软雅黑" panose="020B0503020204020204" pitchFamily="34" charset="-122"/>
                <a:ea typeface="微软雅黑" panose="020B0503020204020204" pitchFamily="34" charset="-122"/>
              </a:rPr>
              <a:t>年</a:t>
            </a:r>
            <a:r>
              <a:rPr lang="en-US" altLang="zh-CN" sz="1524" dirty="0">
                <a:solidFill>
                  <a:srgbClr val="000000"/>
                </a:solidFill>
                <a:latin typeface="微软雅黑" panose="020B0503020204020204" pitchFamily="34" charset="-122"/>
                <a:ea typeface="微软雅黑" panose="020B0503020204020204" pitchFamily="34" charset="-122"/>
              </a:rPr>
              <a:t>5</a:t>
            </a:r>
            <a:r>
              <a:rPr lang="zh-CN" altLang="en-US" sz="1524" dirty="0">
                <a:solidFill>
                  <a:srgbClr val="000000"/>
                </a:solidFill>
                <a:latin typeface="微软雅黑" panose="020B0503020204020204" pitchFamily="34" charset="-122"/>
                <a:ea typeface="微软雅黑" panose="020B0503020204020204" pitchFamily="34" charset="-122"/>
              </a:rPr>
              <a:t>月，由宁波大红鹰学院与深圳国泰安教育技术股份有限公司合作创办，开展创业本科学历教育。学院立足浙江、面向长三角、辐射全国，为国家及地方创新经济发展输送高素质、复合型创新创业人才。</a:t>
            </a:r>
            <a:endParaRPr lang="en-US" altLang="zh-CN" sz="1524" dirty="0">
              <a:solidFill>
                <a:srgbClr val="000000"/>
              </a:solidFill>
              <a:latin typeface="微软雅黑" panose="020B0503020204020204" pitchFamily="34" charset="-122"/>
              <a:ea typeface="微软雅黑" panose="020B0503020204020204" pitchFamily="34" charset="-122"/>
            </a:endParaRPr>
          </a:p>
        </p:txBody>
      </p:sp>
      <p:pic>
        <p:nvPicPr>
          <p:cNvPr id="25" name="Picture 2" descr="C:\Documents and Settings\Administrator\桌面\创业学院LOGO.png">
            <a:extLst>
              <a:ext uri="{FF2B5EF4-FFF2-40B4-BE49-F238E27FC236}">
                <a16:creationId xmlns="" xmlns:a16="http://schemas.microsoft.com/office/drawing/2014/main" id="{B959E3FB-EF65-4384-B92A-7542E442E6F4}"/>
              </a:ext>
            </a:extLst>
          </p:cNvPr>
          <p:cNvPicPr>
            <a:picLocks noChangeAspect="1" noChangeArrowheads="1"/>
          </p:cNvPicPr>
          <p:nvPr/>
        </p:nvPicPr>
        <p:blipFill>
          <a:blip r:embed="rId3" cstate="print"/>
          <a:srcRect/>
          <a:stretch>
            <a:fillRect/>
          </a:stretch>
        </p:blipFill>
        <p:spPr bwMode="auto">
          <a:xfrm>
            <a:off x="5389945" y="2846502"/>
            <a:ext cx="2200067" cy="1264756"/>
          </a:xfrm>
          <a:prstGeom prst="rect">
            <a:avLst/>
          </a:prstGeom>
          <a:noFill/>
        </p:spPr>
      </p:pic>
      <p:sp>
        <p:nvSpPr>
          <p:cNvPr id="26" name="矩形 25">
            <a:extLst>
              <a:ext uri="{FF2B5EF4-FFF2-40B4-BE49-F238E27FC236}">
                <a16:creationId xmlns="" xmlns:a16="http://schemas.microsoft.com/office/drawing/2014/main" id="{A370DB0D-2937-4586-8CE8-59A1D29DA10C}"/>
              </a:ext>
            </a:extLst>
          </p:cNvPr>
          <p:cNvSpPr/>
          <p:nvPr/>
        </p:nvSpPr>
        <p:spPr>
          <a:xfrm>
            <a:off x="1080655" y="3192140"/>
            <a:ext cx="3974259" cy="1297026"/>
          </a:xfrm>
          <a:prstGeom prst="rect">
            <a:avLst/>
          </a:prstGeom>
        </p:spPr>
        <p:txBody>
          <a:bodyPr wrap="square" lIns="116087" tIns="58041" rIns="116087" bIns="58041">
            <a:spAutoFit/>
          </a:bodyPr>
          <a:lstStyle/>
          <a:p>
            <a:pPr defTabSz="1160859" fontAlgn="base">
              <a:lnSpc>
                <a:spcPts val="2285"/>
              </a:lnSpc>
              <a:spcBef>
                <a:spcPct val="0"/>
              </a:spcBef>
              <a:spcAft>
                <a:spcPct val="0"/>
              </a:spcAft>
            </a:pP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时任</a:t>
            </a:r>
            <a:r>
              <a:rPr lang="zh-CN" altLang="zh-CN" sz="1397" b="1" dirty="0">
                <a:solidFill>
                  <a:schemeClr val="tx1">
                    <a:lumMod val="65000"/>
                    <a:lumOff val="35000"/>
                  </a:schemeClr>
                </a:solidFill>
                <a:latin typeface="微软雅黑" panose="020B0503020204020204" pitchFamily="34" charset="-122"/>
                <a:ea typeface="微软雅黑" panose="020B0503020204020204" pitchFamily="34" charset="-122"/>
              </a:rPr>
              <a:t>教育部部长袁贵仁在</a:t>
            </a:r>
            <a:r>
              <a:rPr lang="en-US" altLang="zh-CN" sz="1397" b="1" dirty="0">
                <a:solidFill>
                  <a:schemeClr val="tx1">
                    <a:lumMod val="65000"/>
                    <a:lumOff val="35000"/>
                  </a:schemeClr>
                </a:solidFill>
                <a:latin typeface="微软雅黑" panose="020B0503020204020204" pitchFamily="34" charset="-122"/>
                <a:ea typeface="微软雅黑" panose="020B0503020204020204" pitchFamily="34" charset="-122"/>
              </a:rPr>
              <a:t>2015</a:t>
            </a:r>
            <a:r>
              <a:rPr lang="zh-CN" altLang="zh-CN" sz="1397" b="1"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397" b="1"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zh-CN" sz="1397" b="1" dirty="0">
                <a:solidFill>
                  <a:schemeClr val="tx1">
                    <a:lumMod val="65000"/>
                    <a:lumOff val="35000"/>
                  </a:schemeClr>
                </a:solidFill>
                <a:latin typeface="微软雅黑" panose="020B0503020204020204" pitchFamily="34" charset="-122"/>
                <a:ea typeface="微软雅黑" panose="020B0503020204020204" pitchFamily="34" charset="-122"/>
              </a:rPr>
              <a:t>月考察国泰安创业学院时指出，</a:t>
            </a: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397" b="1" dirty="0">
                <a:solidFill>
                  <a:schemeClr val="tx1">
                    <a:lumMod val="65000"/>
                    <a:lumOff val="35000"/>
                  </a:schemeClr>
                </a:solidFill>
                <a:latin typeface="微软雅黑" panose="020B0503020204020204" pitchFamily="34" charset="-122"/>
                <a:ea typeface="微软雅黑" panose="020B0503020204020204" pitchFamily="34" charset="-122"/>
              </a:rPr>
              <a:t>创业教育需要创新人才培养模式，国泰安创业学院引领先行一步，成绩可嘉，经验值得推广</a:t>
            </a: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27" name="Picture 2">
            <a:extLst>
              <a:ext uri="{FF2B5EF4-FFF2-40B4-BE49-F238E27FC236}">
                <a16:creationId xmlns="" xmlns:a16="http://schemas.microsoft.com/office/drawing/2014/main" id="{442AAA75-3C3D-44D0-8956-6403378C31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 r="9607" b="4059"/>
          <a:stretch/>
        </p:blipFill>
        <p:spPr bwMode="auto">
          <a:xfrm>
            <a:off x="7924775" y="1664325"/>
            <a:ext cx="2597596" cy="1739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任意多边形 23">
            <a:extLst>
              <a:ext uri="{FF2B5EF4-FFF2-40B4-BE49-F238E27FC236}">
                <a16:creationId xmlns="" xmlns:a16="http://schemas.microsoft.com/office/drawing/2014/main" id="{B3E01B85-FEB4-40F4-B8FB-7C39B46004BA}"/>
              </a:ext>
            </a:extLst>
          </p:cNvPr>
          <p:cNvSpPr/>
          <p:nvPr/>
        </p:nvSpPr>
        <p:spPr>
          <a:xfrm rot="5400000">
            <a:off x="4244538" y="3418687"/>
            <a:ext cx="432048" cy="1188703"/>
          </a:xfrm>
          <a:custGeom>
            <a:avLst/>
            <a:gdLst>
              <a:gd name="connsiteX0" fmla="*/ 0 w 5442154"/>
              <a:gd name="connsiteY0" fmla="*/ 0 h 5279923"/>
              <a:gd name="connsiteX1" fmla="*/ 5442154 w 5442154"/>
              <a:gd name="connsiteY1" fmla="*/ 0 h 5279923"/>
              <a:gd name="connsiteX2" fmla="*/ 5442154 w 5442154"/>
              <a:gd name="connsiteY2" fmla="*/ 5279923 h 5279923"/>
            </a:gdLst>
            <a:ahLst/>
            <a:cxnLst>
              <a:cxn ang="0">
                <a:pos x="connsiteX0" y="connsiteY0"/>
              </a:cxn>
              <a:cxn ang="0">
                <a:pos x="connsiteX1" y="connsiteY1"/>
              </a:cxn>
              <a:cxn ang="0">
                <a:pos x="connsiteX2" y="connsiteY2"/>
              </a:cxn>
            </a:cxnLst>
            <a:rect l="l" t="t" r="r" b="b"/>
            <a:pathLst>
              <a:path w="5442154" h="5279923">
                <a:moveTo>
                  <a:pt x="0" y="0"/>
                </a:moveTo>
                <a:lnTo>
                  <a:pt x="5442154" y="0"/>
                </a:lnTo>
                <a:lnTo>
                  <a:pt x="5442154" y="5279923"/>
                </a:lnTo>
              </a:path>
            </a:pathLst>
          </a:custGeom>
          <a:noFill/>
          <a:ln w="19050" cap="flat" cmpd="sng" algn="ctr">
            <a:solidFill>
              <a:srgbClr val="FC9341"/>
            </a:solidFill>
            <a:prstDash val="dash"/>
          </a:ln>
          <a:effectLst/>
        </p:spPr>
        <p:txBody>
          <a:bodyPr lIns="116087" tIns="58041" rIns="116087" bIns="58041" rtlCol="0" anchor="ctr"/>
          <a:lstStyle/>
          <a:p>
            <a:pPr algn="ctr" defTabSz="1160859" fontAlgn="base">
              <a:spcBef>
                <a:spcPct val="0"/>
              </a:spcBef>
              <a:spcAft>
                <a:spcPct val="0"/>
              </a:spcAft>
              <a:defRPr/>
            </a:pPr>
            <a:endParaRPr lang="en-US" sz="2540" kern="0">
              <a:solidFill>
                <a:sysClr val="window" lastClr="FFFFFF"/>
              </a:solidFill>
              <a:latin typeface="微软雅黑" panose="020B0503020204020204" pitchFamily="34" charset="-122"/>
              <a:ea typeface="微软雅黑" panose="020B0503020204020204" pitchFamily="34" charset="-122"/>
            </a:endParaRPr>
          </a:p>
        </p:txBody>
      </p:sp>
      <p:pic>
        <p:nvPicPr>
          <p:cNvPr id="29" name="Picture 2">
            <a:extLst>
              <a:ext uri="{FF2B5EF4-FFF2-40B4-BE49-F238E27FC236}">
                <a16:creationId xmlns="" xmlns:a16="http://schemas.microsoft.com/office/drawing/2014/main" id="{38B07F9B-02EB-4314-8C3F-F76566A2A7F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05" t="7545" r="21166" b="11377"/>
          <a:stretch/>
        </p:blipFill>
        <p:spPr bwMode="auto">
          <a:xfrm>
            <a:off x="1190477" y="4609305"/>
            <a:ext cx="1049675" cy="1414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a:extLst>
              <a:ext uri="{FF2B5EF4-FFF2-40B4-BE49-F238E27FC236}">
                <a16:creationId xmlns="" xmlns:a16="http://schemas.microsoft.com/office/drawing/2014/main" id="{302F9750-DE7D-4877-AFF1-A6738BB9315C}"/>
              </a:ext>
            </a:extLst>
          </p:cNvPr>
          <p:cNvSpPr/>
          <p:nvPr/>
        </p:nvSpPr>
        <p:spPr>
          <a:xfrm>
            <a:off x="2515359" y="4644578"/>
            <a:ext cx="4579101" cy="977191"/>
          </a:xfrm>
          <a:prstGeom prst="rect">
            <a:avLst/>
          </a:prstGeom>
        </p:spPr>
        <p:txBody>
          <a:bodyPr wrap="square">
            <a:spAutoFit/>
          </a:bodyPr>
          <a:lstStyle/>
          <a:p>
            <a:pPr indent="338665" defTabSz="1160859" fontAlgn="base">
              <a:lnSpc>
                <a:spcPts val="2285"/>
              </a:lnSpc>
              <a:spcBef>
                <a:spcPct val="0"/>
              </a:spcBef>
              <a:spcAft>
                <a:spcPct val="0"/>
              </a:spcAft>
            </a:pP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国泰安创业学院</a:t>
            </a:r>
            <a:r>
              <a:rPr lang="en-US" altLang="zh-CN" sz="1397"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基于校企深度融合的“三位一体 ”创业人才培养体系构建与实践项目荣获</a:t>
            </a:r>
            <a:r>
              <a:rPr lang="en-US" altLang="zh-CN" sz="1397" b="1" dirty="0">
                <a:solidFill>
                  <a:schemeClr val="tx1">
                    <a:lumMod val="65000"/>
                    <a:lumOff val="35000"/>
                  </a:schemeClr>
                </a:solidFill>
                <a:latin typeface="微软雅黑" panose="020B0503020204020204" pitchFamily="34" charset="-122"/>
                <a:ea typeface="微软雅黑" panose="020B0503020204020204" pitchFamily="34" charset="-122"/>
              </a:rPr>
              <a:t>2016</a:t>
            </a:r>
            <a:r>
              <a:rPr lang="zh-CN" altLang="en-US" sz="1397" b="1" dirty="0">
                <a:solidFill>
                  <a:schemeClr val="tx1">
                    <a:lumMod val="65000"/>
                    <a:lumOff val="35000"/>
                  </a:schemeClr>
                </a:solidFill>
                <a:latin typeface="微软雅黑" panose="020B0503020204020204" pitchFamily="34" charset="-122"/>
                <a:ea typeface="微软雅黑" panose="020B0503020204020204" pitchFamily="34" charset="-122"/>
              </a:rPr>
              <a:t>年“浙江省高等教育教学成果奖”一等奖。</a:t>
            </a:r>
          </a:p>
        </p:txBody>
      </p:sp>
      <p:cxnSp>
        <p:nvCxnSpPr>
          <p:cNvPr id="31" name="直接连接符 30">
            <a:extLst>
              <a:ext uri="{FF2B5EF4-FFF2-40B4-BE49-F238E27FC236}">
                <a16:creationId xmlns="" xmlns:a16="http://schemas.microsoft.com/office/drawing/2014/main" id="{59970785-7557-4CBF-9AFF-31F9C3B2539E}"/>
              </a:ext>
            </a:extLst>
          </p:cNvPr>
          <p:cNvCxnSpPr/>
          <p:nvPr/>
        </p:nvCxnSpPr>
        <p:spPr bwMode="auto">
          <a:xfrm>
            <a:off x="2932371" y="5675741"/>
            <a:ext cx="4162089" cy="0"/>
          </a:xfrm>
          <a:prstGeom prst="line">
            <a:avLst/>
          </a:prstGeom>
          <a:noFill/>
          <a:ln w="12700" cap="flat" cmpd="sng" algn="ctr">
            <a:solidFill>
              <a:srgbClr val="FC9341">
                <a:shade val="95000"/>
                <a:satMod val="105000"/>
              </a:srgbClr>
            </a:solidFill>
            <a:prstDash val="dash"/>
            <a:headEnd type="none" w="med" len="med"/>
            <a:tailEnd type="none" w="med" len="med"/>
          </a:ln>
          <a:effectLst/>
        </p:spPr>
      </p:cxnSp>
      <p:pic>
        <p:nvPicPr>
          <p:cNvPr id="32" name="Picture 2">
            <a:extLst>
              <a:ext uri="{FF2B5EF4-FFF2-40B4-BE49-F238E27FC236}">
                <a16:creationId xmlns="" xmlns:a16="http://schemas.microsoft.com/office/drawing/2014/main" id="{056CCF88-64AE-4578-8ECA-7A87CF9B97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775" y="3797014"/>
            <a:ext cx="2710013" cy="178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a:extLst>
              <a:ext uri="{FF2B5EF4-FFF2-40B4-BE49-F238E27FC236}">
                <a16:creationId xmlns="" xmlns:a16="http://schemas.microsoft.com/office/drawing/2014/main" id="{FF30BF21-524C-44DB-A028-BBC45021AEDA}"/>
              </a:ext>
            </a:extLst>
          </p:cNvPr>
          <p:cNvSpPr/>
          <p:nvPr/>
        </p:nvSpPr>
        <p:spPr>
          <a:xfrm>
            <a:off x="7193267" y="5651932"/>
            <a:ext cx="4187065" cy="912814"/>
          </a:xfrm>
          <a:prstGeom prst="rect">
            <a:avLst/>
          </a:prstGeom>
        </p:spPr>
        <p:txBody>
          <a:bodyPr wrap="square">
            <a:spAutoFit/>
          </a:bodyPr>
          <a:lstStyle/>
          <a:p>
            <a:pPr algn="just"/>
            <a:r>
              <a:rPr lang="en-US" altLang="zh-CN" sz="1333" b="1" dirty="0">
                <a:latin typeface="微软雅黑" panose="020B0503020204020204" pitchFamily="34" charset="-122"/>
                <a:ea typeface="微软雅黑" panose="020B0503020204020204" pitchFamily="34" charset="-122"/>
              </a:rPr>
              <a:t>17</a:t>
            </a:r>
            <a:r>
              <a:rPr lang="zh-CN" altLang="en-US" sz="1333" b="1" dirty="0">
                <a:latin typeface="微软雅黑" panose="020B0503020204020204" pitchFamily="34" charset="-122"/>
                <a:ea typeface="微软雅黑" panose="020B0503020204020204" pitchFamily="34" charset="-122"/>
              </a:rPr>
              <a:t>、</a:t>
            </a:r>
            <a:r>
              <a:rPr lang="en-US" altLang="zh-CN" sz="1333" b="1" dirty="0">
                <a:latin typeface="微软雅黑" panose="020B0503020204020204" pitchFamily="34" charset="-122"/>
                <a:ea typeface="微软雅黑" panose="020B0503020204020204" pitchFamily="34" charset="-122"/>
              </a:rPr>
              <a:t>18</a:t>
            </a:r>
            <a:r>
              <a:rPr lang="zh-CN" altLang="en-US" sz="1333" b="1" dirty="0">
                <a:latin typeface="微软雅黑" panose="020B0503020204020204" pitchFamily="34" charset="-122"/>
                <a:ea typeface="微软雅黑" panose="020B0503020204020204" pitchFamily="34" charset="-122"/>
              </a:rPr>
              <a:t>届毕业生</a:t>
            </a:r>
            <a:r>
              <a:rPr lang="en-US" altLang="zh-CN" sz="1333" b="1" dirty="0">
                <a:latin typeface="微软雅黑" panose="020B0503020204020204" pitchFamily="34" charset="-122"/>
                <a:ea typeface="微软雅黑" panose="020B0503020204020204" pitchFamily="34" charset="-122"/>
              </a:rPr>
              <a:t>320</a:t>
            </a:r>
            <a:r>
              <a:rPr lang="zh-CN" altLang="en-US" sz="1333" b="1" dirty="0">
                <a:latin typeface="微软雅黑" panose="020B0503020204020204" pitchFamily="34" charset="-122"/>
                <a:ea typeface="微软雅黑" panose="020B0503020204020204" pitchFamily="34" charset="-122"/>
              </a:rPr>
              <a:t>人，自主创业</a:t>
            </a:r>
            <a:r>
              <a:rPr lang="en-US" altLang="zh-CN" sz="1333" b="1" dirty="0">
                <a:latin typeface="微软雅黑" panose="020B0503020204020204" pitchFamily="34" charset="-122"/>
                <a:ea typeface="微软雅黑" panose="020B0503020204020204" pitchFamily="34" charset="-122"/>
              </a:rPr>
              <a:t>255</a:t>
            </a:r>
            <a:r>
              <a:rPr lang="zh-CN" altLang="en-US" sz="1333" b="1" dirty="0">
                <a:latin typeface="微软雅黑" panose="020B0503020204020204" pitchFamily="34" charset="-122"/>
                <a:ea typeface="微软雅黑" panose="020B0503020204020204" pitchFamily="34" charset="-122"/>
              </a:rPr>
              <a:t>人，注册公司</a:t>
            </a:r>
            <a:r>
              <a:rPr lang="en-US" altLang="zh-CN" sz="1333" b="1" dirty="0">
                <a:latin typeface="微软雅黑" panose="020B0503020204020204" pitchFamily="34" charset="-122"/>
                <a:ea typeface="微软雅黑" panose="020B0503020204020204" pitchFamily="34" charset="-122"/>
              </a:rPr>
              <a:t>51</a:t>
            </a:r>
            <a:r>
              <a:rPr lang="zh-CN" altLang="en-US" sz="1333" b="1" dirty="0">
                <a:latin typeface="微软雅黑" panose="020B0503020204020204" pitchFamily="34" charset="-122"/>
                <a:ea typeface="微软雅黑" panose="020B0503020204020204" pitchFamily="34" charset="-122"/>
              </a:rPr>
              <a:t>家，覆盖外贸、制造业、农林、电子科技、服装等多个行业。十余名“创二代”投身到家族企业的二次创业和转型升级中</a:t>
            </a:r>
          </a:p>
        </p:txBody>
      </p:sp>
      <p:sp>
        <p:nvSpPr>
          <p:cNvPr id="14" name="矩形 13"/>
          <p:cNvSpPr/>
          <p:nvPr/>
        </p:nvSpPr>
        <p:spPr>
          <a:xfrm>
            <a:off x="96701" y="756648"/>
            <a:ext cx="3769508"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宁波财经学院国泰安创业学院</a:t>
            </a:r>
          </a:p>
        </p:txBody>
      </p:sp>
      <p:sp>
        <p:nvSpPr>
          <p:cNvPr id="1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38</a:t>
            </a:r>
            <a:endParaRPr lang="zh-CN" altLang="en-US" sz="1500" b="1" dirty="0">
              <a:solidFill>
                <a:prstClr val="white"/>
              </a:solidFill>
            </a:endParaRPr>
          </a:p>
        </p:txBody>
      </p:sp>
    </p:spTree>
    <p:extLst>
      <p:ext uri="{BB962C8B-B14F-4D97-AF65-F5344CB8AC3E}">
        <p14:creationId xmlns:p14="http://schemas.microsoft.com/office/powerpoint/2010/main" val="1462502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 xmlns:a16="http://schemas.microsoft.com/office/drawing/2014/main" id="{99E33A8A-DD6F-4322-A7A8-6CBB9F0D36E5}"/>
              </a:ext>
            </a:extLst>
          </p:cNvPr>
          <p:cNvGrpSpPr/>
          <p:nvPr/>
        </p:nvGrpSpPr>
        <p:grpSpPr>
          <a:xfrm>
            <a:off x="1193891" y="1495460"/>
            <a:ext cx="9264956" cy="4764021"/>
            <a:chOff x="276846" y="743207"/>
            <a:chExt cx="8543626" cy="4614773"/>
          </a:xfrm>
        </p:grpSpPr>
        <p:sp>
          <p:nvSpPr>
            <p:cNvPr id="25" name="矩形 5">
              <a:extLst>
                <a:ext uri="{FF2B5EF4-FFF2-40B4-BE49-F238E27FC236}">
                  <a16:creationId xmlns="" xmlns:a16="http://schemas.microsoft.com/office/drawing/2014/main" id="{33E49595-A88E-4D22-B3A0-15B018458DF1}"/>
                </a:ext>
              </a:extLst>
            </p:cNvPr>
            <p:cNvSpPr>
              <a:spLocks noChangeArrowheads="1"/>
            </p:cNvSpPr>
            <p:nvPr/>
          </p:nvSpPr>
          <p:spPr bwMode="auto">
            <a:xfrm>
              <a:off x="276846" y="834390"/>
              <a:ext cx="914411" cy="4523590"/>
            </a:xfrm>
            <a:prstGeom prst="rect">
              <a:avLst/>
            </a:prstGeom>
            <a:solidFill>
              <a:srgbClr val="F79646">
                <a:lumMod val="40000"/>
                <a:lumOff val="60000"/>
              </a:srgbClr>
            </a:solidFill>
            <a:ln>
              <a:noFill/>
            </a:ln>
            <a:extLst/>
          </p:spPr>
          <p:txBody>
            <a:bodyPr vert="eaVert" anchor="ctr"/>
            <a:lstStyle>
              <a:lvl1pPr eaLnBrk="0" hangingPunct="0">
                <a:spcBef>
                  <a:spcPct val="20000"/>
                </a:spcBef>
                <a:buChar char="•"/>
                <a:defRPr kumimoji="1" sz="3200">
                  <a:solidFill>
                    <a:schemeClr val="tx1"/>
                  </a:solidFill>
                  <a:latin typeface="微软雅黑" pitchFamily="34" charset="-122"/>
                  <a:ea typeface="微软雅黑" pitchFamily="34" charset="-122"/>
                  <a:sym typeface="Calibri" pitchFamily="34" charset="0"/>
                </a:defRPr>
              </a:lvl1pPr>
              <a:lvl2pPr marL="742950" indent="-285750" eaLnBrk="0" hangingPunct="0">
                <a:spcBef>
                  <a:spcPct val="20000"/>
                </a:spcBef>
                <a:buChar char="–"/>
                <a:defRPr kumimoji="1" sz="2800">
                  <a:solidFill>
                    <a:schemeClr val="tx1"/>
                  </a:solidFill>
                  <a:latin typeface="微软雅黑" pitchFamily="34" charset="-122"/>
                  <a:ea typeface="微软雅黑" pitchFamily="34" charset="-122"/>
                  <a:sym typeface="Calibri" pitchFamily="34" charset="0"/>
                </a:defRPr>
              </a:lvl2pPr>
              <a:lvl3pPr marL="1143000" indent="-228600" eaLnBrk="0" hangingPunct="0">
                <a:spcBef>
                  <a:spcPct val="20000"/>
                </a:spcBef>
                <a:buChar char="•"/>
                <a:defRPr kumimoji="1" sz="2400">
                  <a:solidFill>
                    <a:schemeClr val="tx1"/>
                  </a:solidFill>
                  <a:latin typeface="微软雅黑" pitchFamily="34" charset="-122"/>
                  <a:ea typeface="微软雅黑" pitchFamily="34" charset="-122"/>
                  <a:sym typeface="Calibri" pitchFamily="34" charset="0"/>
                </a:defRPr>
              </a:lvl3pPr>
              <a:lvl4pPr marL="1600200" indent="-228600" eaLnBrk="0" hangingPunct="0">
                <a:spcBef>
                  <a:spcPct val="20000"/>
                </a:spcBef>
                <a:buChar char="–"/>
                <a:defRPr kumimoji="1" sz="2000">
                  <a:solidFill>
                    <a:schemeClr val="tx1"/>
                  </a:solidFill>
                  <a:latin typeface="微软雅黑" pitchFamily="34" charset="-122"/>
                  <a:ea typeface="微软雅黑" pitchFamily="34" charset="-122"/>
                  <a:sym typeface="Calibri" pitchFamily="34" charset="0"/>
                </a:defRPr>
              </a:lvl4pPr>
              <a:lvl5pPr marL="2057400" indent="-228600" eaLnBrk="0" hangingPunct="0">
                <a:spcBef>
                  <a:spcPct val="20000"/>
                </a:spcBef>
                <a:buChar char="»"/>
                <a:defRPr kumimoji="1"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微软雅黑" pitchFamily="34" charset="-122"/>
                  <a:ea typeface="微软雅黑" pitchFamily="34" charset="-122"/>
                  <a:sym typeface="Calibri" pitchFamily="34" charset="0"/>
                </a:defRPr>
              </a:lvl9pPr>
            </a:lstStyle>
            <a:p>
              <a:pPr marL="0" marR="0" lvl="0" indent="0" algn="ctr" defTabSz="1161105" eaLnBrk="1" fontAlgn="base" latinLnBrk="0" hangingPunct="1">
                <a:lnSpc>
                  <a:spcPct val="100000"/>
                </a:lnSpc>
                <a:spcBef>
                  <a:spcPct val="0"/>
                </a:spcBef>
                <a:spcAft>
                  <a:spcPct val="0"/>
                </a:spcAft>
                <a:buClrTx/>
                <a:buSzTx/>
                <a:buFont typeface="Arial" pitchFamily="34" charset="0"/>
                <a:buNone/>
                <a:tabLst/>
                <a:defRPr/>
              </a:pPr>
              <a:r>
                <a:rPr kumimoji="1" lang="zh-CN" altLang="en-US" sz="2286" b="0" i="0" u="none" strike="noStrike" kern="0" cap="none" spc="0" normalizeH="0" baseline="0" noProof="0" dirty="0">
                  <a:ln>
                    <a:noFill/>
                  </a:ln>
                  <a:solidFill>
                    <a:srgbClr val="FFFFFF"/>
                  </a:solidFill>
                  <a:effectLst/>
                  <a:uLnTx/>
                  <a:uFillTx/>
                  <a:latin typeface="微软雅黑" pitchFamily="34" charset="-122"/>
                  <a:ea typeface="微软雅黑" pitchFamily="34" charset="-122"/>
                  <a:sym typeface="Calibri" pitchFamily="34" charset="0"/>
                </a:rPr>
                <a:t>                                                     </a:t>
              </a:r>
              <a:endParaRPr kumimoji="1" lang="zh-CN" altLang="en-US" sz="5079" b="0" i="0" u="none" strike="noStrike" kern="0" cap="none" spc="0" normalizeH="0" baseline="0" noProof="0" dirty="0">
                <a:ln>
                  <a:noFill/>
                </a:ln>
                <a:solidFill>
                  <a:srgbClr val="FFFFFF"/>
                </a:solidFill>
                <a:effectLst/>
                <a:uLnTx/>
                <a:uFillTx/>
                <a:latin typeface="微软雅黑" pitchFamily="34" charset="-122"/>
                <a:ea typeface="微软雅黑" pitchFamily="34" charset="-122"/>
                <a:sym typeface="Calibri" pitchFamily="34" charset="0"/>
              </a:endParaRPr>
            </a:p>
          </p:txBody>
        </p:sp>
        <p:sp>
          <p:nvSpPr>
            <p:cNvPr id="26" name="TextBox 23">
              <a:extLst>
                <a:ext uri="{FF2B5EF4-FFF2-40B4-BE49-F238E27FC236}">
                  <a16:creationId xmlns="" xmlns:a16="http://schemas.microsoft.com/office/drawing/2014/main" id="{C09143FD-A5D9-4E9C-8A1A-6AE939D6036F}"/>
                </a:ext>
              </a:extLst>
            </p:cNvPr>
            <p:cNvSpPr txBox="1"/>
            <p:nvPr/>
          </p:nvSpPr>
          <p:spPr>
            <a:xfrm>
              <a:off x="460313" y="965493"/>
              <a:ext cx="547478" cy="4263323"/>
            </a:xfrm>
            <a:prstGeom prst="rect">
              <a:avLst/>
            </a:prstGeom>
            <a:noFill/>
          </p:spPr>
          <p:txBody>
            <a:bodyPr wrap="square" rtlCol="0">
              <a:spAutoFit/>
            </a:bodyPr>
            <a:lstStyle/>
            <a:p>
              <a:pPr marL="0" marR="0" lvl="0" indent="0" defTabSz="1161105"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rPr>
                <a:t>实训</a:t>
              </a:r>
              <a:endParaRPr kumimoji="0" lang="en-US" altLang="zh-CN"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endParaRPr>
            </a:p>
            <a:p>
              <a:pPr marL="0" marR="0" lvl="0" indent="0" defTabSz="1161105"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rPr>
                <a:t>实践课程</a:t>
              </a:r>
              <a:endParaRPr kumimoji="0" lang="en-US" altLang="zh-CN"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endParaRPr>
            </a:p>
            <a:p>
              <a:pPr marL="0" marR="0" lvl="0" indent="0" defTabSz="1161105"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rPr>
                <a:t>活动开展</a:t>
              </a:r>
              <a:endParaRPr kumimoji="0" lang="en-US" altLang="zh-CN" sz="2800" b="1" i="0" u="none" strike="noStrike" kern="0" cap="none" spc="0" normalizeH="0" baseline="0" noProof="0" dirty="0">
                <a:ln>
                  <a:noFill/>
                </a:ln>
                <a:solidFill>
                  <a:srgbClr val="4F81BD">
                    <a:lumMod val="50000"/>
                  </a:srgbClr>
                </a:solidFill>
                <a:effectLst/>
                <a:uLnTx/>
                <a:uFillTx/>
                <a:latin typeface="华文行楷" pitchFamily="2" charset="-122"/>
                <a:ea typeface="华文行楷" pitchFamily="2" charset="-122"/>
              </a:endParaRPr>
            </a:p>
          </p:txBody>
        </p:sp>
        <p:pic>
          <p:nvPicPr>
            <p:cNvPr id="27" name="图片 26">
              <a:extLst>
                <a:ext uri="{FF2B5EF4-FFF2-40B4-BE49-F238E27FC236}">
                  <a16:creationId xmlns="" xmlns:a16="http://schemas.microsoft.com/office/drawing/2014/main" id="{3A33E956-A499-4433-B7E3-C88DE309EF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688" y="1007965"/>
              <a:ext cx="3241731" cy="1823474"/>
            </a:xfrm>
            <a:prstGeom prst="rect">
              <a:avLst/>
            </a:prstGeom>
          </p:spPr>
        </p:pic>
        <p:pic>
          <p:nvPicPr>
            <p:cNvPr id="28" name="Picture 2">
              <a:extLst>
                <a:ext uri="{FF2B5EF4-FFF2-40B4-BE49-F238E27FC236}">
                  <a16:creationId xmlns="" xmlns:a16="http://schemas.microsoft.com/office/drawing/2014/main" id="{B0A8C8EB-7D22-4C52-BDD7-94C7410E2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3119471"/>
              <a:ext cx="3240244" cy="18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6">
              <a:extLst>
                <a:ext uri="{FF2B5EF4-FFF2-40B4-BE49-F238E27FC236}">
                  <a16:creationId xmlns="" xmlns:a16="http://schemas.microsoft.com/office/drawing/2014/main" id="{660B1C28-1F55-41B6-9AAD-D119CC46B9FF}"/>
                </a:ext>
              </a:extLst>
            </p:cNvPr>
            <p:cNvSpPr txBox="1"/>
            <p:nvPr/>
          </p:nvSpPr>
          <p:spPr>
            <a:xfrm>
              <a:off x="5148064" y="743207"/>
              <a:ext cx="3595188" cy="941422"/>
            </a:xfrm>
            <a:prstGeom prst="rect">
              <a:avLst/>
            </a:prstGeom>
            <a:noFill/>
          </p:spPr>
          <p:txBody>
            <a:bodyPr wrap="square" rtlCol="0">
              <a:spAutoFit/>
            </a:bodyPr>
            <a:lstStyle/>
            <a:p>
              <a:pPr marL="0" marR="0" lvl="0" indent="0" defTabSz="1161105" eaLnBrk="1" fontAlgn="auto" latinLnBrk="0" hangingPunct="1">
                <a:lnSpc>
                  <a:spcPct val="150000"/>
                </a:lnSpc>
                <a:spcBef>
                  <a:spcPts val="0"/>
                </a:spcBef>
                <a:spcAft>
                  <a:spcPts val="0"/>
                </a:spcAft>
                <a:buClrTx/>
                <a:buSzTx/>
                <a:buFontTx/>
                <a:buNone/>
                <a:tabLst/>
                <a:defRPr/>
              </a:pPr>
              <a:r>
                <a:rPr kumimoji="0" lang="zh-CN" altLang="en-US" sz="2032" b="1" i="0" u="none" strike="noStrike" kern="0" cap="none" spc="0" normalizeH="0" baseline="0" noProof="0" dirty="0">
                  <a:ln>
                    <a:noFill/>
                  </a:ln>
                  <a:solidFill>
                    <a:srgbClr val="F79646"/>
                  </a:solidFill>
                  <a:effectLst/>
                  <a:uLnTx/>
                  <a:uFillTx/>
                  <a:latin typeface="微软雅黑" pitchFamily="34" charset="-122"/>
                  <a:ea typeface="微软雅黑" pitchFamily="34" charset="-122"/>
                </a:rPr>
                <a:t>创业实验室</a:t>
              </a:r>
              <a:endParaRPr kumimoji="0" lang="en-US" altLang="zh-CN" sz="2032" b="1" i="0" u="none" strike="noStrike" kern="0" cap="none" spc="0" normalizeH="0" baseline="0" noProof="0" dirty="0">
                <a:ln>
                  <a:noFill/>
                </a:ln>
                <a:solidFill>
                  <a:srgbClr val="F79646"/>
                </a:solidFill>
                <a:effectLst/>
                <a:uLnTx/>
                <a:uFillTx/>
                <a:latin typeface="微软雅黑" pitchFamily="34" charset="-122"/>
                <a:ea typeface="微软雅黑" pitchFamily="34" charset="-122"/>
              </a:endParaRPr>
            </a:p>
            <a:p>
              <a:pPr marL="0" marR="0" lvl="0" indent="0" defTabSz="1161105" eaLnBrk="1" fontAlgn="auto" latinLnBrk="0" hangingPunct="1">
                <a:lnSpc>
                  <a:spcPct val="150000"/>
                </a:lnSpc>
                <a:spcBef>
                  <a:spcPts val="0"/>
                </a:spcBef>
                <a:spcAft>
                  <a:spcPts val="0"/>
                </a:spcAft>
                <a:buClrTx/>
                <a:buSzTx/>
                <a:buFontTx/>
                <a:buNone/>
                <a:tabLst/>
                <a:defRPr/>
              </a:pPr>
              <a:r>
                <a:rPr kumimoji="0" lang="en-US" altLang="zh-CN" sz="1778" b="1" i="0" u="none" strike="noStrike" kern="0" cap="none" spc="0" normalizeH="0" baseline="0" noProof="0" dirty="0">
                  <a:ln>
                    <a:noFill/>
                  </a:ln>
                  <a:solidFill>
                    <a:srgbClr val="F79646"/>
                  </a:solidFill>
                  <a:effectLst/>
                  <a:uLnTx/>
                  <a:uFillTx/>
                  <a:latin typeface="微软雅黑" pitchFamily="34" charset="-122"/>
                  <a:ea typeface="微软雅黑" pitchFamily="34" charset="-122"/>
                </a:rPr>
                <a:t>——</a:t>
              </a:r>
              <a:r>
                <a:rPr kumimoji="0" lang="zh-CN" altLang="en-US" sz="1778" b="1" i="0" u="none" strike="noStrike" kern="0" cap="none" spc="0" normalizeH="0" baseline="0" noProof="0" dirty="0">
                  <a:ln>
                    <a:noFill/>
                  </a:ln>
                  <a:solidFill>
                    <a:srgbClr val="F79646"/>
                  </a:solidFill>
                  <a:effectLst/>
                  <a:uLnTx/>
                  <a:uFillTx/>
                  <a:latin typeface="微软雅黑" pitchFamily="34" charset="-122"/>
                  <a:ea typeface="微软雅黑" pitchFamily="34" charset="-122"/>
                </a:rPr>
                <a:t>配套创业实战模拟实训课程授课</a:t>
              </a:r>
            </a:p>
          </p:txBody>
        </p:sp>
        <p:pic>
          <p:nvPicPr>
            <p:cNvPr id="31" name="图片 30">
              <a:extLst>
                <a:ext uri="{FF2B5EF4-FFF2-40B4-BE49-F238E27FC236}">
                  <a16:creationId xmlns="" xmlns:a16="http://schemas.microsoft.com/office/drawing/2014/main" id="{3C101D39-7D95-4087-BC5E-744132361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804" y="3911559"/>
              <a:ext cx="1858092" cy="1393569"/>
            </a:xfrm>
            <a:prstGeom prst="rect">
              <a:avLst/>
            </a:prstGeom>
          </p:spPr>
        </p:pic>
        <p:grpSp>
          <p:nvGrpSpPr>
            <p:cNvPr id="32" name="组合 31">
              <a:extLst>
                <a:ext uri="{FF2B5EF4-FFF2-40B4-BE49-F238E27FC236}">
                  <a16:creationId xmlns="" xmlns:a16="http://schemas.microsoft.com/office/drawing/2014/main" id="{22EFB35D-E934-4BB9-9801-20AD878DEB4B}"/>
                </a:ext>
              </a:extLst>
            </p:cNvPr>
            <p:cNvGrpSpPr/>
            <p:nvPr/>
          </p:nvGrpSpPr>
          <p:grpSpPr>
            <a:xfrm>
              <a:off x="4932040" y="1725912"/>
              <a:ext cx="3621185" cy="1969623"/>
              <a:chOff x="474662" y="817939"/>
              <a:chExt cx="11133138" cy="6055500"/>
            </a:xfrm>
          </p:grpSpPr>
          <p:pic>
            <p:nvPicPr>
              <p:cNvPr id="41" name="图片 40">
                <a:extLst>
                  <a:ext uri="{FF2B5EF4-FFF2-40B4-BE49-F238E27FC236}">
                    <a16:creationId xmlns="" xmlns:a16="http://schemas.microsoft.com/office/drawing/2014/main" id="{9EFAECB3-2EE6-4BF6-8F26-34A393AFDB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824" y="817939"/>
                <a:ext cx="3397533" cy="6040060"/>
              </a:xfrm>
              <a:prstGeom prst="rect">
                <a:avLst/>
              </a:prstGeom>
            </p:spPr>
          </p:pic>
          <p:pic>
            <p:nvPicPr>
              <p:cNvPr id="42" name="图片 41">
                <a:extLst>
                  <a:ext uri="{FF2B5EF4-FFF2-40B4-BE49-F238E27FC236}">
                    <a16:creationId xmlns="" xmlns:a16="http://schemas.microsoft.com/office/drawing/2014/main" id="{9F6C98E1-F2DE-4490-9680-81DFD0E962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662" y="817939"/>
                <a:ext cx="3406219" cy="6055500"/>
              </a:xfrm>
              <a:prstGeom prst="rect">
                <a:avLst/>
              </a:prstGeom>
            </p:spPr>
          </p:pic>
          <p:pic>
            <p:nvPicPr>
              <p:cNvPr id="43" name="图片 42">
                <a:extLst>
                  <a:ext uri="{FF2B5EF4-FFF2-40B4-BE49-F238E27FC236}">
                    <a16:creationId xmlns="" xmlns:a16="http://schemas.microsoft.com/office/drawing/2014/main" id="{B30C2B5D-69D1-4915-9904-C4DD8A87DE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6900" y="817939"/>
                <a:ext cx="3390900" cy="6028267"/>
              </a:xfrm>
              <a:prstGeom prst="rect">
                <a:avLst/>
              </a:prstGeom>
            </p:spPr>
          </p:pic>
        </p:grpSp>
        <p:pic>
          <p:nvPicPr>
            <p:cNvPr id="33" name="图片 32">
              <a:extLst>
                <a:ext uri="{FF2B5EF4-FFF2-40B4-BE49-F238E27FC236}">
                  <a16:creationId xmlns="" xmlns:a16="http://schemas.microsoft.com/office/drawing/2014/main" id="{221607E0-A2FF-4A71-A463-2CA72A16CF3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071"/>
            <a:stretch/>
          </p:blipFill>
          <p:spPr>
            <a:xfrm>
              <a:off x="6755867" y="3911559"/>
              <a:ext cx="2064605" cy="1383722"/>
            </a:xfrm>
            <a:prstGeom prst="rect">
              <a:avLst/>
            </a:prstGeom>
          </p:spPr>
        </p:pic>
      </p:grpSp>
      <p:sp>
        <p:nvSpPr>
          <p:cNvPr id="18" name="矩形 17"/>
          <p:cNvSpPr/>
          <p:nvPr/>
        </p:nvSpPr>
        <p:spPr>
          <a:xfrm>
            <a:off x="183565" y="743433"/>
            <a:ext cx="4308351"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2.</a:t>
            </a:r>
            <a:r>
              <a:rPr lang="zh-CN" altLang="en-US" b="1" dirty="0">
                <a:solidFill>
                  <a:srgbClr val="C00000"/>
                </a:solidFill>
                <a:latin typeface="微软雅黑" pitchFamily="34" charset="-122"/>
                <a:ea typeface="微软雅黑" pitchFamily="34" charset="-122"/>
              </a:rPr>
              <a:t>深圳信息职业技术学院实训实践活动</a:t>
            </a:r>
          </a:p>
        </p:txBody>
      </p:sp>
      <p:sp>
        <p:nvSpPr>
          <p:cNvPr id="1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39</a:t>
            </a:r>
            <a:endParaRPr lang="zh-CN" altLang="en-US" sz="1500" b="1" dirty="0">
              <a:solidFill>
                <a:prstClr val="white"/>
              </a:solidFill>
            </a:endParaRPr>
          </a:p>
        </p:txBody>
      </p:sp>
    </p:spTree>
    <p:extLst>
      <p:ext uri="{BB962C8B-B14F-4D97-AF65-F5344CB8AC3E}">
        <p14:creationId xmlns:p14="http://schemas.microsoft.com/office/powerpoint/2010/main" val="3694392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 xmlns:a16="http://schemas.microsoft.com/office/drawing/2014/main" id="{962B56BF-A534-4CCA-BE44-4E7D89689092}"/>
              </a:ext>
            </a:extLst>
          </p:cNvPr>
          <p:cNvGrpSpPr/>
          <p:nvPr/>
        </p:nvGrpSpPr>
        <p:grpSpPr>
          <a:xfrm>
            <a:off x="599946" y="2404936"/>
            <a:ext cx="4738744" cy="2408846"/>
            <a:chOff x="429260" y="2830976"/>
            <a:chExt cx="5679061" cy="3054854"/>
          </a:xfrm>
        </p:grpSpPr>
        <p:pic>
          <p:nvPicPr>
            <p:cNvPr id="21" name="Picture 2">
              <a:extLst>
                <a:ext uri="{FF2B5EF4-FFF2-40B4-BE49-F238E27FC236}">
                  <a16:creationId xmlns="" xmlns:a16="http://schemas.microsoft.com/office/drawing/2014/main" id="{13DD5477-19AF-4DE2-B3C0-E064356E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 y="2852936"/>
              <a:ext cx="2217060" cy="303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a:extLst>
                <a:ext uri="{FF2B5EF4-FFF2-40B4-BE49-F238E27FC236}">
                  <a16:creationId xmlns="" xmlns:a16="http://schemas.microsoft.com/office/drawing/2014/main" id="{D18E00DF-CEAC-4CDF-BD07-51E937C111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0768" y="2830976"/>
              <a:ext cx="3331392" cy="167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a:extLst>
                <a:ext uri="{FF2B5EF4-FFF2-40B4-BE49-F238E27FC236}">
                  <a16:creationId xmlns="" xmlns:a16="http://schemas.microsoft.com/office/drawing/2014/main" id="{88EA4E6D-BE90-45F2-BC11-2FE0FDE62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514" y="4603934"/>
              <a:ext cx="3320807" cy="12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 name="圆角矩形标注 29">
            <a:extLst>
              <a:ext uri="{FF2B5EF4-FFF2-40B4-BE49-F238E27FC236}">
                <a16:creationId xmlns="" xmlns:a16="http://schemas.microsoft.com/office/drawing/2014/main" id="{B20046A3-4C34-4CE6-842D-A3E6FB6149B2}"/>
              </a:ext>
            </a:extLst>
          </p:cNvPr>
          <p:cNvSpPr/>
          <p:nvPr/>
        </p:nvSpPr>
        <p:spPr bwMode="auto">
          <a:xfrm rot="16200000">
            <a:off x="6342022" y="3472118"/>
            <a:ext cx="1503156" cy="3793352"/>
          </a:xfrm>
          <a:prstGeom prst="wedgeRoundRectCallout">
            <a:avLst>
              <a:gd name="adj1" fmla="val -21670"/>
              <a:gd name="adj2" fmla="val 54663"/>
              <a:gd name="adj3" fmla="val 16667"/>
            </a:avLst>
          </a:prstGeom>
          <a:solidFill>
            <a:srgbClr val="FC9341">
              <a:lumMod val="60000"/>
              <a:lumOff val="40000"/>
            </a:srgbClr>
          </a:solidFill>
          <a:ln w="9525" cap="flat" cmpd="sng" algn="ctr">
            <a:noFill/>
            <a:prstDash val="solid"/>
            <a:round/>
            <a:headEnd type="none" w="med" len="med"/>
            <a:tailEnd type="none" w="med" len="med"/>
          </a:ln>
          <a:effectLst/>
        </p:spPr>
        <p:txBody>
          <a:bodyPr vert="horz" wrap="none" lIns="114258" tIns="59413" rIns="114258" bIns="59413" numCol="1" rtlCol="0" anchor="ctr" anchorCtr="0" compatLnSpc="1">
            <a:prstTxWarp prst="textNoShape">
              <a:avLst/>
            </a:prstTxWarp>
          </a:bodyPr>
          <a:lstStyle/>
          <a:p>
            <a:pPr defTabSz="1160827" fontAlgn="base">
              <a:spcBef>
                <a:spcPct val="0"/>
              </a:spcBef>
              <a:spcAft>
                <a:spcPct val="0"/>
              </a:spcAft>
              <a:defRPr/>
            </a:pPr>
            <a:endParaRPr lang="zh-CN" altLang="en-US" sz="2540" kern="0">
              <a:solidFill>
                <a:srgbClr val="000000"/>
              </a:solidFill>
              <a:latin typeface="Verdana"/>
              <a:ea typeface="微软雅黑" panose="020B0503020204020204" pitchFamily="34" charset="-122"/>
            </a:endParaRPr>
          </a:p>
        </p:txBody>
      </p:sp>
      <p:sp>
        <p:nvSpPr>
          <p:cNvPr id="35" name="流程图: 可选过程 34">
            <a:extLst>
              <a:ext uri="{FF2B5EF4-FFF2-40B4-BE49-F238E27FC236}">
                <a16:creationId xmlns="" xmlns:a16="http://schemas.microsoft.com/office/drawing/2014/main" id="{1AC00D83-DEB0-48BC-8680-C4F8B9250B07}"/>
              </a:ext>
            </a:extLst>
          </p:cNvPr>
          <p:cNvSpPr/>
          <p:nvPr/>
        </p:nvSpPr>
        <p:spPr bwMode="auto">
          <a:xfrm>
            <a:off x="8456886" y="4029661"/>
            <a:ext cx="3125449" cy="448649"/>
          </a:xfrm>
          <a:prstGeom prst="flowChartAlternateProcess">
            <a:avLst/>
          </a:prstGeom>
          <a:solidFill>
            <a:srgbClr val="FC9341"/>
          </a:solidFill>
          <a:ln w="9525" cap="flat" cmpd="sng" algn="ctr">
            <a:noFill/>
            <a:prstDash val="solid"/>
            <a:round/>
            <a:headEnd type="none" w="med" len="med"/>
            <a:tailEnd type="none" w="med" len="med"/>
          </a:ln>
          <a:effectLst/>
        </p:spPr>
        <p:txBody>
          <a:bodyPr vert="horz" wrap="none" lIns="114258" tIns="59413" rIns="114258" bIns="59413" numCol="1" rtlCol="0" anchor="ctr" anchorCtr="0" compatLnSpc="1">
            <a:prstTxWarp prst="textNoShape">
              <a:avLst/>
            </a:prstTxWarp>
          </a:bodyPr>
          <a:lstStyle/>
          <a:p>
            <a:pPr defTabSz="1160827" fontAlgn="base">
              <a:spcBef>
                <a:spcPct val="0"/>
              </a:spcBef>
              <a:spcAft>
                <a:spcPct val="0"/>
              </a:spcAft>
              <a:defRPr/>
            </a:pPr>
            <a:endParaRPr lang="zh-CN" altLang="en-US" sz="2540" kern="0">
              <a:solidFill>
                <a:srgbClr val="000000"/>
              </a:solidFill>
              <a:latin typeface="Verdana"/>
              <a:ea typeface="微软雅黑" panose="020B0503020204020204" pitchFamily="34" charset="-122"/>
            </a:endParaRPr>
          </a:p>
        </p:txBody>
      </p:sp>
      <p:sp>
        <p:nvSpPr>
          <p:cNvPr id="36" name="圆角矩形标注 31">
            <a:extLst>
              <a:ext uri="{FF2B5EF4-FFF2-40B4-BE49-F238E27FC236}">
                <a16:creationId xmlns="" xmlns:a16="http://schemas.microsoft.com/office/drawing/2014/main" id="{67FF15EB-192C-499D-836F-DA7F9260B977}"/>
              </a:ext>
            </a:extLst>
          </p:cNvPr>
          <p:cNvSpPr/>
          <p:nvPr/>
        </p:nvSpPr>
        <p:spPr bwMode="auto">
          <a:xfrm>
            <a:off x="3892799" y="1502956"/>
            <a:ext cx="2890762" cy="457961"/>
          </a:xfrm>
          <a:prstGeom prst="wedgeRoundRectCallout">
            <a:avLst/>
          </a:prstGeom>
          <a:solidFill>
            <a:srgbClr val="FC9341"/>
          </a:solidFill>
          <a:ln w="9525" cap="flat" cmpd="sng" algn="ctr">
            <a:noFill/>
            <a:prstDash val="solid"/>
            <a:round/>
            <a:headEnd type="none" w="med" len="med"/>
            <a:tailEnd type="none" w="med" len="med"/>
          </a:ln>
          <a:effectLst/>
        </p:spPr>
        <p:txBody>
          <a:bodyPr vert="horz" wrap="none" lIns="114258" tIns="59413" rIns="114258" bIns="59413" numCol="1" rtlCol="0" anchor="ctr" anchorCtr="0" compatLnSpc="1">
            <a:prstTxWarp prst="textNoShape">
              <a:avLst/>
            </a:prstTxWarp>
          </a:bodyPr>
          <a:lstStyle/>
          <a:p>
            <a:pPr defTabSz="1160827" fontAlgn="base">
              <a:spcBef>
                <a:spcPct val="0"/>
              </a:spcBef>
              <a:spcAft>
                <a:spcPct val="0"/>
              </a:spcAft>
              <a:defRPr/>
            </a:pPr>
            <a:endParaRPr lang="zh-CN" altLang="en-US" sz="2540" kern="0">
              <a:solidFill>
                <a:srgbClr val="000000"/>
              </a:solidFill>
              <a:latin typeface="Verdana"/>
              <a:ea typeface="微软雅黑" panose="020B0503020204020204" pitchFamily="34" charset="-122"/>
            </a:endParaRPr>
          </a:p>
        </p:txBody>
      </p:sp>
      <p:grpSp>
        <p:nvGrpSpPr>
          <p:cNvPr id="37" name="组合 36">
            <a:extLst>
              <a:ext uri="{FF2B5EF4-FFF2-40B4-BE49-F238E27FC236}">
                <a16:creationId xmlns="" xmlns:a16="http://schemas.microsoft.com/office/drawing/2014/main" id="{353D6C9E-AB24-4880-A3B1-6F66A6228C81}"/>
              </a:ext>
            </a:extLst>
          </p:cNvPr>
          <p:cNvGrpSpPr/>
          <p:nvPr/>
        </p:nvGrpSpPr>
        <p:grpSpPr>
          <a:xfrm>
            <a:off x="7559021" y="1134377"/>
            <a:ext cx="4023304" cy="2594293"/>
            <a:chOff x="2698502" y="1268760"/>
            <a:chExt cx="4537794" cy="3096344"/>
          </a:xfrm>
        </p:grpSpPr>
        <p:pic>
          <p:nvPicPr>
            <p:cNvPr id="38" name="Picture 8">
              <a:extLst>
                <a:ext uri="{FF2B5EF4-FFF2-40B4-BE49-F238E27FC236}">
                  <a16:creationId xmlns="" xmlns:a16="http://schemas.microsoft.com/office/drawing/2014/main" id="{A64E5205-581C-44E1-A079-AA4097D7C3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502" y="1269286"/>
              <a:ext cx="2161530" cy="309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10">
              <a:extLst>
                <a:ext uri="{FF2B5EF4-FFF2-40B4-BE49-F238E27FC236}">
                  <a16:creationId xmlns="" xmlns:a16="http://schemas.microsoft.com/office/drawing/2014/main" id="{A4AAB77B-CD76-4835-A98F-9D4F9E0F33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05256" y="1268760"/>
              <a:ext cx="2331040" cy="1546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12">
              <a:extLst>
                <a:ext uri="{FF2B5EF4-FFF2-40B4-BE49-F238E27FC236}">
                  <a16:creationId xmlns="" xmlns:a16="http://schemas.microsoft.com/office/drawing/2014/main" id="{FBAF8D2A-BC9E-4492-8AC1-85E3447E14A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5258" y="2818311"/>
              <a:ext cx="2331038" cy="15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TextBox 36">
            <a:extLst>
              <a:ext uri="{FF2B5EF4-FFF2-40B4-BE49-F238E27FC236}">
                <a16:creationId xmlns="" xmlns:a16="http://schemas.microsoft.com/office/drawing/2014/main" id="{27A0DC2E-FE94-4B30-9A5D-720E75045D24}"/>
              </a:ext>
            </a:extLst>
          </p:cNvPr>
          <p:cNvSpPr txBox="1"/>
          <p:nvPr/>
        </p:nvSpPr>
        <p:spPr>
          <a:xfrm>
            <a:off x="8150568" y="4052897"/>
            <a:ext cx="3614645" cy="390819"/>
          </a:xfrm>
          <a:prstGeom prst="rect">
            <a:avLst/>
          </a:prstGeom>
          <a:noFill/>
        </p:spPr>
        <p:txBody>
          <a:bodyPr wrap="square" lIns="116086" tIns="58042" rIns="116086" bIns="58042" rtlCol="0">
            <a:spAutoFit/>
          </a:bodyPr>
          <a:lstStyle/>
          <a:p>
            <a:pPr algn="ctr" defTabSz="1160827" fontAlgn="base">
              <a:spcBef>
                <a:spcPct val="0"/>
              </a:spcBef>
              <a:spcAft>
                <a:spcPct val="0"/>
              </a:spcAft>
            </a:pPr>
            <a:r>
              <a:rPr lang="zh-CN" altLang="en-US" sz="1778" b="1" dirty="0">
                <a:solidFill>
                  <a:srgbClr val="FFFFFF"/>
                </a:solidFill>
                <a:latin typeface="微软雅黑" pitchFamily="34" charset="-122"/>
                <a:ea typeface="微软雅黑" pitchFamily="34" charset="-122"/>
              </a:rPr>
              <a:t>两岸四地大学生创业大赛</a:t>
            </a:r>
          </a:p>
        </p:txBody>
      </p:sp>
      <p:cxnSp>
        <p:nvCxnSpPr>
          <p:cNvPr id="47" name="直接连接符 46">
            <a:extLst>
              <a:ext uri="{FF2B5EF4-FFF2-40B4-BE49-F238E27FC236}">
                <a16:creationId xmlns="" xmlns:a16="http://schemas.microsoft.com/office/drawing/2014/main" id="{09D941A6-4D56-446F-B3F4-3B9434B1A699}"/>
              </a:ext>
            </a:extLst>
          </p:cNvPr>
          <p:cNvCxnSpPr/>
          <p:nvPr/>
        </p:nvCxnSpPr>
        <p:spPr bwMode="auto">
          <a:xfrm flipV="1">
            <a:off x="8201946" y="3922430"/>
            <a:ext cx="3380385" cy="1"/>
          </a:xfrm>
          <a:prstGeom prst="line">
            <a:avLst/>
          </a:prstGeom>
          <a:solidFill>
            <a:srgbClr val="FEA501"/>
          </a:solidFill>
          <a:ln w="19050" cap="flat" cmpd="sng" algn="ctr">
            <a:solidFill>
              <a:srgbClr val="000000"/>
            </a:solidFill>
            <a:prstDash val="solid"/>
            <a:round/>
            <a:headEnd type="none" w="med" len="med"/>
            <a:tailEnd type="none" w="med" len="med"/>
          </a:ln>
          <a:effectLst/>
        </p:spPr>
      </p:cxnSp>
      <p:cxnSp>
        <p:nvCxnSpPr>
          <p:cNvPr id="48" name="直接连接符 47">
            <a:extLst>
              <a:ext uri="{FF2B5EF4-FFF2-40B4-BE49-F238E27FC236}">
                <a16:creationId xmlns="" xmlns:a16="http://schemas.microsoft.com/office/drawing/2014/main" id="{176B5463-5440-47E1-920F-85A4CF5FBD18}"/>
              </a:ext>
            </a:extLst>
          </p:cNvPr>
          <p:cNvCxnSpPr/>
          <p:nvPr/>
        </p:nvCxnSpPr>
        <p:spPr bwMode="auto">
          <a:xfrm>
            <a:off x="666264" y="2168984"/>
            <a:ext cx="6051846" cy="0"/>
          </a:xfrm>
          <a:prstGeom prst="line">
            <a:avLst/>
          </a:prstGeom>
          <a:solidFill>
            <a:srgbClr val="FEA501"/>
          </a:solidFill>
          <a:ln w="19050" cap="flat" cmpd="sng" algn="ctr">
            <a:solidFill>
              <a:srgbClr val="000000"/>
            </a:solidFill>
            <a:prstDash val="solid"/>
            <a:round/>
            <a:headEnd type="none" w="med" len="med"/>
            <a:tailEnd type="none" w="med" len="med"/>
          </a:ln>
          <a:effectLst/>
        </p:spPr>
      </p:cxnSp>
      <p:sp>
        <p:nvSpPr>
          <p:cNvPr id="49" name="TextBox 39">
            <a:extLst>
              <a:ext uri="{FF2B5EF4-FFF2-40B4-BE49-F238E27FC236}">
                <a16:creationId xmlns="" xmlns:a16="http://schemas.microsoft.com/office/drawing/2014/main" id="{EC06985D-B929-4E7D-BBF6-CD37F24EA929}"/>
              </a:ext>
            </a:extLst>
          </p:cNvPr>
          <p:cNvSpPr txBox="1"/>
          <p:nvPr/>
        </p:nvSpPr>
        <p:spPr>
          <a:xfrm>
            <a:off x="4089236" y="1551555"/>
            <a:ext cx="2498899" cy="390819"/>
          </a:xfrm>
          <a:prstGeom prst="rect">
            <a:avLst/>
          </a:prstGeom>
          <a:noFill/>
        </p:spPr>
        <p:txBody>
          <a:bodyPr wrap="square" lIns="116086" tIns="58042" rIns="116086" bIns="58042" rtlCol="0">
            <a:spAutoFit/>
          </a:bodyPr>
          <a:lstStyle/>
          <a:p>
            <a:pPr algn="r" defTabSz="1160827" fontAlgn="base">
              <a:spcBef>
                <a:spcPct val="0"/>
              </a:spcBef>
              <a:spcAft>
                <a:spcPct val="0"/>
              </a:spcAft>
            </a:pPr>
            <a:r>
              <a:rPr lang="zh-CN" altLang="en-US" sz="1778" b="1" dirty="0">
                <a:solidFill>
                  <a:srgbClr val="FFFFFF"/>
                </a:solidFill>
                <a:latin typeface="微软雅黑" pitchFamily="34" charset="-122"/>
                <a:ea typeface="微软雅黑" pitchFamily="34" charset="-122"/>
              </a:rPr>
              <a:t>晋商杯大学生创业大赛</a:t>
            </a:r>
          </a:p>
        </p:txBody>
      </p:sp>
      <p:pic>
        <p:nvPicPr>
          <p:cNvPr id="50" name="Picture 4" descr="http://www.ceiea.com/userfiles/image/20160113/20160113070811_78233.jpg">
            <a:extLst>
              <a:ext uri="{FF2B5EF4-FFF2-40B4-BE49-F238E27FC236}">
                <a16:creationId xmlns="" xmlns:a16="http://schemas.microsoft.com/office/drawing/2014/main" id="{EFA36E0E-83FE-4C4D-A929-22F0E34D436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186" y="4844435"/>
            <a:ext cx="1800262" cy="127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 xmlns:a16="http://schemas.microsoft.com/office/drawing/2014/main" id="{C16D10AA-3B72-4220-8CB2-7193F3ADD0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1588" y="4837529"/>
            <a:ext cx="2101403" cy="128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矩形 51">
            <a:extLst>
              <a:ext uri="{FF2B5EF4-FFF2-40B4-BE49-F238E27FC236}">
                <a16:creationId xmlns="" xmlns:a16="http://schemas.microsoft.com/office/drawing/2014/main" id="{2048AD10-40D4-4A51-A14C-CF7A842B5155}"/>
              </a:ext>
            </a:extLst>
          </p:cNvPr>
          <p:cNvSpPr/>
          <p:nvPr/>
        </p:nvSpPr>
        <p:spPr>
          <a:xfrm>
            <a:off x="1798382" y="5941549"/>
            <a:ext cx="3432173" cy="332213"/>
          </a:xfrm>
          <a:prstGeom prst="rect">
            <a:avLst/>
          </a:prstGeom>
          <a:solidFill>
            <a:srgbClr val="0070C0"/>
          </a:solidFill>
        </p:spPr>
        <p:txBody>
          <a:bodyPr wrap="square" lIns="116086" tIns="58042" rIns="116086" bIns="58042">
            <a:spAutoFit/>
          </a:bodyPr>
          <a:lstStyle/>
          <a:p>
            <a:pPr algn="ctr" defTabSz="1160827"/>
            <a:r>
              <a:rPr lang="zh-CN" altLang="en-US" sz="1397" b="1" dirty="0">
                <a:solidFill>
                  <a:srgbClr val="FFFFFF"/>
                </a:solidFill>
                <a:latin typeface="微软雅黑" pitchFamily="34" charset="-122"/>
                <a:ea typeface="微软雅黑" pitchFamily="34" charset="-122"/>
              </a:rPr>
              <a:t>“楼梯间”创业项目获李克强总理称赞</a:t>
            </a:r>
          </a:p>
        </p:txBody>
      </p:sp>
      <p:cxnSp>
        <p:nvCxnSpPr>
          <p:cNvPr id="53" name="直接连接符 52">
            <a:extLst>
              <a:ext uri="{FF2B5EF4-FFF2-40B4-BE49-F238E27FC236}">
                <a16:creationId xmlns="" xmlns:a16="http://schemas.microsoft.com/office/drawing/2014/main" id="{10BF2A32-5F8D-4451-B367-F60323D9B25E}"/>
              </a:ext>
            </a:extLst>
          </p:cNvPr>
          <p:cNvCxnSpPr/>
          <p:nvPr/>
        </p:nvCxnSpPr>
        <p:spPr bwMode="auto">
          <a:xfrm>
            <a:off x="5213159" y="5117062"/>
            <a:ext cx="3690719" cy="0"/>
          </a:xfrm>
          <a:prstGeom prst="line">
            <a:avLst/>
          </a:prstGeom>
          <a:solidFill>
            <a:srgbClr val="FEA501"/>
          </a:solidFill>
          <a:ln w="22225" cap="flat" cmpd="sng" algn="ctr">
            <a:solidFill>
              <a:srgbClr val="000000"/>
            </a:solidFill>
            <a:prstDash val="solid"/>
            <a:round/>
            <a:headEnd type="none" w="med" len="med"/>
            <a:tailEnd type="none" w="med" len="med"/>
          </a:ln>
          <a:effectLst/>
        </p:spPr>
      </p:cxnSp>
      <p:pic>
        <p:nvPicPr>
          <p:cNvPr id="54" name="Picture 2" descr="http://www.ntdaily.com.cn/uploadfile/2016/0428/20160428013236272.png">
            <a:extLst>
              <a:ext uri="{FF2B5EF4-FFF2-40B4-BE49-F238E27FC236}">
                <a16:creationId xmlns="" xmlns:a16="http://schemas.microsoft.com/office/drawing/2014/main" id="{48B3BC85-DC03-4730-9282-C3BE37294E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71058" y="4813777"/>
            <a:ext cx="2685594" cy="1688865"/>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54">
            <a:extLst>
              <a:ext uri="{FF2B5EF4-FFF2-40B4-BE49-F238E27FC236}">
                <a16:creationId xmlns="" xmlns:a16="http://schemas.microsoft.com/office/drawing/2014/main" id="{AD973AA0-EB2F-42A2-B0F0-7B5613CE8840}"/>
              </a:ext>
            </a:extLst>
          </p:cNvPr>
          <p:cNvSpPr/>
          <p:nvPr/>
        </p:nvSpPr>
        <p:spPr>
          <a:xfrm>
            <a:off x="5213159" y="4784673"/>
            <a:ext cx="3777112" cy="351769"/>
          </a:xfrm>
          <a:prstGeom prst="rect">
            <a:avLst/>
          </a:prstGeom>
        </p:spPr>
        <p:txBody>
          <a:bodyPr wrap="square" lIns="116086" tIns="58042" rIns="116086" bIns="58042">
            <a:spAutoFit/>
          </a:bodyPr>
          <a:lstStyle/>
          <a:p>
            <a:pPr defTabSz="1160827"/>
            <a:r>
              <a:rPr lang="zh-CN" altLang="en-US" sz="1524" b="1" dirty="0">
                <a:solidFill>
                  <a:prstClr val="black"/>
                </a:solidFill>
                <a:latin typeface="微软雅黑" pitchFamily="34" charset="-122"/>
                <a:ea typeface="微软雅黑" pitchFamily="34" charset="-122"/>
              </a:rPr>
              <a:t>创新引擎：职业院校创业教育发展研讨会</a:t>
            </a:r>
          </a:p>
        </p:txBody>
      </p:sp>
      <p:sp>
        <p:nvSpPr>
          <p:cNvPr id="56" name="矩形 55">
            <a:extLst>
              <a:ext uri="{FF2B5EF4-FFF2-40B4-BE49-F238E27FC236}">
                <a16:creationId xmlns="" xmlns:a16="http://schemas.microsoft.com/office/drawing/2014/main" id="{67C62BE3-EDD5-4178-A259-A35851C32D92}"/>
              </a:ext>
            </a:extLst>
          </p:cNvPr>
          <p:cNvSpPr/>
          <p:nvPr/>
        </p:nvSpPr>
        <p:spPr>
          <a:xfrm>
            <a:off x="5273051" y="5132155"/>
            <a:ext cx="3634756" cy="867679"/>
          </a:xfrm>
          <a:prstGeom prst="rect">
            <a:avLst/>
          </a:prstGeom>
        </p:spPr>
        <p:txBody>
          <a:bodyPr wrap="square" lIns="116086" tIns="58042" rIns="116086" bIns="58042">
            <a:spAutoFit/>
          </a:bodyPr>
          <a:lstStyle/>
          <a:p>
            <a:pPr defTabSz="1160827">
              <a:lnSpc>
                <a:spcPct val="120000"/>
              </a:lnSpc>
            </a:pPr>
            <a:r>
              <a:rPr lang="en-US" altLang="zh-CN" sz="889" dirty="0">
                <a:solidFill>
                  <a:prstClr val="black"/>
                </a:solidFill>
                <a:latin typeface="微软雅黑" panose="020B0503020204020204" pitchFamily="34" charset="-122"/>
                <a:ea typeface="微软雅黑" panose="020B0503020204020204" pitchFamily="34" charset="-122"/>
              </a:rPr>
              <a:t>      </a:t>
            </a:r>
            <a:r>
              <a:rPr lang="en-US" altLang="zh-CN" sz="1016" dirty="0">
                <a:solidFill>
                  <a:prstClr val="black"/>
                </a:solidFill>
                <a:latin typeface="微软雅黑" panose="020B0503020204020204" pitchFamily="34" charset="-122"/>
                <a:ea typeface="微软雅黑" pitchFamily="34" charset="-122"/>
              </a:rPr>
              <a:t>2016</a:t>
            </a:r>
            <a:r>
              <a:rPr lang="zh-CN" altLang="en-US" sz="1016" dirty="0">
                <a:solidFill>
                  <a:prstClr val="black"/>
                </a:solidFill>
                <a:latin typeface="微软雅黑" panose="020B0503020204020204" pitchFamily="34" charset="-122"/>
                <a:ea typeface="微软雅黑" pitchFamily="34" charset="-122"/>
              </a:rPr>
              <a:t>年</a:t>
            </a:r>
            <a:r>
              <a:rPr lang="en-US" altLang="zh-CN" sz="1016" dirty="0">
                <a:solidFill>
                  <a:prstClr val="black"/>
                </a:solidFill>
                <a:latin typeface="微软雅黑" panose="020B0503020204020204" pitchFamily="34" charset="-122"/>
                <a:ea typeface="微软雅黑" pitchFamily="34" charset="-122"/>
              </a:rPr>
              <a:t>4</a:t>
            </a:r>
            <a:r>
              <a:rPr lang="zh-CN" altLang="en-US" sz="1016" dirty="0">
                <a:solidFill>
                  <a:prstClr val="black"/>
                </a:solidFill>
                <a:latin typeface="微软雅黑" panose="020B0503020204020204" pitchFamily="34" charset="-122"/>
                <a:ea typeface="微软雅黑" pitchFamily="34" charset="-122"/>
              </a:rPr>
              <a:t>月</a:t>
            </a:r>
            <a:r>
              <a:rPr lang="en-US" altLang="zh-CN" sz="1016" dirty="0">
                <a:solidFill>
                  <a:prstClr val="black"/>
                </a:solidFill>
                <a:latin typeface="微软雅黑" panose="020B0503020204020204" pitchFamily="34" charset="-122"/>
                <a:ea typeface="微软雅黑" pitchFamily="34" charset="-122"/>
              </a:rPr>
              <a:t>25</a:t>
            </a:r>
            <a:r>
              <a:rPr lang="zh-CN" altLang="en-US" sz="1016" dirty="0">
                <a:solidFill>
                  <a:prstClr val="black"/>
                </a:solidFill>
                <a:latin typeface="微软雅黑" panose="020B0503020204020204" pitchFamily="34" charset="-122"/>
                <a:ea typeface="微软雅黑" pitchFamily="34" charset="-122"/>
              </a:rPr>
              <a:t>日，由中国青年创业就业基金会、</a:t>
            </a:r>
            <a:r>
              <a:rPr lang="en-US" altLang="zh-CN" sz="1016" dirty="0">
                <a:solidFill>
                  <a:prstClr val="black"/>
                </a:solidFill>
                <a:latin typeface="微软雅黑" panose="020B0503020204020204" pitchFamily="34" charset="-122"/>
                <a:ea typeface="微软雅黑" pitchFamily="34" charset="-122"/>
              </a:rPr>
              <a:t>KAB</a:t>
            </a:r>
            <a:r>
              <a:rPr lang="zh-CN" altLang="en-US" sz="1016" dirty="0">
                <a:solidFill>
                  <a:prstClr val="black"/>
                </a:solidFill>
                <a:latin typeface="微软雅黑" panose="020B0503020204020204" pitchFamily="34" charset="-122"/>
                <a:ea typeface="微软雅黑" pitchFamily="34" charset="-122"/>
              </a:rPr>
              <a:t>创业教育中国研究所共同主办，国泰安职业教育与产业发展研究院、中国创业研究院共同承办的“创新引擎：职业院校创业教育发展研讨会”在深圳市麒麟山庄隆重举行。</a:t>
            </a:r>
          </a:p>
        </p:txBody>
      </p:sp>
      <p:sp>
        <p:nvSpPr>
          <p:cNvPr id="25" name="矩形 24"/>
          <p:cNvSpPr/>
          <p:nvPr/>
        </p:nvSpPr>
        <p:spPr>
          <a:xfrm>
            <a:off x="183702" y="648419"/>
            <a:ext cx="3769508"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3.</a:t>
            </a:r>
            <a:r>
              <a:rPr lang="zh-CN" altLang="en-US" b="1" dirty="0">
                <a:solidFill>
                  <a:srgbClr val="C00000"/>
                </a:solidFill>
                <a:latin typeface="微软雅黑" pitchFamily="34" charset="-122"/>
                <a:ea typeface="微软雅黑" pitchFamily="34" charset="-122"/>
              </a:rPr>
              <a:t>创新创业峰会与大赛活动</a:t>
            </a:r>
          </a:p>
        </p:txBody>
      </p:sp>
      <p:sp>
        <p:nvSpPr>
          <p:cNvPr id="26"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40</a:t>
            </a:r>
            <a:endParaRPr lang="zh-CN" altLang="en-US" sz="1500" b="1" dirty="0">
              <a:solidFill>
                <a:prstClr val="white"/>
              </a:solidFill>
            </a:endParaRPr>
          </a:p>
        </p:txBody>
      </p:sp>
    </p:spTree>
    <p:extLst>
      <p:ext uri="{BB962C8B-B14F-4D97-AF65-F5344CB8AC3E}">
        <p14:creationId xmlns:p14="http://schemas.microsoft.com/office/powerpoint/2010/main" val="1830137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5222F925-9AE0-48E6-86E1-33E35B8151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948" y="1961978"/>
            <a:ext cx="5651890" cy="4238918"/>
          </a:xfrm>
          <a:prstGeom prst="rect">
            <a:avLst/>
          </a:prstGeom>
        </p:spPr>
      </p:pic>
      <p:pic>
        <p:nvPicPr>
          <p:cNvPr id="9" name="图片 8">
            <a:extLst>
              <a:ext uri="{FF2B5EF4-FFF2-40B4-BE49-F238E27FC236}">
                <a16:creationId xmlns="" xmlns:a16="http://schemas.microsoft.com/office/drawing/2014/main" id="{25C58E0D-7B10-4A55-BBB8-0D4A6BD31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702" y="1961978"/>
            <a:ext cx="4972921" cy="4238918"/>
          </a:xfrm>
          <a:prstGeom prst="rect">
            <a:avLst/>
          </a:prstGeom>
        </p:spPr>
      </p:pic>
      <p:sp>
        <p:nvSpPr>
          <p:cNvPr id="46" name="矩形 45">
            <a:extLst>
              <a:ext uri="{FF2B5EF4-FFF2-40B4-BE49-F238E27FC236}">
                <a16:creationId xmlns="" xmlns:a16="http://schemas.microsoft.com/office/drawing/2014/main" id="{5CCBCB8D-46A4-4334-9E90-C793E584176E}"/>
              </a:ext>
            </a:extLst>
          </p:cNvPr>
          <p:cNvSpPr/>
          <p:nvPr/>
        </p:nvSpPr>
        <p:spPr>
          <a:xfrm>
            <a:off x="929702" y="1509725"/>
            <a:ext cx="4972921" cy="397225"/>
          </a:xfrm>
          <a:prstGeom prst="rect">
            <a:avLst/>
          </a:prstGeom>
        </p:spPr>
        <p:txBody>
          <a:bodyPr wrap="square">
            <a:spAutoFit/>
          </a:bodyPr>
          <a:lstStyle/>
          <a:p>
            <a:pPr algn="ctr">
              <a:lnSpc>
                <a:spcPct val="130000"/>
              </a:lnSpc>
            </a:pPr>
            <a:r>
              <a:rPr lang="zh-CN" altLang="en-US" sz="1524" dirty="0">
                <a:solidFill>
                  <a:srgbClr val="000000"/>
                </a:solidFill>
                <a:latin typeface="微软雅黑" panose="020B0503020204020204" pitchFamily="34" charset="-122"/>
                <a:ea typeface="微软雅黑" panose="020B0503020204020204" pitchFamily="34" charset="-122"/>
              </a:rPr>
              <a:t>设计效果</a:t>
            </a:r>
            <a:r>
              <a:rPr lang="en-US" altLang="zh-CN" sz="1524" dirty="0">
                <a:solidFill>
                  <a:srgbClr val="000000"/>
                </a:solidFill>
                <a:latin typeface="微软雅黑" panose="020B0503020204020204" pitchFamily="34" charset="-122"/>
                <a:ea typeface="微软雅黑" panose="020B0503020204020204" pitchFamily="34" charset="-122"/>
              </a:rPr>
              <a:t>·</a:t>
            </a:r>
            <a:r>
              <a:rPr lang="zh-CN" altLang="en-US" sz="1524" dirty="0">
                <a:solidFill>
                  <a:srgbClr val="000000"/>
                </a:solidFill>
                <a:latin typeface="微软雅黑" panose="020B0503020204020204" pitchFamily="34" charset="-122"/>
                <a:ea typeface="微软雅黑" panose="020B0503020204020204" pitchFamily="34" charset="-122"/>
              </a:rPr>
              <a:t>昭通职教中心校园创业平台</a:t>
            </a:r>
          </a:p>
        </p:txBody>
      </p:sp>
      <p:sp>
        <p:nvSpPr>
          <p:cNvPr id="47" name="矩形 46">
            <a:extLst>
              <a:ext uri="{FF2B5EF4-FFF2-40B4-BE49-F238E27FC236}">
                <a16:creationId xmlns="" xmlns:a16="http://schemas.microsoft.com/office/drawing/2014/main" id="{66D2BA9B-F5CF-4D4A-AC5F-6BCD9D5867B9}"/>
              </a:ext>
            </a:extLst>
          </p:cNvPr>
          <p:cNvSpPr/>
          <p:nvPr/>
        </p:nvSpPr>
        <p:spPr>
          <a:xfrm>
            <a:off x="6323434" y="1509725"/>
            <a:ext cx="4972921" cy="397225"/>
          </a:xfrm>
          <a:prstGeom prst="rect">
            <a:avLst/>
          </a:prstGeom>
        </p:spPr>
        <p:txBody>
          <a:bodyPr wrap="square">
            <a:spAutoFit/>
          </a:bodyPr>
          <a:lstStyle/>
          <a:p>
            <a:pPr algn="ctr">
              <a:lnSpc>
                <a:spcPct val="130000"/>
              </a:lnSpc>
            </a:pPr>
            <a:r>
              <a:rPr lang="zh-CN" altLang="en-US" sz="1524" dirty="0">
                <a:solidFill>
                  <a:srgbClr val="000000"/>
                </a:solidFill>
                <a:latin typeface="微软雅黑" panose="020B0503020204020204" pitchFamily="34" charset="-122"/>
                <a:ea typeface="微软雅黑" panose="020B0503020204020204" pitchFamily="34" charset="-122"/>
              </a:rPr>
              <a:t>施工实拍</a:t>
            </a:r>
            <a:r>
              <a:rPr lang="en-US" altLang="zh-CN" sz="1524" dirty="0">
                <a:solidFill>
                  <a:srgbClr val="000000"/>
                </a:solidFill>
                <a:latin typeface="微软雅黑" panose="020B0503020204020204" pitchFamily="34" charset="-122"/>
                <a:ea typeface="微软雅黑" panose="020B0503020204020204" pitchFamily="34" charset="-122"/>
              </a:rPr>
              <a:t>·</a:t>
            </a:r>
            <a:r>
              <a:rPr lang="zh-CN" altLang="en-US" sz="1524" dirty="0">
                <a:solidFill>
                  <a:srgbClr val="000000"/>
                </a:solidFill>
                <a:latin typeface="微软雅黑" panose="020B0503020204020204" pitchFamily="34" charset="-122"/>
                <a:ea typeface="微软雅黑" panose="020B0503020204020204" pitchFamily="34" charset="-122"/>
              </a:rPr>
              <a:t>昭通职教中心校园创业平台</a:t>
            </a:r>
          </a:p>
        </p:txBody>
      </p:sp>
      <p:sp>
        <p:nvSpPr>
          <p:cNvPr id="8" name="矩形 7"/>
          <p:cNvSpPr/>
          <p:nvPr/>
        </p:nvSpPr>
        <p:spPr>
          <a:xfrm>
            <a:off x="172210" y="709857"/>
            <a:ext cx="3099909"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昭通职教中心</a:t>
            </a:r>
            <a:r>
              <a:rPr lang="zh-CN" altLang="en-US" b="1" dirty="0" smtClean="0">
                <a:solidFill>
                  <a:srgbClr val="C00000"/>
                </a:solidFill>
                <a:latin typeface="微软雅黑" pitchFamily="34" charset="-122"/>
                <a:ea typeface="微软雅黑" pitchFamily="34" charset="-122"/>
              </a:rPr>
              <a:t>建设</a:t>
            </a:r>
            <a:r>
              <a:rPr lang="zh-CN" altLang="en-US" b="1" dirty="0">
                <a:solidFill>
                  <a:srgbClr val="C00000"/>
                </a:solidFill>
                <a:latin typeface="微软雅黑" pitchFamily="34" charset="-122"/>
                <a:ea typeface="微软雅黑" pitchFamily="34" charset="-122"/>
              </a:rPr>
              <a:t>案例</a:t>
            </a:r>
          </a:p>
        </p:txBody>
      </p:sp>
      <p:sp>
        <p:nvSpPr>
          <p:cNvPr id="10"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41</a:t>
            </a:r>
            <a:endParaRPr lang="zh-CN" altLang="en-US" sz="1500" b="1" dirty="0">
              <a:solidFill>
                <a:prstClr val="white"/>
              </a:solidFill>
            </a:endParaRPr>
          </a:p>
        </p:txBody>
      </p:sp>
    </p:spTree>
    <p:extLst>
      <p:ext uri="{BB962C8B-B14F-4D97-AF65-F5344CB8AC3E}">
        <p14:creationId xmlns:p14="http://schemas.microsoft.com/office/powerpoint/2010/main" val="1575007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2"/>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7" y="3946531"/>
            <a:ext cx="4211730" cy="923330"/>
          </a:xfrm>
          <a:prstGeom prst="rect">
            <a:avLst/>
          </a:prstGeom>
          <a:noFill/>
        </p:spPr>
        <p:txBody>
          <a:bodyPr wrap="none" rtlCol="0">
            <a:spAutoFit/>
          </a:bodyPr>
          <a:lstStyle/>
          <a:p>
            <a:r>
              <a:rPr kumimoji="1" lang="en-US" altLang="zh-CN" sz="5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5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502426" y="3174210"/>
            <a:ext cx="3985632" cy="923330"/>
          </a:xfrm>
          <a:prstGeom prst="rect">
            <a:avLst/>
          </a:prstGeom>
          <a:noFill/>
        </p:spPr>
        <p:txBody>
          <a:bodyPr wrap="square" rtlCol="0">
            <a:spAutoFit/>
          </a:bodyPr>
          <a:lstStyle/>
          <a:p>
            <a:pPr algn="ctr"/>
            <a:r>
              <a:rPr lang="zh-CN" altLang="en-US" sz="5400" b="1" spc="200" dirty="0">
                <a:solidFill>
                  <a:srgbClr val="0070C0"/>
                </a:solidFill>
                <a:latin typeface="微软雅黑" pitchFamily="34" charset="-122"/>
                <a:ea typeface="微软雅黑" panose="020B0503020204020204" pitchFamily="34" charset="-122"/>
              </a:rPr>
              <a:t>敬请指导</a:t>
            </a:r>
          </a:p>
        </p:txBody>
      </p:sp>
      <p:sp>
        <p:nvSpPr>
          <p:cNvPr id="27" name="矩形 26"/>
          <p:cNvSpPr/>
          <p:nvPr/>
        </p:nvSpPr>
        <p:spPr>
          <a:xfrm>
            <a:off x="0" y="176"/>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2" y="2"/>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1"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211104" y="3243880"/>
            <a:ext cx="4214812" cy="1506278"/>
            <a:chOff x="1490663" y="2131468"/>
            <a:chExt cx="4214812" cy="1506277"/>
          </a:xfrm>
        </p:grpSpPr>
        <p:pic>
          <p:nvPicPr>
            <p:cNvPr id="19" name="图片 18"/>
            <p:cNvPicPr>
              <a:picLocks noChangeAspect="1"/>
            </p:cNvPicPr>
            <p:nvPr/>
          </p:nvPicPr>
          <p:blipFill>
            <a:blip r:embed="rId2"/>
            <a:stretch>
              <a:fillRect/>
            </a:stretch>
          </p:blipFill>
          <p:spPr>
            <a:xfrm>
              <a:off x="1524005" y="2131468"/>
              <a:ext cx="3519484" cy="416592"/>
            </a:xfrm>
            <a:prstGeom prst="rect">
              <a:avLst/>
            </a:prstGeom>
          </p:spPr>
        </p:pic>
        <p:sp>
          <p:nvSpPr>
            <p:cNvPr id="20"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913765">
                <a:lnSpc>
                  <a:spcPct val="100000"/>
                </a:lnSpc>
              </a:pPr>
              <a:r>
                <a:rPr lang="zh-CN" altLang="en-US" sz="1200" b="0" dirty="0">
                  <a:solidFill>
                    <a:srgbClr val="3E3A39"/>
                  </a:solidFill>
                  <a:latin typeface="微软雅黑" pitchFamily="34" charset="-122"/>
                  <a:cs typeface="+mn-cs"/>
                </a:rPr>
                <a:t>深圳国泰安教育技术股份有限公司</a:t>
              </a:r>
            </a:p>
          </p:txBody>
        </p:sp>
        <p:sp>
          <p:nvSpPr>
            <p:cNvPr id="23" name="标题 3"/>
            <p:cNvSpPr txBox="1">
              <a:spLocks/>
            </p:cNvSpPr>
            <p:nvPr/>
          </p:nvSpPr>
          <p:spPr>
            <a:xfrm>
              <a:off x="2459494" y="2878563"/>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ts val="1300"/>
                </a:lnSpc>
              </a:pPr>
              <a:r>
                <a:rPr lang="zh-CN" altLang="en-US" sz="1000" b="0" dirty="0">
                  <a:solidFill>
                    <a:srgbClr val="C30D23"/>
                  </a:solidFill>
                  <a:latin typeface="微软雅黑" pitchFamily="34" charset="-122"/>
                  <a:cs typeface="+mn-cs"/>
                </a:rPr>
                <a:t>联系人：</a:t>
              </a:r>
              <a:r>
                <a:rPr lang="zh-CN" altLang="en-US" sz="1000" dirty="0">
                  <a:solidFill>
                    <a:srgbClr val="3E3A39"/>
                  </a:solidFill>
                  <a:latin typeface="微软雅黑" pitchFamily="34" charset="-122"/>
                </a:rPr>
                <a:t>林 顼</a:t>
              </a:r>
              <a:r>
                <a:rPr lang="en-US" altLang="zh-CN" sz="1000" b="0" dirty="0">
                  <a:solidFill>
                    <a:srgbClr val="3E3A39"/>
                  </a:solidFill>
                  <a:latin typeface="微软雅黑" pitchFamily="34" charset="-122"/>
                  <a:cs typeface="+mn-cs"/>
                </a:rPr>
                <a:t>  </a:t>
              </a:r>
            </a:p>
            <a:p>
              <a:pPr defTabSz="913765">
                <a:lnSpc>
                  <a:spcPts val="1300"/>
                </a:lnSpc>
              </a:pPr>
              <a:r>
                <a:rPr lang="zh-CN" altLang="en-US" sz="1000" b="0" dirty="0">
                  <a:solidFill>
                    <a:srgbClr val="C30D23"/>
                  </a:solidFill>
                  <a:latin typeface="微软雅黑" pitchFamily="34" charset="-122"/>
                  <a:cs typeface="+mn-cs"/>
                </a:rPr>
                <a:t>邮箱：</a:t>
              </a:r>
              <a:r>
                <a:rPr lang="en-US" altLang="zh-CN" sz="1000" b="0" dirty="0">
                  <a:solidFill>
                    <a:srgbClr val="3E3A39"/>
                  </a:solidFill>
                  <a:latin typeface="微软雅黑" pitchFamily="34" charset="-122"/>
                  <a:cs typeface="+mn-cs"/>
                </a:rPr>
                <a:t> </a:t>
              </a:r>
              <a:r>
                <a:rPr lang="en-US" altLang="zh-CN" sz="1000" dirty="0">
                  <a:solidFill>
                    <a:srgbClr val="3E3A39"/>
                  </a:solidFill>
                  <a:latin typeface="微软雅黑" pitchFamily="34" charset="-122"/>
                </a:rPr>
                <a:t>xu.lin</a:t>
              </a:r>
              <a:r>
                <a:rPr lang="en-US" altLang="zh-CN" sz="1000" b="0" dirty="0">
                  <a:solidFill>
                    <a:srgbClr val="3E3A39"/>
                  </a:solidFill>
                  <a:latin typeface="微软雅黑" pitchFamily="34" charset="-122"/>
                  <a:cs typeface="+mn-cs"/>
                </a:rPr>
                <a:t>@gtafe.com</a:t>
              </a:r>
            </a:p>
            <a:p>
              <a:pPr defTabSz="913765">
                <a:lnSpc>
                  <a:spcPts val="1300"/>
                </a:lnSpc>
              </a:pPr>
              <a:r>
                <a:rPr lang="zh-CN" altLang="en-US" sz="1000" b="0" dirty="0">
                  <a:solidFill>
                    <a:srgbClr val="C30D23"/>
                  </a:solidFill>
                  <a:latin typeface="微软雅黑" pitchFamily="34" charset="-122"/>
                  <a:cs typeface="+mn-cs"/>
                </a:rPr>
                <a:t>手机：</a:t>
              </a:r>
              <a:r>
                <a:rPr lang="en-US" altLang="zh-CN" sz="1000" b="0" dirty="0">
                  <a:solidFill>
                    <a:srgbClr val="3E3A39"/>
                  </a:solidFill>
                  <a:latin typeface="微软雅黑" pitchFamily="34" charset="-122"/>
                  <a:cs typeface="+mn-cs"/>
                </a:rPr>
                <a:t> </a:t>
              </a:r>
              <a:r>
                <a:rPr lang="en-US" altLang="zh-CN" sz="1000" dirty="0">
                  <a:solidFill>
                    <a:srgbClr val="3E3A39"/>
                  </a:solidFill>
                  <a:latin typeface="微软雅黑" pitchFamily="34" charset="-122"/>
                </a:rPr>
                <a:t>18123786336</a:t>
              </a:r>
              <a:endParaRPr lang="en-US" altLang="zh-CN" sz="1000" b="0" dirty="0">
                <a:solidFill>
                  <a:srgbClr val="3E3A39"/>
                </a:solidFill>
                <a:latin typeface="微软雅黑" pitchFamily="34" charset="-122"/>
                <a:cs typeface="+mn-cs"/>
              </a:endParaRPr>
            </a:p>
            <a:p>
              <a:pPr defTabSz="913765">
                <a:lnSpc>
                  <a:spcPts val="1300"/>
                </a:lnSpc>
              </a:pPr>
              <a:r>
                <a:rPr lang="zh-CN" altLang="en-US" sz="1000" b="0" dirty="0">
                  <a:solidFill>
                    <a:srgbClr val="C30D23"/>
                  </a:solidFill>
                  <a:latin typeface="微软雅黑" pitchFamily="34" charset="-122"/>
                  <a:cs typeface="+mn-cs"/>
                </a:rPr>
                <a:t>地址：</a:t>
              </a:r>
              <a:r>
                <a:rPr lang="en-US" altLang="zh-CN" sz="1000" b="0" dirty="0">
                  <a:solidFill>
                    <a:srgbClr val="C30D23"/>
                  </a:solidFill>
                  <a:latin typeface="微软雅黑" pitchFamily="34" charset="-122"/>
                  <a:cs typeface="+mn-cs"/>
                </a:rPr>
                <a:t> </a:t>
              </a:r>
              <a:r>
                <a:rPr lang="zh-CN" altLang="en-US" sz="1000" b="0" dirty="0">
                  <a:solidFill>
                    <a:srgbClr val="3E3A39"/>
                  </a:solidFill>
                  <a:latin typeface="微软雅黑" pitchFamily="34" charset="-122"/>
                  <a:cs typeface="+mn-cs"/>
                </a:rPr>
                <a:t>深圳市南山区学苑大道</a:t>
              </a:r>
              <a:r>
                <a:rPr lang="en-US" altLang="zh-CN" sz="1000" b="0" dirty="0">
                  <a:solidFill>
                    <a:srgbClr val="3E3A39"/>
                  </a:solidFill>
                  <a:latin typeface="微软雅黑" pitchFamily="34" charset="-122"/>
                  <a:cs typeface="+mn-cs"/>
                </a:rPr>
                <a:t>1001</a:t>
              </a:r>
              <a:r>
                <a:rPr lang="zh-CN" altLang="en-US" sz="1000" b="0" dirty="0">
                  <a:solidFill>
                    <a:srgbClr val="3E3A39"/>
                  </a:solidFill>
                  <a:latin typeface="微软雅黑" pitchFamily="34" charset="-122"/>
                  <a:cs typeface="+mn-cs"/>
                </a:rPr>
                <a:t>号南山智园</a:t>
              </a:r>
              <a:r>
                <a:rPr lang="en-US" altLang="zh-CN" sz="1000" b="0" dirty="0">
                  <a:solidFill>
                    <a:srgbClr val="3E3A39"/>
                  </a:solidFill>
                  <a:latin typeface="微软雅黑" pitchFamily="34" charset="-122"/>
                  <a:cs typeface="+mn-cs"/>
                </a:rPr>
                <a:t>A4</a:t>
              </a:r>
              <a:r>
                <a:rPr lang="zh-CN" altLang="en-US" sz="1000" b="0" dirty="0">
                  <a:solidFill>
                    <a:srgbClr val="3E3A39"/>
                  </a:solidFill>
                  <a:latin typeface="微软雅黑" pitchFamily="34" charset="-122"/>
                  <a:cs typeface="+mn-cs"/>
                </a:rPr>
                <a:t>栋</a:t>
              </a:r>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Tree>
    <p:extLst>
      <p:ext uri="{BB962C8B-B14F-4D97-AF65-F5344CB8AC3E}">
        <p14:creationId xmlns:p14="http://schemas.microsoft.com/office/powerpoint/2010/main" val="175357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 xmlns:a16="http://schemas.microsoft.com/office/drawing/2014/main" id="{78B9D21C-4174-445C-9DB6-50CFAE38DA7C}"/>
              </a:ext>
            </a:extLst>
          </p:cNvPr>
          <p:cNvGrpSpPr/>
          <p:nvPr/>
        </p:nvGrpSpPr>
        <p:grpSpPr>
          <a:xfrm>
            <a:off x="1330324" y="2187023"/>
            <a:ext cx="3600000" cy="3348000"/>
            <a:chOff x="1330324" y="2187023"/>
            <a:chExt cx="3600000" cy="3348000"/>
          </a:xfrm>
        </p:grpSpPr>
        <p:sp>
          <p:nvSpPr>
            <p:cNvPr id="12" name="Rectangle 174">
              <a:extLst>
                <a:ext uri="{FF2B5EF4-FFF2-40B4-BE49-F238E27FC236}">
                  <a16:creationId xmlns="" xmlns:a16="http://schemas.microsoft.com/office/drawing/2014/main" id="{0CBB5A7F-3A0E-47B5-8780-45BCEE8EA063}"/>
                </a:ext>
              </a:extLst>
            </p:cNvPr>
            <p:cNvSpPr/>
            <p:nvPr/>
          </p:nvSpPr>
          <p:spPr>
            <a:xfrm>
              <a:off x="1330324" y="2187023"/>
              <a:ext cx="3600000" cy="334800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lvl="0" algn="ctr">
                <a:lnSpc>
                  <a:spcPct val="150000"/>
                </a:lnSpc>
              </a:pPr>
              <a:r>
                <a:rPr lang="zh-CN" altLang="en-US" sz="2032" b="1" dirty="0">
                  <a:solidFill>
                    <a:prstClr val="black"/>
                  </a:solidFill>
                  <a:latin typeface="微软雅黑" panose="020B0503020204020204" pitchFamily="34" charset="-122"/>
                  <a:ea typeface="微软雅黑" panose="020B0503020204020204" pitchFamily="34" charset="-122"/>
                </a:rPr>
                <a:t>全国创新创业</a:t>
              </a:r>
              <a:endParaRPr lang="en-US" altLang="zh-CN" sz="2032" b="1" dirty="0">
                <a:solidFill>
                  <a:prstClr val="black"/>
                </a:solidFill>
                <a:latin typeface="微软雅黑" panose="020B0503020204020204" pitchFamily="34" charset="-122"/>
                <a:ea typeface="微软雅黑" panose="020B0503020204020204" pitchFamily="34" charset="-122"/>
              </a:endParaRPr>
            </a:p>
            <a:p>
              <a:pPr lvl="0" algn="ctr">
                <a:lnSpc>
                  <a:spcPct val="150000"/>
                </a:lnSpc>
              </a:pPr>
              <a:r>
                <a:rPr lang="zh-CN" altLang="en-US" sz="2032" b="1" dirty="0">
                  <a:solidFill>
                    <a:prstClr val="black"/>
                  </a:solidFill>
                  <a:latin typeface="微软雅黑" panose="020B0503020204020204" pitchFamily="34" charset="-122"/>
                  <a:ea typeface="微软雅黑" panose="020B0503020204020204" pitchFamily="34" charset="-122"/>
                </a:rPr>
                <a:t>典型经验高校 </a:t>
              </a:r>
            </a:p>
            <a:p>
              <a:pPr lvl="0" algn="ctr">
                <a:lnSpc>
                  <a:spcPct val="125000"/>
                </a:lnSpc>
              </a:pPr>
              <a:endParaRPr lang="zh-CN" altLang="en-US" sz="2032" b="1" dirty="0">
                <a:solidFill>
                  <a:prstClr val="black"/>
                </a:solidFill>
                <a:latin typeface="微软雅黑" panose="020B0503020204020204" pitchFamily="34" charset="-122"/>
                <a:ea typeface="微软雅黑" panose="020B0503020204020204" pitchFamily="34" charset="-122"/>
              </a:endParaRPr>
            </a:p>
          </p:txBody>
        </p:sp>
        <p:sp>
          <p:nvSpPr>
            <p:cNvPr id="13" name="Rectangle 176">
              <a:extLst>
                <a:ext uri="{FF2B5EF4-FFF2-40B4-BE49-F238E27FC236}">
                  <a16:creationId xmlns="" xmlns:a16="http://schemas.microsoft.com/office/drawing/2014/main" id="{FF4080B0-F541-4C1F-961C-B07E61BF6A9A}"/>
                </a:ext>
              </a:extLst>
            </p:cNvPr>
            <p:cNvSpPr/>
            <p:nvPr/>
          </p:nvSpPr>
          <p:spPr>
            <a:xfrm>
              <a:off x="1420324" y="3284262"/>
              <a:ext cx="3420000" cy="2167135"/>
            </a:xfrm>
            <a:prstGeom prst="rect">
              <a:avLst/>
            </a:prstGeom>
            <a:no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marL="217713" lvl="0" indent="-217713" algn="just">
                <a:lnSpc>
                  <a:spcPct val="130000"/>
                </a:lnSpc>
                <a:buFont typeface="Wingdings" panose="05000000000000000000" pitchFamily="2" charset="2"/>
                <a:buChar char="n"/>
                <a:defRPr/>
              </a:pPr>
              <a:r>
                <a:rPr lang="en-US" altLang="zh-CN" sz="1397" dirty="0">
                  <a:solidFill>
                    <a:srgbClr val="000000"/>
                  </a:solidFill>
                  <a:latin typeface="微软雅黑" pitchFamily="34" charset="-122"/>
                  <a:ea typeface="微软雅黑" panose="020B0503020204020204" pitchFamily="34" charset="-122"/>
                  <a:sym typeface="宋体" pitchFamily="2" charset="-122"/>
                </a:rPr>
                <a:t>2016</a:t>
              </a:r>
              <a:r>
                <a:rPr lang="zh-CN" altLang="en-US" sz="1397" dirty="0">
                  <a:solidFill>
                    <a:srgbClr val="000000"/>
                  </a:solidFill>
                  <a:latin typeface="微软雅黑" pitchFamily="34" charset="-122"/>
                  <a:ea typeface="微软雅黑" panose="020B0503020204020204" pitchFamily="34" charset="-122"/>
                  <a:sym typeface="宋体" pitchFamily="2" charset="-122"/>
                </a:rPr>
                <a:t>年：</a:t>
              </a:r>
              <a:r>
                <a:rPr lang="en-US" altLang="zh-CN" sz="1397" dirty="0">
                  <a:solidFill>
                    <a:srgbClr val="000000"/>
                  </a:solidFill>
                  <a:latin typeface="微软雅黑" pitchFamily="34" charset="-122"/>
                  <a:ea typeface="微软雅黑" panose="020B0503020204020204" pitchFamily="34" charset="-122"/>
                  <a:sym typeface="宋体" pitchFamily="2" charset="-122"/>
                </a:rPr>
                <a:t>50</a:t>
              </a:r>
              <a:r>
                <a:rPr lang="zh-CN" altLang="en-US" sz="1397" dirty="0">
                  <a:solidFill>
                    <a:srgbClr val="000000"/>
                  </a:solidFill>
                  <a:latin typeface="微软雅黑" pitchFamily="34" charset="-122"/>
                  <a:ea typeface="微软雅黑" panose="020B0503020204020204" pitchFamily="34" charset="-122"/>
                  <a:sym typeface="宋体" pitchFamily="2" charset="-122"/>
                </a:rPr>
                <a:t>所，其中中央部门所属高等学校</a:t>
              </a:r>
              <a:r>
                <a:rPr lang="en-US" altLang="zh-CN" sz="1397" dirty="0">
                  <a:solidFill>
                    <a:srgbClr val="000000"/>
                  </a:solidFill>
                  <a:latin typeface="微软雅黑" pitchFamily="34" charset="-122"/>
                  <a:ea typeface="微软雅黑" panose="020B0503020204020204" pitchFamily="34" charset="-122"/>
                  <a:sym typeface="宋体" pitchFamily="2" charset="-122"/>
                </a:rPr>
                <a:t>19</a:t>
              </a:r>
              <a:r>
                <a:rPr lang="zh-CN" altLang="en-US" sz="1397" dirty="0">
                  <a:solidFill>
                    <a:srgbClr val="000000"/>
                  </a:solidFill>
                  <a:latin typeface="微软雅黑" pitchFamily="34" charset="-122"/>
                  <a:ea typeface="微软雅黑" panose="020B0503020204020204" pitchFamily="34" charset="-122"/>
                  <a:sym typeface="宋体" pitchFamily="2" charset="-122"/>
                </a:rPr>
                <a:t>所，省属本科院校</a:t>
              </a:r>
              <a:r>
                <a:rPr lang="en-US" altLang="zh-CN" sz="1397" dirty="0">
                  <a:solidFill>
                    <a:srgbClr val="000000"/>
                  </a:solidFill>
                  <a:latin typeface="微软雅黑" pitchFamily="34" charset="-122"/>
                  <a:ea typeface="微软雅黑" panose="020B0503020204020204" pitchFamily="34" charset="-122"/>
                  <a:sym typeface="宋体" pitchFamily="2" charset="-122"/>
                </a:rPr>
                <a:t>25</a:t>
              </a:r>
              <a:r>
                <a:rPr lang="zh-CN" altLang="en-US" sz="1397" dirty="0">
                  <a:solidFill>
                    <a:srgbClr val="000000"/>
                  </a:solidFill>
                  <a:latin typeface="微软雅黑" pitchFamily="34" charset="-122"/>
                  <a:ea typeface="微软雅黑" panose="020B0503020204020204" pitchFamily="34" charset="-122"/>
                  <a:sym typeface="宋体" pitchFamily="2" charset="-122"/>
                </a:rPr>
                <a:t>所，高职高专院校</a:t>
              </a:r>
              <a:r>
                <a:rPr lang="en-US" altLang="zh-CN" sz="1397" dirty="0">
                  <a:solidFill>
                    <a:srgbClr val="000000"/>
                  </a:solidFill>
                  <a:latin typeface="微软雅黑" pitchFamily="34" charset="-122"/>
                  <a:ea typeface="微软雅黑" panose="020B0503020204020204" pitchFamily="34" charset="-122"/>
                  <a:sym typeface="宋体" pitchFamily="2" charset="-122"/>
                </a:rPr>
                <a:t>6</a:t>
              </a:r>
              <a:r>
                <a:rPr lang="zh-CN" altLang="en-US" sz="1397" dirty="0">
                  <a:solidFill>
                    <a:srgbClr val="000000"/>
                  </a:solidFill>
                  <a:latin typeface="微软雅黑" pitchFamily="34" charset="-122"/>
                  <a:ea typeface="微软雅黑" panose="020B0503020204020204" pitchFamily="34" charset="-122"/>
                  <a:sym typeface="宋体" pitchFamily="2" charset="-122"/>
                </a:rPr>
                <a:t>所</a:t>
              </a:r>
              <a:endParaRPr lang="en-US" altLang="zh-CN" sz="1397" dirty="0">
                <a:solidFill>
                  <a:srgbClr val="000000"/>
                </a:solidFill>
                <a:latin typeface="微软雅黑" pitchFamily="34" charset="-122"/>
                <a:ea typeface="微软雅黑" panose="020B0503020204020204" pitchFamily="34" charset="-122"/>
                <a:sym typeface="宋体" pitchFamily="2" charset="-122"/>
              </a:endParaRPr>
            </a:p>
            <a:p>
              <a:pPr marL="217713" lvl="0" indent="-217713" algn="just">
                <a:lnSpc>
                  <a:spcPct val="130000"/>
                </a:lnSpc>
                <a:buFont typeface="Wingdings" panose="05000000000000000000" pitchFamily="2" charset="2"/>
                <a:buChar char="n"/>
                <a:defRPr/>
              </a:pPr>
              <a:endParaRPr lang="zh-CN" altLang="en-US" sz="1397" dirty="0">
                <a:solidFill>
                  <a:srgbClr val="000000"/>
                </a:solidFill>
                <a:latin typeface="微软雅黑" pitchFamily="34" charset="-122"/>
                <a:ea typeface="微软雅黑" panose="020B0503020204020204" pitchFamily="34" charset="-122"/>
                <a:sym typeface="宋体" pitchFamily="2" charset="-122"/>
              </a:endParaRPr>
            </a:p>
            <a:p>
              <a:pPr marL="217713" lvl="0" indent="-217713" algn="just">
                <a:lnSpc>
                  <a:spcPct val="130000"/>
                </a:lnSpc>
                <a:buFont typeface="Wingdings" panose="05000000000000000000" pitchFamily="2" charset="2"/>
                <a:buChar char="n"/>
                <a:defRPr/>
              </a:pPr>
              <a:r>
                <a:rPr lang="en-US" altLang="zh-CN" sz="1397" dirty="0">
                  <a:solidFill>
                    <a:srgbClr val="000000"/>
                  </a:solidFill>
                  <a:latin typeface="微软雅黑" pitchFamily="34" charset="-122"/>
                  <a:ea typeface="微软雅黑" panose="020B0503020204020204" pitchFamily="34" charset="-122"/>
                  <a:sym typeface="宋体" pitchFamily="2" charset="-122"/>
                </a:rPr>
                <a:t>2017</a:t>
              </a:r>
              <a:r>
                <a:rPr lang="zh-CN" altLang="en-US" sz="1397" dirty="0">
                  <a:solidFill>
                    <a:srgbClr val="000000"/>
                  </a:solidFill>
                  <a:latin typeface="微软雅黑" pitchFamily="34" charset="-122"/>
                  <a:ea typeface="微软雅黑" panose="020B0503020204020204" pitchFamily="34" charset="-122"/>
                  <a:sym typeface="宋体" pitchFamily="2" charset="-122"/>
                </a:rPr>
                <a:t>年：</a:t>
              </a:r>
              <a:r>
                <a:rPr lang="en-US" altLang="zh-CN" sz="1397" dirty="0">
                  <a:solidFill>
                    <a:srgbClr val="000000"/>
                  </a:solidFill>
                  <a:latin typeface="微软雅黑" pitchFamily="34" charset="-122"/>
                  <a:ea typeface="微软雅黑" panose="020B0503020204020204" pitchFamily="34" charset="-122"/>
                  <a:sym typeface="宋体" pitchFamily="2" charset="-122"/>
                </a:rPr>
                <a:t>50</a:t>
              </a:r>
              <a:r>
                <a:rPr lang="zh-CN" altLang="en-US" sz="1397" dirty="0">
                  <a:solidFill>
                    <a:srgbClr val="000000"/>
                  </a:solidFill>
                  <a:latin typeface="微软雅黑" pitchFamily="34" charset="-122"/>
                  <a:ea typeface="微软雅黑" panose="020B0503020204020204" pitchFamily="34" charset="-122"/>
                  <a:sym typeface="宋体" pitchFamily="2" charset="-122"/>
                </a:rPr>
                <a:t>所，其中中央部门所属高等学校</a:t>
              </a:r>
              <a:r>
                <a:rPr lang="en-US" altLang="zh-CN" sz="1397" dirty="0">
                  <a:solidFill>
                    <a:srgbClr val="000000"/>
                  </a:solidFill>
                  <a:latin typeface="微软雅黑" pitchFamily="34" charset="-122"/>
                  <a:ea typeface="微软雅黑" panose="020B0503020204020204" pitchFamily="34" charset="-122"/>
                  <a:sym typeface="宋体" pitchFamily="2" charset="-122"/>
                </a:rPr>
                <a:t>13</a:t>
              </a:r>
              <a:r>
                <a:rPr lang="zh-CN" altLang="en-US" sz="1397" dirty="0">
                  <a:solidFill>
                    <a:srgbClr val="000000"/>
                  </a:solidFill>
                  <a:latin typeface="微软雅黑" pitchFamily="34" charset="-122"/>
                  <a:ea typeface="微软雅黑" panose="020B0503020204020204" pitchFamily="34" charset="-122"/>
                  <a:sym typeface="宋体" pitchFamily="2" charset="-122"/>
                </a:rPr>
                <a:t>所，省属本科院校</a:t>
              </a:r>
              <a:r>
                <a:rPr lang="en-US" altLang="zh-CN" sz="1397" dirty="0">
                  <a:solidFill>
                    <a:srgbClr val="000000"/>
                  </a:solidFill>
                  <a:latin typeface="微软雅黑" pitchFamily="34" charset="-122"/>
                  <a:ea typeface="微软雅黑" panose="020B0503020204020204" pitchFamily="34" charset="-122"/>
                  <a:sym typeface="宋体" pitchFamily="2" charset="-122"/>
                </a:rPr>
                <a:t>30</a:t>
              </a:r>
              <a:r>
                <a:rPr lang="zh-CN" altLang="en-US" sz="1397" dirty="0">
                  <a:solidFill>
                    <a:srgbClr val="000000"/>
                  </a:solidFill>
                  <a:latin typeface="微软雅黑" pitchFamily="34" charset="-122"/>
                  <a:ea typeface="微软雅黑" panose="020B0503020204020204" pitchFamily="34" charset="-122"/>
                  <a:sym typeface="宋体" pitchFamily="2" charset="-122"/>
                </a:rPr>
                <a:t>所，高职高专院校</a:t>
              </a:r>
              <a:r>
                <a:rPr lang="en-US" altLang="zh-CN" sz="1397" dirty="0">
                  <a:solidFill>
                    <a:srgbClr val="000000"/>
                  </a:solidFill>
                  <a:latin typeface="微软雅黑" pitchFamily="34" charset="-122"/>
                  <a:ea typeface="微软雅黑" panose="020B0503020204020204" pitchFamily="34" charset="-122"/>
                  <a:sym typeface="宋体" pitchFamily="2" charset="-122"/>
                </a:rPr>
                <a:t>7</a:t>
              </a:r>
              <a:r>
                <a:rPr lang="zh-CN" altLang="en-US" sz="1397" dirty="0">
                  <a:solidFill>
                    <a:srgbClr val="000000"/>
                  </a:solidFill>
                  <a:latin typeface="微软雅黑" pitchFamily="34" charset="-122"/>
                  <a:ea typeface="微软雅黑" panose="020B0503020204020204" pitchFamily="34" charset="-122"/>
                  <a:sym typeface="宋体" pitchFamily="2" charset="-122"/>
                </a:rPr>
                <a:t>所</a:t>
              </a:r>
            </a:p>
          </p:txBody>
        </p:sp>
      </p:grpSp>
      <p:grpSp>
        <p:nvGrpSpPr>
          <p:cNvPr id="17" name="组合 16">
            <a:extLst>
              <a:ext uri="{FF2B5EF4-FFF2-40B4-BE49-F238E27FC236}">
                <a16:creationId xmlns="" xmlns:a16="http://schemas.microsoft.com/office/drawing/2014/main" id="{1D7E6C8F-A37C-47AF-B1A4-58EC13DAF5CF}"/>
              </a:ext>
            </a:extLst>
          </p:cNvPr>
          <p:cNvGrpSpPr/>
          <p:nvPr/>
        </p:nvGrpSpPr>
        <p:grpSpPr>
          <a:xfrm>
            <a:off x="6753227" y="2187023"/>
            <a:ext cx="3600000" cy="3348000"/>
            <a:chOff x="6753226" y="2187023"/>
            <a:chExt cx="3600000" cy="3348000"/>
          </a:xfrm>
        </p:grpSpPr>
        <p:sp>
          <p:nvSpPr>
            <p:cNvPr id="15" name="Rectangle 174">
              <a:extLst>
                <a:ext uri="{FF2B5EF4-FFF2-40B4-BE49-F238E27FC236}">
                  <a16:creationId xmlns="" xmlns:a16="http://schemas.microsoft.com/office/drawing/2014/main" id="{93A7D7BF-6C64-405E-9BB6-D6D219AC0217}"/>
                </a:ext>
              </a:extLst>
            </p:cNvPr>
            <p:cNvSpPr/>
            <p:nvPr/>
          </p:nvSpPr>
          <p:spPr>
            <a:xfrm>
              <a:off x="6753226" y="2187023"/>
              <a:ext cx="3600000" cy="334800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108000" tIns="56160" rIns="108000" bIns="56160" numCol="1" rtlCol="0" anchor="t" anchorCtr="1" compatLnSpc="1"/>
            <a:lstStyle/>
            <a:p>
              <a:pPr lvl="0" algn="ctr">
                <a:lnSpc>
                  <a:spcPct val="150000"/>
                </a:lnSpc>
              </a:pPr>
              <a:r>
                <a:rPr lang="zh-CN" altLang="en-US" sz="2032" b="1" dirty="0">
                  <a:solidFill>
                    <a:prstClr val="black"/>
                  </a:solidFill>
                  <a:latin typeface="微软雅黑" panose="020B0503020204020204" pitchFamily="34" charset="-122"/>
                  <a:ea typeface="微软雅黑" panose="020B0503020204020204" pitchFamily="34" charset="-122"/>
                </a:rPr>
                <a:t>全国深化创新创业教育</a:t>
              </a:r>
              <a:endParaRPr lang="en-US" altLang="zh-CN" sz="2032" b="1" dirty="0">
                <a:solidFill>
                  <a:prstClr val="black"/>
                </a:solidFill>
                <a:latin typeface="微软雅黑" panose="020B0503020204020204" pitchFamily="34" charset="-122"/>
                <a:ea typeface="微软雅黑" panose="020B0503020204020204" pitchFamily="34" charset="-122"/>
              </a:endParaRPr>
            </a:p>
            <a:p>
              <a:pPr lvl="0" algn="ctr">
                <a:lnSpc>
                  <a:spcPct val="150000"/>
                </a:lnSpc>
              </a:pPr>
              <a:r>
                <a:rPr lang="zh-CN" altLang="en-US" sz="2032" b="1" dirty="0">
                  <a:solidFill>
                    <a:prstClr val="black"/>
                  </a:solidFill>
                  <a:latin typeface="微软雅黑" panose="020B0503020204020204" pitchFamily="34" charset="-122"/>
                  <a:ea typeface="微软雅黑" panose="020B0503020204020204" pitchFamily="34" charset="-122"/>
                </a:rPr>
                <a:t>改革示范高校</a:t>
              </a:r>
            </a:p>
            <a:p>
              <a:pPr lvl="0" algn="ctr">
                <a:lnSpc>
                  <a:spcPct val="125000"/>
                </a:lnSpc>
              </a:pPr>
              <a:endParaRPr lang="zh-CN" altLang="en-US" sz="2032" b="1" dirty="0">
                <a:solidFill>
                  <a:prstClr val="black"/>
                </a:solidFill>
                <a:latin typeface="微软雅黑" panose="020B0503020204020204" pitchFamily="34" charset="-122"/>
                <a:ea typeface="微软雅黑" panose="020B0503020204020204" pitchFamily="34" charset="-122"/>
              </a:endParaRPr>
            </a:p>
          </p:txBody>
        </p:sp>
        <p:sp>
          <p:nvSpPr>
            <p:cNvPr id="16" name="Rectangle 176">
              <a:extLst>
                <a:ext uri="{FF2B5EF4-FFF2-40B4-BE49-F238E27FC236}">
                  <a16:creationId xmlns="" xmlns:a16="http://schemas.microsoft.com/office/drawing/2014/main" id="{19B4F5E9-B4CC-4ED1-87E7-5D01279AC493}"/>
                </a:ext>
              </a:extLst>
            </p:cNvPr>
            <p:cNvSpPr/>
            <p:nvPr/>
          </p:nvSpPr>
          <p:spPr>
            <a:xfrm>
              <a:off x="6843226" y="3284262"/>
              <a:ext cx="3420000" cy="2167135"/>
            </a:xfrm>
            <a:prstGeom prst="rect">
              <a:avLst/>
            </a:prstGeom>
            <a:noFill/>
            <a:ln w="9525" cap="flat" cmpd="sng" algn="ctr">
              <a:noFill/>
              <a:prstDash val="solid"/>
            </a:ln>
            <a:effectLst>
              <a:outerShdw blurRad="50800" dist="38100" dir="8100000" algn="tr" rotWithShape="0">
                <a:prstClr val="black">
                  <a:alpha val="40000"/>
                </a:prstClr>
              </a:outerShdw>
            </a:effectLst>
          </p:spPr>
          <p:txBody>
            <a:bodyPr lIns="154792" tIns="77396" rIns="154792" bIns="77396" rtlCol="0" anchor="t" anchorCtr="0"/>
            <a:lstStyle/>
            <a:p>
              <a:pPr marL="217713" lvl="0" indent="-217713" algn="just">
                <a:lnSpc>
                  <a:spcPct val="130000"/>
                </a:lnSpc>
                <a:buFont typeface="Wingdings" panose="05000000000000000000" pitchFamily="2" charset="2"/>
                <a:buChar char="n"/>
                <a:defRPr/>
              </a:pPr>
              <a:r>
                <a:rPr lang="en-US" altLang="zh-CN" sz="1397" dirty="0">
                  <a:solidFill>
                    <a:srgbClr val="000000"/>
                  </a:solidFill>
                  <a:latin typeface="微软雅黑" pitchFamily="34" charset="-122"/>
                  <a:ea typeface="微软雅黑" panose="020B0503020204020204" pitchFamily="34" charset="-122"/>
                  <a:sym typeface="宋体" pitchFamily="2" charset="-122"/>
                </a:rPr>
                <a:t>2016</a:t>
              </a:r>
              <a:r>
                <a:rPr lang="zh-CN" altLang="en-US" sz="1397" dirty="0">
                  <a:solidFill>
                    <a:srgbClr val="000000"/>
                  </a:solidFill>
                  <a:latin typeface="微软雅黑" pitchFamily="34" charset="-122"/>
                  <a:ea typeface="微软雅黑" panose="020B0503020204020204" pitchFamily="34" charset="-122"/>
                  <a:sym typeface="宋体" pitchFamily="2" charset="-122"/>
                </a:rPr>
                <a:t>年：</a:t>
              </a:r>
              <a:r>
                <a:rPr lang="en-US" altLang="zh-CN" sz="1397" dirty="0">
                  <a:solidFill>
                    <a:srgbClr val="000000"/>
                  </a:solidFill>
                  <a:latin typeface="微软雅黑" pitchFamily="34" charset="-122"/>
                  <a:ea typeface="微软雅黑" panose="020B0503020204020204" pitchFamily="34" charset="-122"/>
                  <a:sym typeface="宋体" pitchFamily="2" charset="-122"/>
                </a:rPr>
                <a:t>99</a:t>
              </a:r>
              <a:r>
                <a:rPr lang="zh-CN" altLang="en-US" sz="1397" dirty="0">
                  <a:solidFill>
                    <a:srgbClr val="000000"/>
                  </a:solidFill>
                  <a:latin typeface="微软雅黑" pitchFamily="34" charset="-122"/>
                  <a:ea typeface="微软雅黑" panose="020B0503020204020204" pitchFamily="34" charset="-122"/>
                  <a:sym typeface="宋体" pitchFamily="2" charset="-122"/>
                </a:rPr>
                <a:t>所，无高职高专院校</a:t>
              </a:r>
              <a:endParaRPr lang="en-US" altLang="zh-CN" sz="1397" dirty="0">
                <a:solidFill>
                  <a:srgbClr val="000000"/>
                </a:solidFill>
                <a:latin typeface="微软雅黑" pitchFamily="34" charset="-122"/>
                <a:ea typeface="微软雅黑" panose="020B0503020204020204" pitchFamily="34" charset="-122"/>
                <a:sym typeface="宋体" pitchFamily="2" charset="-122"/>
              </a:endParaRPr>
            </a:p>
            <a:p>
              <a:pPr marL="217713" lvl="0" indent="-217713" algn="just">
                <a:lnSpc>
                  <a:spcPct val="130000"/>
                </a:lnSpc>
                <a:buFont typeface="Wingdings" panose="05000000000000000000" pitchFamily="2" charset="2"/>
                <a:buChar char="n"/>
                <a:defRPr/>
              </a:pPr>
              <a:endParaRPr lang="zh-CN" altLang="en-US" sz="1397" dirty="0">
                <a:solidFill>
                  <a:srgbClr val="000000"/>
                </a:solidFill>
                <a:latin typeface="微软雅黑" pitchFamily="34" charset="-122"/>
                <a:ea typeface="微软雅黑" panose="020B0503020204020204" pitchFamily="34" charset="-122"/>
                <a:sym typeface="宋体" pitchFamily="2" charset="-122"/>
              </a:endParaRPr>
            </a:p>
            <a:p>
              <a:pPr marL="217713" lvl="0" indent="-217713" algn="just">
                <a:lnSpc>
                  <a:spcPct val="130000"/>
                </a:lnSpc>
                <a:buFont typeface="Wingdings" panose="05000000000000000000" pitchFamily="2" charset="2"/>
                <a:buChar char="n"/>
                <a:defRPr/>
              </a:pPr>
              <a:r>
                <a:rPr lang="en-US" altLang="zh-CN" sz="1397" dirty="0">
                  <a:solidFill>
                    <a:srgbClr val="000000"/>
                  </a:solidFill>
                  <a:latin typeface="微软雅黑" pitchFamily="34" charset="-122"/>
                  <a:ea typeface="微软雅黑" panose="020B0503020204020204" pitchFamily="34" charset="-122"/>
                  <a:sym typeface="宋体" pitchFamily="2" charset="-122"/>
                </a:rPr>
                <a:t>2017</a:t>
              </a:r>
              <a:r>
                <a:rPr lang="zh-CN" altLang="en-US" sz="1397" dirty="0">
                  <a:solidFill>
                    <a:srgbClr val="000000"/>
                  </a:solidFill>
                  <a:latin typeface="微软雅黑" pitchFamily="34" charset="-122"/>
                  <a:ea typeface="微软雅黑" panose="020B0503020204020204" pitchFamily="34" charset="-122"/>
                  <a:sym typeface="宋体" pitchFamily="2" charset="-122"/>
                </a:rPr>
                <a:t>年：</a:t>
              </a:r>
              <a:r>
                <a:rPr lang="en-US" altLang="zh-CN" sz="1397" dirty="0">
                  <a:solidFill>
                    <a:srgbClr val="000000"/>
                  </a:solidFill>
                  <a:latin typeface="微软雅黑" pitchFamily="34" charset="-122"/>
                  <a:ea typeface="微软雅黑" panose="020B0503020204020204" pitchFamily="34" charset="-122"/>
                  <a:sym typeface="宋体" pitchFamily="2" charset="-122"/>
                </a:rPr>
                <a:t>101</a:t>
              </a:r>
              <a:r>
                <a:rPr lang="zh-CN" altLang="en-US" sz="1397" dirty="0">
                  <a:solidFill>
                    <a:srgbClr val="000000"/>
                  </a:solidFill>
                  <a:latin typeface="微软雅黑" pitchFamily="34" charset="-122"/>
                  <a:ea typeface="微软雅黑" panose="020B0503020204020204" pitchFamily="34" charset="-122"/>
                  <a:sym typeface="宋体" pitchFamily="2" charset="-122"/>
                </a:rPr>
                <a:t>所，其中本科院校</a:t>
              </a:r>
              <a:r>
                <a:rPr lang="en-US" altLang="zh-CN" sz="1397" dirty="0">
                  <a:solidFill>
                    <a:srgbClr val="000000"/>
                  </a:solidFill>
                  <a:latin typeface="微软雅黑" pitchFamily="34" charset="-122"/>
                  <a:ea typeface="微软雅黑" panose="020B0503020204020204" pitchFamily="34" charset="-122"/>
                  <a:sym typeface="宋体" pitchFamily="2" charset="-122"/>
                </a:rPr>
                <a:t>77</a:t>
              </a:r>
              <a:r>
                <a:rPr lang="zh-CN" altLang="en-US" sz="1397" dirty="0">
                  <a:solidFill>
                    <a:srgbClr val="000000"/>
                  </a:solidFill>
                  <a:latin typeface="微软雅黑" pitchFamily="34" charset="-122"/>
                  <a:ea typeface="微软雅黑" panose="020B0503020204020204" pitchFamily="34" charset="-122"/>
                  <a:sym typeface="宋体" pitchFamily="2" charset="-122"/>
                </a:rPr>
                <a:t>所，高职高专院校</a:t>
              </a:r>
              <a:r>
                <a:rPr lang="en-US" altLang="zh-CN" sz="1397" dirty="0">
                  <a:solidFill>
                    <a:srgbClr val="000000"/>
                  </a:solidFill>
                  <a:latin typeface="微软雅黑" pitchFamily="34" charset="-122"/>
                  <a:ea typeface="微软雅黑" panose="020B0503020204020204" pitchFamily="34" charset="-122"/>
                  <a:sym typeface="宋体" pitchFamily="2" charset="-122"/>
                </a:rPr>
                <a:t>24</a:t>
              </a:r>
              <a:r>
                <a:rPr lang="zh-CN" altLang="en-US" sz="1397" dirty="0">
                  <a:solidFill>
                    <a:srgbClr val="000000"/>
                  </a:solidFill>
                  <a:latin typeface="微软雅黑" pitchFamily="34" charset="-122"/>
                  <a:ea typeface="微软雅黑" panose="020B0503020204020204" pitchFamily="34" charset="-122"/>
                  <a:sym typeface="宋体" pitchFamily="2" charset="-122"/>
                </a:rPr>
                <a:t>所</a:t>
              </a:r>
            </a:p>
          </p:txBody>
        </p:sp>
      </p:grpSp>
      <p:sp>
        <p:nvSpPr>
          <p:cNvPr id="18" name="矩形 17"/>
          <p:cNvSpPr/>
          <p:nvPr/>
        </p:nvSpPr>
        <p:spPr>
          <a:xfrm>
            <a:off x="122696" y="654010"/>
            <a:ext cx="138531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3</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国内现状</a:t>
            </a:r>
            <a:endParaRPr lang="zh-CN" altLang="en-US" b="1" dirty="0">
              <a:solidFill>
                <a:srgbClr val="C00000"/>
              </a:solidFill>
              <a:latin typeface="微软雅黑" pitchFamily="34" charset="-122"/>
              <a:ea typeface="微软雅黑" pitchFamily="34" charset="-122"/>
            </a:endParaRPr>
          </a:p>
        </p:txBody>
      </p:sp>
      <p:sp>
        <p:nvSpPr>
          <p:cNvPr id="9"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03</a:t>
            </a:r>
            <a:endParaRPr lang="zh-CN" altLang="en-US" sz="1500" b="1" dirty="0">
              <a:solidFill>
                <a:prstClr val="white"/>
              </a:solidFill>
            </a:endParaRPr>
          </a:p>
        </p:txBody>
      </p:sp>
    </p:spTree>
    <p:extLst>
      <p:ext uri="{BB962C8B-B14F-4D97-AF65-F5344CB8AC3E}">
        <p14:creationId xmlns:p14="http://schemas.microsoft.com/office/powerpoint/2010/main" val="2217840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8">
            <a:extLst>
              <a:ext uri="{FF2B5EF4-FFF2-40B4-BE49-F238E27FC236}">
                <a16:creationId xmlns="" xmlns:a16="http://schemas.microsoft.com/office/drawing/2014/main" id="{BCFA99B8-F4A0-44BA-9570-32557AC521CF}"/>
              </a:ext>
            </a:extLst>
          </p:cNvPr>
          <p:cNvSpPr txBox="1">
            <a:spLocks/>
          </p:cNvSpPr>
          <p:nvPr/>
        </p:nvSpPr>
        <p:spPr>
          <a:xfrm>
            <a:off x="237675" y="811143"/>
            <a:ext cx="2330900" cy="496581"/>
          </a:xfrm>
          <a:prstGeom prst="rect">
            <a:avLst/>
          </a:prstGeom>
          <a:solidFill>
            <a:srgbClr val="0070C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000" dirty="0">
              <a:solidFill>
                <a:schemeClr val="bg1"/>
              </a:solidFill>
            </a:endParaRPr>
          </a:p>
        </p:txBody>
      </p:sp>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04</a:t>
            </a:r>
            <a:endParaRPr lang="zh-CN" altLang="en-US" sz="1500" b="1" dirty="0">
              <a:solidFill>
                <a:prstClr val="white"/>
              </a:solidFill>
            </a:endParaRPr>
          </a:p>
        </p:txBody>
      </p:sp>
      <p:cxnSp>
        <p:nvCxnSpPr>
          <p:cNvPr id="32" name="直接连接符 31"/>
          <p:cNvCxnSpPr/>
          <p:nvPr/>
        </p:nvCxnSpPr>
        <p:spPr>
          <a:xfrm>
            <a:off x="1768416" y="404813"/>
            <a:ext cx="9821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755" y="4281384"/>
            <a:ext cx="2886011" cy="2031680"/>
          </a:xfrm>
          <a:prstGeom prst="rect">
            <a:avLst/>
          </a:prstGeom>
          <a:ln>
            <a:noFill/>
          </a:ln>
          <a:effectLst>
            <a:outerShdw blurRad="292100" dist="139700" dir="2700000" algn="tl" rotWithShape="0">
              <a:srgbClr val="333333">
                <a:alpha val="65000"/>
              </a:srgbClr>
            </a:outerShdw>
          </a:effectLst>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476" y="4294716"/>
            <a:ext cx="3072821" cy="2005015"/>
          </a:xfrm>
          <a:prstGeom prst="rect">
            <a:avLst/>
          </a:prstGeom>
          <a:ln>
            <a:noFill/>
          </a:ln>
          <a:effectLst>
            <a:outerShdw blurRad="292100" dist="139700" dir="2700000" algn="tl" rotWithShape="0">
              <a:srgbClr val="333333">
                <a:alpha val="65000"/>
              </a:srgbClr>
            </a:outerShdw>
          </a:effectLst>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4934" y="4283118"/>
            <a:ext cx="3164011" cy="2028214"/>
          </a:xfrm>
          <a:prstGeom prst="rect">
            <a:avLst/>
          </a:prstGeom>
          <a:ln>
            <a:noFill/>
          </a:ln>
          <a:effectLst>
            <a:outerShdw blurRad="292100" dist="139700" dir="2700000" algn="tl" rotWithShape="0">
              <a:srgbClr val="333333">
                <a:alpha val="65000"/>
              </a:srgbClr>
            </a:outerShdw>
          </a:effectLst>
        </p:spPr>
      </p:pic>
      <p:grpSp>
        <p:nvGrpSpPr>
          <p:cNvPr id="64" name="组合 13"/>
          <p:cNvGrpSpPr>
            <a:grpSpLocks/>
          </p:cNvGrpSpPr>
          <p:nvPr/>
        </p:nvGrpSpPr>
        <p:grpSpPr bwMode="auto">
          <a:xfrm>
            <a:off x="2066173" y="1678110"/>
            <a:ext cx="2727579" cy="547176"/>
            <a:chOff x="0" y="0"/>
            <a:chExt cx="2500311" cy="360000"/>
          </a:xfrm>
          <a:solidFill>
            <a:srgbClr val="0070C0"/>
          </a:solidFill>
        </p:grpSpPr>
        <p:sp>
          <p:nvSpPr>
            <p:cNvPr id="90" name="矩形 14"/>
            <p:cNvSpPr>
              <a:spLocks noChangeArrowheads="1"/>
            </p:cNvSpPr>
            <p:nvPr/>
          </p:nvSpPr>
          <p:spPr bwMode="auto">
            <a:xfrm>
              <a:off x="0" y="0"/>
              <a:ext cx="2500311" cy="360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63">
                <a:defRPr/>
              </a:pPr>
              <a:endParaRPr lang="zh-CN" altLang="en-US" sz="1500" kern="0">
                <a:solidFill>
                  <a:srgbClr val="FFFFFF"/>
                </a:solidFill>
                <a:latin typeface="微软雅黑" panose="020B0503020204020204" pitchFamily="34" charset="-122"/>
                <a:ea typeface="微软雅黑" panose="020B0503020204020204" pitchFamily="34" charset="-122"/>
              </a:endParaRPr>
            </a:p>
          </p:txBody>
        </p:sp>
        <p:sp>
          <p:nvSpPr>
            <p:cNvPr id="91" name="文本框 15"/>
            <p:cNvSpPr txBox="1">
              <a:spLocks noChangeArrowheads="1"/>
            </p:cNvSpPr>
            <p:nvPr/>
          </p:nvSpPr>
          <p:spPr bwMode="auto">
            <a:xfrm>
              <a:off x="612694" y="70500"/>
              <a:ext cx="1344829" cy="263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algn="ctr" defTabSz="914363">
                <a:defRPr/>
              </a:pPr>
              <a:r>
                <a:rPr lang="zh-CN" altLang="en-US" sz="2000" b="1" kern="0" dirty="0">
                  <a:solidFill>
                    <a:srgbClr val="FFFFFF"/>
                  </a:solidFill>
                  <a:latin typeface="微软雅黑" panose="020B0503020204020204" pitchFamily="34" charset="-122"/>
                  <a:ea typeface="微软雅黑" panose="020B0503020204020204" pitchFamily="34" charset="-122"/>
                </a:rPr>
                <a:t>经济新常态</a:t>
              </a:r>
            </a:p>
          </p:txBody>
        </p:sp>
      </p:grpSp>
      <p:sp>
        <p:nvSpPr>
          <p:cNvPr id="87" name="矩形 14"/>
          <p:cNvSpPr>
            <a:spLocks noChangeArrowheads="1"/>
          </p:cNvSpPr>
          <p:nvPr/>
        </p:nvSpPr>
        <p:spPr bwMode="auto">
          <a:xfrm>
            <a:off x="6905377" y="1667804"/>
            <a:ext cx="2461442" cy="469452"/>
          </a:xfrm>
          <a:prstGeom prst="rect">
            <a:avLst/>
          </a:prstGeom>
          <a:solidFill>
            <a:srgbClr val="0070C0"/>
          </a:solidFill>
          <a:ln>
            <a:noFill/>
          </a:ln>
          <a:extLst/>
        </p:spPr>
        <p:txBody>
          <a:bodyPr lIns="91436" tIns="45719" rIns="91436" bIns="45719" anchor="ctr"/>
          <a:lstStyle/>
          <a:p>
            <a:pPr algn="ctr" defTabSz="914363">
              <a:defRPr/>
            </a:pPr>
            <a:endParaRPr lang="zh-CN" altLang="en-US" sz="1500" kern="0">
              <a:solidFill>
                <a:srgbClr val="FFFFFF"/>
              </a:solidFill>
              <a:latin typeface="微软雅黑" panose="020B0503020204020204" pitchFamily="34" charset="-122"/>
              <a:ea typeface="微软雅黑" panose="020B0503020204020204" pitchFamily="34" charset="-122"/>
            </a:endParaRPr>
          </a:p>
        </p:txBody>
      </p:sp>
      <p:sp>
        <p:nvSpPr>
          <p:cNvPr id="88" name="文本框 15"/>
          <p:cNvSpPr txBox="1">
            <a:spLocks noChangeArrowheads="1"/>
          </p:cNvSpPr>
          <p:nvPr/>
        </p:nvSpPr>
        <p:spPr bwMode="auto">
          <a:xfrm>
            <a:off x="7346225" y="1602566"/>
            <a:ext cx="1524768"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9" rIns="91436" bIns="45719">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algn="ctr" defTabSz="914363">
              <a:defRPr/>
            </a:pPr>
            <a:r>
              <a:rPr lang="en-US" altLang="zh-CN" sz="1500" b="1" kern="0" dirty="0">
                <a:solidFill>
                  <a:srgbClr val="FFFFFF"/>
                </a:solidFill>
                <a:latin typeface="微软雅黑" panose="020B0503020204020204" pitchFamily="34" charset="-122"/>
                <a:ea typeface="微软雅黑" panose="020B0503020204020204" pitchFamily="34" charset="-122"/>
              </a:rPr>
              <a:t> </a:t>
            </a:r>
            <a:r>
              <a:rPr lang="zh-CN" altLang="en-US" sz="2000" b="1" kern="0" dirty="0">
                <a:solidFill>
                  <a:srgbClr val="FFFFFF"/>
                </a:solidFill>
                <a:latin typeface="微软雅黑" panose="020B0503020204020204" pitchFamily="34" charset="-122"/>
                <a:ea typeface="微软雅黑" panose="020B0503020204020204" pitchFamily="34" charset="-122"/>
              </a:rPr>
              <a:t>技术新变革</a:t>
            </a:r>
          </a:p>
        </p:txBody>
      </p:sp>
      <p:sp>
        <p:nvSpPr>
          <p:cNvPr id="89" name="文本框 16"/>
          <p:cNvSpPr txBox="1">
            <a:spLocks noChangeArrowheads="1"/>
          </p:cNvSpPr>
          <p:nvPr/>
        </p:nvSpPr>
        <p:spPr bwMode="auto">
          <a:xfrm>
            <a:off x="5959519" y="2264751"/>
            <a:ext cx="4267806" cy="507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19" rIns="0" bIns="45719">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hangingPunct="0">
              <a:defRPr>
                <a:solidFill>
                  <a:schemeClr val="tx1"/>
                </a:solidFill>
                <a:latin typeface="Calibri" pitchFamily="34" charset="0"/>
                <a:ea typeface="宋体" pitchFamily="2" charset="-122"/>
              </a:defRPr>
            </a:lvl6pPr>
            <a:lvl7pPr eaLnBrk="0" hangingPunct="0">
              <a:defRPr>
                <a:solidFill>
                  <a:schemeClr val="tx1"/>
                </a:solidFill>
                <a:latin typeface="Calibri" pitchFamily="34" charset="0"/>
                <a:ea typeface="宋体" pitchFamily="2" charset="-122"/>
              </a:defRPr>
            </a:lvl7pPr>
            <a:lvl8pPr eaLnBrk="0" hangingPunct="0">
              <a:defRPr>
                <a:solidFill>
                  <a:schemeClr val="tx1"/>
                </a:solidFill>
                <a:latin typeface="Calibri" pitchFamily="34" charset="0"/>
                <a:ea typeface="宋体" pitchFamily="2" charset="-122"/>
              </a:defRPr>
            </a:lvl8pPr>
            <a:lvl9pPr eaLnBrk="0" hangingPunct="0">
              <a:defRPr>
                <a:solidFill>
                  <a:schemeClr val="tx1"/>
                </a:solidFill>
                <a:latin typeface="Calibri" pitchFamily="34" charset="0"/>
                <a:ea typeface="宋体" pitchFamily="2" charset="-122"/>
              </a:defRPr>
            </a:lvl9pPr>
          </a:lstStyle>
          <a:p>
            <a:pPr algn="ctr" defTabSz="914363">
              <a:lnSpc>
                <a:spcPct val="150000"/>
              </a:lnSpc>
              <a:defRPr/>
            </a:pPr>
            <a:r>
              <a:rPr lang="zh-CN" altLang="en-US" sz="1800" b="1" kern="0" dirty="0">
                <a:solidFill>
                  <a:srgbClr val="0070C0"/>
                </a:solidFill>
                <a:latin typeface="微软雅黑" panose="020B0503020204020204" pitchFamily="34" charset="-122"/>
                <a:ea typeface="微软雅黑" panose="020B0503020204020204" pitchFamily="34" charset="-122"/>
              </a:rPr>
              <a:t>“云物移大智”时代：互联网</a:t>
            </a:r>
            <a:r>
              <a:rPr lang="en-US" altLang="zh-CN" sz="1800" b="1" kern="0" dirty="0">
                <a:solidFill>
                  <a:srgbClr val="0070C0"/>
                </a:solidFill>
                <a:latin typeface="微软雅黑" panose="020B0503020204020204" pitchFamily="34" charset="-122"/>
                <a:ea typeface="微软雅黑" panose="020B0503020204020204" pitchFamily="34" charset="-122"/>
              </a:rPr>
              <a:t>+</a:t>
            </a:r>
            <a:r>
              <a:rPr lang="zh-CN" altLang="en-US" sz="1800" b="1" kern="0" dirty="0">
                <a:solidFill>
                  <a:srgbClr val="0070C0"/>
                </a:solidFill>
                <a:latin typeface="微软雅黑" panose="020B0503020204020204" pitchFamily="34" charset="-122"/>
                <a:ea typeface="微软雅黑" panose="020B0503020204020204" pitchFamily="34" charset="-122"/>
              </a:rPr>
              <a:t>行动</a:t>
            </a:r>
            <a:endParaRPr lang="en-US" altLang="zh-CN" sz="1800" b="1" kern="0" dirty="0">
              <a:solidFill>
                <a:srgbClr val="0070C0"/>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6741608" y="2900883"/>
            <a:ext cx="327539" cy="923328"/>
          </a:xfrm>
          <a:prstGeom prst="rect">
            <a:avLst/>
          </a:prstGeom>
          <a:noFill/>
        </p:spPr>
        <p:txBody>
          <a:bodyPr wrap="square" lIns="91436" tIns="45719" rIns="91436" bIns="45719" rtlCol="0">
            <a:spAutoFit/>
          </a:bodyPr>
          <a:lstStyle/>
          <a:p>
            <a:pP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云计算</a:t>
            </a:r>
          </a:p>
        </p:txBody>
      </p:sp>
      <p:sp>
        <p:nvSpPr>
          <p:cNvPr id="67" name="TextBox 66"/>
          <p:cNvSpPr txBox="1"/>
          <p:nvPr/>
        </p:nvSpPr>
        <p:spPr>
          <a:xfrm>
            <a:off x="7325216" y="2900883"/>
            <a:ext cx="327539" cy="923328"/>
          </a:xfrm>
          <a:prstGeom prst="rect">
            <a:avLst/>
          </a:prstGeom>
          <a:noFill/>
        </p:spPr>
        <p:txBody>
          <a:bodyPr wrap="square" lIns="91436" tIns="45719" rIns="91436" bIns="45719" rtlCol="0">
            <a:spAutoFit/>
          </a:bodyPr>
          <a:lstStyle/>
          <a:p>
            <a:pP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物联网</a:t>
            </a:r>
          </a:p>
        </p:txBody>
      </p:sp>
      <p:sp>
        <p:nvSpPr>
          <p:cNvPr id="68" name="TextBox 67"/>
          <p:cNvSpPr txBox="1"/>
          <p:nvPr/>
        </p:nvSpPr>
        <p:spPr>
          <a:xfrm>
            <a:off x="8534087" y="2900883"/>
            <a:ext cx="327539" cy="923328"/>
          </a:xfrm>
          <a:prstGeom prst="rect">
            <a:avLst/>
          </a:prstGeom>
          <a:noFill/>
        </p:spPr>
        <p:txBody>
          <a:bodyPr wrap="square" lIns="91436" tIns="45719" rIns="91436" bIns="45719" rtlCol="0">
            <a:spAutoFit/>
          </a:bodyPr>
          <a:lstStyle/>
          <a:p>
            <a:pP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大数据</a:t>
            </a:r>
          </a:p>
        </p:txBody>
      </p:sp>
      <p:sp>
        <p:nvSpPr>
          <p:cNvPr id="69" name="TextBox 68"/>
          <p:cNvSpPr txBox="1"/>
          <p:nvPr/>
        </p:nvSpPr>
        <p:spPr>
          <a:xfrm>
            <a:off x="7928543" y="2889869"/>
            <a:ext cx="327539" cy="1477325"/>
          </a:xfrm>
          <a:prstGeom prst="rect">
            <a:avLst/>
          </a:prstGeom>
          <a:noFill/>
        </p:spPr>
        <p:txBody>
          <a:bodyPr wrap="square" lIns="91436" tIns="45719" rIns="91436" bIns="45719" rtlCol="0">
            <a:spAutoFit/>
          </a:bodyPr>
          <a:lstStyle/>
          <a:p>
            <a:pP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移动互联网</a:t>
            </a:r>
          </a:p>
        </p:txBody>
      </p:sp>
      <p:sp>
        <p:nvSpPr>
          <p:cNvPr id="70" name="TextBox 69"/>
          <p:cNvSpPr txBox="1"/>
          <p:nvPr/>
        </p:nvSpPr>
        <p:spPr>
          <a:xfrm>
            <a:off x="9203050" y="2938054"/>
            <a:ext cx="327539" cy="1200327"/>
          </a:xfrm>
          <a:prstGeom prst="rect">
            <a:avLst/>
          </a:prstGeom>
          <a:noFill/>
        </p:spPr>
        <p:txBody>
          <a:bodyPr wrap="square" lIns="91436" tIns="45719" rIns="91436" bIns="45719" rtlCol="0">
            <a:spAutoFit/>
          </a:bodyPr>
          <a:lstStyle/>
          <a:p>
            <a:pP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智慧城市</a:t>
            </a:r>
          </a:p>
        </p:txBody>
      </p:sp>
      <p:grpSp>
        <p:nvGrpSpPr>
          <p:cNvPr id="71" name="组合 70"/>
          <p:cNvGrpSpPr/>
          <p:nvPr/>
        </p:nvGrpSpPr>
        <p:grpSpPr>
          <a:xfrm>
            <a:off x="6905377" y="2772574"/>
            <a:ext cx="2461443" cy="165476"/>
            <a:chOff x="5144055" y="2208027"/>
            <a:chExt cx="2076519" cy="139599"/>
          </a:xfrm>
        </p:grpSpPr>
        <p:cxnSp>
          <p:nvCxnSpPr>
            <p:cNvPr id="82" name="直接连接符 81"/>
            <p:cNvCxnSpPr>
              <a:stCxn id="89" idx="2"/>
              <a:endCxn id="66" idx="0"/>
            </p:cNvCxnSpPr>
            <p:nvPr/>
          </p:nvCxnSpPr>
          <p:spPr>
            <a:xfrm flipH="1">
              <a:off x="5144055" y="2208027"/>
              <a:ext cx="1002256" cy="108239"/>
            </a:xfrm>
            <a:prstGeom prst="line">
              <a:avLst/>
            </a:prstGeom>
            <a:noFill/>
            <a:ln w="3175" cap="flat" cmpd="sng" algn="ctr">
              <a:solidFill>
                <a:srgbClr val="4F81BD">
                  <a:shade val="95000"/>
                  <a:satMod val="105000"/>
                </a:srgbClr>
              </a:solidFill>
              <a:prstDash val="solid"/>
            </a:ln>
            <a:effectLst/>
          </p:spPr>
        </p:cxnSp>
        <p:cxnSp>
          <p:nvCxnSpPr>
            <p:cNvPr id="83" name="直接连接符 82"/>
            <p:cNvCxnSpPr>
              <a:stCxn id="89" idx="2"/>
              <a:endCxn id="70" idx="0"/>
            </p:cNvCxnSpPr>
            <p:nvPr/>
          </p:nvCxnSpPr>
          <p:spPr>
            <a:xfrm>
              <a:off x="6146312" y="2208029"/>
              <a:ext cx="1074262" cy="139597"/>
            </a:xfrm>
            <a:prstGeom prst="line">
              <a:avLst/>
            </a:prstGeom>
            <a:noFill/>
            <a:ln w="3175" cap="flat" cmpd="sng" algn="ctr">
              <a:solidFill>
                <a:srgbClr val="4F81BD">
                  <a:shade val="95000"/>
                  <a:satMod val="105000"/>
                </a:srgbClr>
              </a:solidFill>
              <a:prstDash val="solid"/>
            </a:ln>
            <a:effectLst/>
          </p:spPr>
        </p:cxnSp>
        <p:cxnSp>
          <p:nvCxnSpPr>
            <p:cNvPr id="84" name="直接连接符 83"/>
            <p:cNvCxnSpPr>
              <a:stCxn id="89" idx="2"/>
              <a:endCxn id="67" idx="0"/>
            </p:cNvCxnSpPr>
            <p:nvPr/>
          </p:nvCxnSpPr>
          <p:spPr>
            <a:xfrm flipH="1">
              <a:off x="5636398" y="2208029"/>
              <a:ext cx="509913" cy="108239"/>
            </a:xfrm>
            <a:prstGeom prst="line">
              <a:avLst/>
            </a:prstGeom>
            <a:noFill/>
            <a:ln w="3175" cap="flat" cmpd="sng" algn="ctr">
              <a:solidFill>
                <a:srgbClr val="4F81BD">
                  <a:shade val="95000"/>
                  <a:satMod val="105000"/>
                </a:srgbClr>
              </a:solidFill>
              <a:prstDash val="solid"/>
            </a:ln>
            <a:effectLst/>
          </p:spPr>
        </p:cxnSp>
        <p:cxnSp>
          <p:nvCxnSpPr>
            <p:cNvPr id="85" name="直接连接符 84"/>
            <p:cNvCxnSpPr>
              <a:stCxn id="89" idx="2"/>
              <a:endCxn id="69" idx="0"/>
            </p:cNvCxnSpPr>
            <p:nvPr/>
          </p:nvCxnSpPr>
          <p:spPr>
            <a:xfrm flipH="1">
              <a:off x="6145376" y="2208029"/>
              <a:ext cx="936" cy="98947"/>
            </a:xfrm>
            <a:prstGeom prst="line">
              <a:avLst/>
            </a:prstGeom>
            <a:noFill/>
            <a:ln w="3175" cap="flat" cmpd="sng" algn="ctr">
              <a:solidFill>
                <a:srgbClr val="4F81BD">
                  <a:shade val="95000"/>
                  <a:satMod val="105000"/>
                </a:srgbClr>
              </a:solidFill>
              <a:prstDash val="solid"/>
            </a:ln>
            <a:effectLst/>
          </p:spPr>
        </p:cxnSp>
        <p:cxnSp>
          <p:nvCxnSpPr>
            <p:cNvPr id="86" name="直接连接符 85"/>
            <p:cNvCxnSpPr>
              <a:stCxn id="89" idx="2"/>
              <a:endCxn id="68" idx="0"/>
            </p:cNvCxnSpPr>
            <p:nvPr/>
          </p:nvCxnSpPr>
          <p:spPr>
            <a:xfrm>
              <a:off x="6146312" y="2208029"/>
              <a:ext cx="509913" cy="108239"/>
            </a:xfrm>
            <a:prstGeom prst="line">
              <a:avLst/>
            </a:prstGeom>
            <a:noFill/>
            <a:ln w="3175" cap="flat" cmpd="sng" algn="ctr">
              <a:solidFill>
                <a:srgbClr val="4F81BD">
                  <a:shade val="95000"/>
                  <a:satMod val="105000"/>
                </a:srgbClr>
              </a:solidFill>
              <a:prstDash val="solid"/>
            </a:ln>
            <a:effectLst/>
          </p:spPr>
        </p:cxnSp>
      </p:grpSp>
      <p:grpSp>
        <p:nvGrpSpPr>
          <p:cNvPr id="72" name="组合 71"/>
          <p:cNvGrpSpPr/>
          <p:nvPr/>
        </p:nvGrpSpPr>
        <p:grpSpPr>
          <a:xfrm>
            <a:off x="1655748" y="2472038"/>
            <a:ext cx="4403012" cy="1319927"/>
            <a:chOff x="895184" y="1815994"/>
            <a:chExt cx="3206589" cy="1113514"/>
          </a:xfrm>
        </p:grpSpPr>
        <p:grpSp>
          <p:nvGrpSpPr>
            <p:cNvPr id="73" name="组合 72"/>
            <p:cNvGrpSpPr/>
            <p:nvPr/>
          </p:nvGrpSpPr>
          <p:grpSpPr>
            <a:xfrm>
              <a:off x="895184" y="1815994"/>
              <a:ext cx="3134316" cy="361782"/>
              <a:chOff x="539290" y="1878710"/>
              <a:chExt cx="3513545" cy="361782"/>
            </a:xfrm>
          </p:grpSpPr>
          <p:sp>
            <p:nvSpPr>
              <p:cNvPr id="80" name="燕尾形 79"/>
              <p:cNvSpPr/>
              <p:nvPr/>
            </p:nvSpPr>
            <p:spPr>
              <a:xfrm>
                <a:off x="2267744" y="1878710"/>
                <a:ext cx="1785091" cy="361782"/>
              </a:xfrm>
              <a:prstGeom prst="chevron">
                <a:avLst/>
              </a:prstGeom>
              <a:solidFill>
                <a:srgbClr val="4F81BD">
                  <a:lumMod val="20000"/>
                  <a:lumOff val="80000"/>
                </a:srgbClr>
              </a:solidFill>
              <a:ln w="25400" cap="flat" cmpd="sng" algn="ctr">
                <a:noFill/>
                <a:prstDash val="solid"/>
              </a:ln>
              <a:effectLst/>
            </p:spPr>
            <p:txBody>
              <a:bodyPr rtlCol="0" anchor="ctr"/>
              <a:lstStyle/>
              <a:p>
                <a:pPr algn="ct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创新驱动战略</a:t>
                </a:r>
              </a:p>
            </p:txBody>
          </p:sp>
          <p:sp>
            <p:nvSpPr>
              <p:cNvPr id="81" name="燕尾形 80"/>
              <p:cNvSpPr/>
              <p:nvPr/>
            </p:nvSpPr>
            <p:spPr>
              <a:xfrm>
                <a:off x="539290" y="1878711"/>
                <a:ext cx="1856496" cy="323166"/>
              </a:xfrm>
              <a:prstGeom prst="chevron">
                <a:avLst/>
              </a:prstGeom>
              <a:solidFill>
                <a:srgbClr val="1F497D">
                  <a:lumMod val="60000"/>
                  <a:lumOff val="40000"/>
                </a:srgbClr>
              </a:solidFill>
              <a:ln w="25400" cap="flat" cmpd="sng" algn="ctr">
                <a:noFill/>
                <a:prstDash val="solid"/>
              </a:ln>
              <a:effectLst/>
            </p:spPr>
            <p:txBody>
              <a:bodyPr rtlCol="0" anchor="ctr"/>
              <a:lstStyle/>
              <a:p>
                <a:pPr algn="ctr" defTabSz="914363">
                  <a:defRPr/>
                </a:pPr>
                <a:r>
                  <a:rPr lang="zh-CN" altLang="en-US" b="1" kern="0" dirty="0">
                    <a:solidFill>
                      <a:sysClr val="window" lastClr="FFFFFF"/>
                    </a:solidFill>
                    <a:latin typeface="微软雅黑" panose="020B0503020204020204" pitchFamily="34" charset="-122"/>
                    <a:ea typeface="微软雅黑" panose="020B0503020204020204" pitchFamily="34" charset="-122"/>
                  </a:rPr>
                  <a:t>发展动力转换：</a:t>
                </a:r>
              </a:p>
            </p:txBody>
          </p:sp>
        </p:grpSp>
        <p:grpSp>
          <p:nvGrpSpPr>
            <p:cNvPr id="74" name="组合 73"/>
            <p:cNvGrpSpPr/>
            <p:nvPr/>
          </p:nvGrpSpPr>
          <p:grpSpPr>
            <a:xfrm>
              <a:off x="895184" y="2209428"/>
              <a:ext cx="3206589" cy="323166"/>
              <a:chOff x="539290" y="1878711"/>
              <a:chExt cx="3594563" cy="323166"/>
            </a:xfrm>
          </p:grpSpPr>
          <p:sp>
            <p:nvSpPr>
              <p:cNvPr id="78" name="燕尾形 77"/>
              <p:cNvSpPr/>
              <p:nvPr/>
            </p:nvSpPr>
            <p:spPr>
              <a:xfrm>
                <a:off x="2267744" y="1878711"/>
                <a:ext cx="1866109" cy="323166"/>
              </a:xfrm>
              <a:prstGeom prst="chevron">
                <a:avLst/>
              </a:prstGeom>
              <a:solidFill>
                <a:srgbClr val="4F81BD">
                  <a:lumMod val="20000"/>
                  <a:lumOff val="80000"/>
                </a:srgbClr>
              </a:solidFill>
              <a:ln w="25400" cap="flat" cmpd="sng" algn="ctr">
                <a:noFill/>
                <a:prstDash val="solid"/>
              </a:ln>
              <a:effectLst/>
            </p:spPr>
            <p:txBody>
              <a:bodyPr rtlCol="0" anchor="ctr"/>
              <a:lstStyle/>
              <a:p>
                <a:pPr algn="ct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中国制造</a:t>
                </a:r>
                <a:r>
                  <a:rPr lang="en-US" altLang="zh-CN" b="1" kern="0" dirty="0">
                    <a:solidFill>
                      <a:srgbClr val="0070C0"/>
                    </a:solidFill>
                    <a:latin typeface="微软雅黑" panose="020B0503020204020204" pitchFamily="34" charset="-122"/>
                    <a:ea typeface="微软雅黑" panose="020B0503020204020204" pitchFamily="34" charset="-122"/>
                  </a:rPr>
                  <a:t>2025</a:t>
                </a:r>
              </a:p>
            </p:txBody>
          </p:sp>
          <p:sp>
            <p:nvSpPr>
              <p:cNvPr id="79" name="燕尾形 78"/>
              <p:cNvSpPr/>
              <p:nvPr/>
            </p:nvSpPr>
            <p:spPr>
              <a:xfrm>
                <a:off x="539290" y="1878711"/>
                <a:ext cx="1856496" cy="323166"/>
              </a:xfrm>
              <a:prstGeom prst="chevron">
                <a:avLst/>
              </a:prstGeom>
              <a:solidFill>
                <a:srgbClr val="1F497D">
                  <a:lumMod val="60000"/>
                  <a:lumOff val="40000"/>
                </a:srgbClr>
              </a:solidFill>
              <a:ln w="25400" cap="flat" cmpd="sng" algn="ctr">
                <a:noFill/>
                <a:prstDash val="solid"/>
              </a:ln>
              <a:effectLst/>
            </p:spPr>
            <p:txBody>
              <a:bodyPr rtlCol="0" anchor="ctr"/>
              <a:lstStyle/>
              <a:p>
                <a:pPr algn="ctr" defTabSz="914363">
                  <a:defRPr/>
                </a:pPr>
                <a:r>
                  <a:rPr lang="zh-CN" altLang="en-US" b="1" kern="0" dirty="0">
                    <a:solidFill>
                      <a:sysClr val="window" lastClr="FFFFFF"/>
                    </a:solidFill>
                    <a:latin typeface="微软雅黑" panose="020B0503020204020204" pitchFamily="34" charset="-122"/>
                    <a:ea typeface="微软雅黑" panose="020B0503020204020204" pitchFamily="34" charset="-122"/>
                  </a:rPr>
                  <a:t>产业转型升级：</a:t>
                </a:r>
              </a:p>
            </p:txBody>
          </p:sp>
        </p:grpSp>
        <p:grpSp>
          <p:nvGrpSpPr>
            <p:cNvPr id="75" name="组合 74"/>
            <p:cNvGrpSpPr/>
            <p:nvPr/>
          </p:nvGrpSpPr>
          <p:grpSpPr>
            <a:xfrm>
              <a:off x="895184" y="2606342"/>
              <a:ext cx="3028744" cy="323166"/>
              <a:chOff x="539290" y="1878711"/>
              <a:chExt cx="3395200" cy="323166"/>
            </a:xfrm>
          </p:grpSpPr>
          <p:sp>
            <p:nvSpPr>
              <p:cNvPr id="76" name="燕尾形 75"/>
              <p:cNvSpPr/>
              <p:nvPr/>
            </p:nvSpPr>
            <p:spPr>
              <a:xfrm>
                <a:off x="2267744" y="1878711"/>
                <a:ext cx="1666746" cy="323166"/>
              </a:xfrm>
              <a:prstGeom prst="chevron">
                <a:avLst/>
              </a:prstGeom>
              <a:solidFill>
                <a:srgbClr val="4F81BD">
                  <a:lumMod val="20000"/>
                  <a:lumOff val="80000"/>
                </a:srgbClr>
              </a:solidFill>
              <a:ln w="25400" cap="flat" cmpd="sng" algn="ctr">
                <a:noFill/>
                <a:prstDash val="solid"/>
              </a:ln>
              <a:effectLst/>
            </p:spPr>
            <p:txBody>
              <a:bodyPr rtlCol="0" anchor="ctr"/>
              <a:lstStyle/>
              <a:p>
                <a:pPr algn="ctr" defTabSz="914363">
                  <a:defRPr/>
                </a:pPr>
                <a:r>
                  <a:rPr lang="zh-CN" altLang="en-US" b="1" kern="0" dirty="0">
                    <a:solidFill>
                      <a:srgbClr val="0070C0"/>
                    </a:solidFill>
                    <a:latin typeface="微软雅黑" panose="020B0503020204020204" pitchFamily="34" charset="-122"/>
                    <a:ea typeface="微软雅黑" panose="020B0503020204020204" pitchFamily="34" charset="-122"/>
                  </a:rPr>
                  <a:t>“一带一路”</a:t>
                </a:r>
              </a:p>
            </p:txBody>
          </p:sp>
          <p:sp>
            <p:nvSpPr>
              <p:cNvPr id="77" name="燕尾形 76"/>
              <p:cNvSpPr/>
              <p:nvPr/>
            </p:nvSpPr>
            <p:spPr>
              <a:xfrm>
                <a:off x="539290" y="1878711"/>
                <a:ext cx="1856496" cy="323166"/>
              </a:xfrm>
              <a:prstGeom prst="chevron">
                <a:avLst/>
              </a:prstGeom>
              <a:solidFill>
                <a:srgbClr val="1F497D">
                  <a:lumMod val="60000"/>
                  <a:lumOff val="40000"/>
                </a:srgbClr>
              </a:solidFill>
              <a:ln w="25400" cap="flat" cmpd="sng" algn="ctr">
                <a:noFill/>
                <a:prstDash val="solid"/>
              </a:ln>
              <a:effectLst/>
            </p:spPr>
            <p:txBody>
              <a:bodyPr rtlCol="0" anchor="ctr"/>
              <a:lstStyle/>
              <a:p>
                <a:pPr algn="ctr" defTabSz="914363">
                  <a:defRPr/>
                </a:pPr>
                <a:r>
                  <a:rPr lang="zh-CN" altLang="en-US" b="1" kern="0" dirty="0">
                    <a:solidFill>
                      <a:sysClr val="window" lastClr="FFFFFF"/>
                    </a:solidFill>
                    <a:latin typeface="微软雅黑" panose="020B0503020204020204" pitchFamily="34" charset="-122"/>
                    <a:ea typeface="微软雅黑" panose="020B0503020204020204" pitchFamily="34" charset="-122"/>
                  </a:rPr>
                  <a:t>国际产能合作：</a:t>
                </a:r>
              </a:p>
            </p:txBody>
          </p:sp>
        </p:grpSp>
      </p:grpSp>
      <p:sp>
        <p:nvSpPr>
          <p:cNvPr id="2" name="矩形 1"/>
          <p:cNvSpPr/>
          <p:nvPr/>
        </p:nvSpPr>
        <p:spPr>
          <a:xfrm>
            <a:off x="358900" y="1315236"/>
            <a:ext cx="1846972" cy="452430"/>
          </a:xfrm>
          <a:prstGeom prst="rect">
            <a:avLst/>
          </a:prstGeom>
        </p:spPr>
        <p:txBody>
          <a:bodyPr wrap="none" lIns="91436" tIns="45719" rIns="91436" bIns="45719">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1. </a:t>
            </a:r>
            <a:r>
              <a:rPr lang="zh-CN" altLang="en-US" b="1" dirty="0" smtClean="0">
                <a:solidFill>
                  <a:srgbClr val="C00000"/>
                </a:solidFill>
                <a:latin typeface="微软雅黑" panose="020B0503020204020204" pitchFamily="34" charset="-122"/>
                <a:ea typeface="微软雅黑" panose="020B0503020204020204" pitchFamily="34" charset="-122"/>
              </a:rPr>
              <a:t>产业发展要求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9" name="文本占位符 8">
            <a:extLst>
              <a:ext uri="{FF2B5EF4-FFF2-40B4-BE49-F238E27FC236}">
                <a16:creationId xmlns="" xmlns:a16="http://schemas.microsoft.com/office/drawing/2014/main" id="{BCFA99B8-F4A0-44BA-9570-32557AC521CF}"/>
              </a:ext>
            </a:extLst>
          </p:cNvPr>
          <p:cNvSpPr txBox="1">
            <a:spLocks/>
          </p:cNvSpPr>
          <p:nvPr/>
        </p:nvSpPr>
        <p:spPr>
          <a:xfrm>
            <a:off x="186875" y="854280"/>
            <a:ext cx="2226126" cy="453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63">
              <a:buNone/>
              <a:defRPr/>
            </a:pPr>
            <a:r>
              <a:rPr lang="zh-CN" altLang="en-US" sz="2000" b="1" kern="0" dirty="0">
                <a:solidFill>
                  <a:srgbClr val="FFFFFF"/>
                </a:solidFill>
                <a:latin typeface="微软雅黑" panose="020B0503020204020204" pitchFamily="34" charset="-122"/>
                <a:ea typeface="微软雅黑" panose="020B0503020204020204" pitchFamily="34" charset="-122"/>
              </a:rPr>
              <a:t>（二）趋势挑战</a:t>
            </a:r>
          </a:p>
        </p:txBody>
      </p:sp>
    </p:spTree>
    <p:extLst>
      <p:ext uri="{BB962C8B-B14F-4D97-AF65-F5344CB8AC3E}">
        <p14:creationId xmlns:p14="http://schemas.microsoft.com/office/powerpoint/2010/main" val="401534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剪去单角的矩形 18">
            <a:extLst>
              <a:ext uri="{FF2B5EF4-FFF2-40B4-BE49-F238E27FC236}">
                <a16:creationId xmlns="" xmlns:a16="http://schemas.microsoft.com/office/drawing/2014/main" id="{FC48FC96-7C10-4233-B6B9-98DC8ED345F7}"/>
              </a:ext>
            </a:extLst>
          </p:cNvPr>
          <p:cNvSpPr/>
          <p:nvPr/>
        </p:nvSpPr>
        <p:spPr bwMode="auto">
          <a:xfrm>
            <a:off x="4706842" y="1939696"/>
            <a:ext cx="2772000" cy="2222729"/>
          </a:xfrm>
          <a:prstGeom prst="snip1Rect">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技术商业化</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建立科技成果商业化机制</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建立校级科创协同服务平台</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56" name="剪去单角的矩形 18">
            <a:extLst>
              <a:ext uri="{FF2B5EF4-FFF2-40B4-BE49-F238E27FC236}">
                <a16:creationId xmlns="" xmlns:a16="http://schemas.microsoft.com/office/drawing/2014/main" id="{A8F87FF5-0CE2-47E2-94E2-E313580824F5}"/>
              </a:ext>
            </a:extLst>
          </p:cNvPr>
          <p:cNvSpPr/>
          <p:nvPr/>
        </p:nvSpPr>
        <p:spPr bwMode="auto">
          <a:xfrm>
            <a:off x="1249310" y="1939696"/>
            <a:ext cx="2772000" cy="2222729"/>
          </a:xfrm>
          <a:prstGeom prst="snip1Rect">
            <a:avLst/>
          </a:prstGeom>
          <a:solidFill>
            <a:schemeClr val="bg1">
              <a:lumMod val="9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专创融合</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algn="ctr" fontAlgn="base">
              <a:spcBef>
                <a:spcPct val="0"/>
              </a:spcBef>
              <a:spcAft>
                <a:spcPct val="0"/>
              </a:spcAft>
            </a:pP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algn="ctr"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以专业创业导向人才培养</a:t>
            </a:r>
          </a:p>
          <a:p>
            <a:pPr marL="285750" indent="-285750" algn="ctr"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创新创业驱动专业群建设</a:t>
            </a:r>
          </a:p>
        </p:txBody>
      </p:sp>
      <p:sp>
        <p:nvSpPr>
          <p:cNvPr id="57" name="剪去单角的矩形 18">
            <a:extLst>
              <a:ext uri="{FF2B5EF4-FFF2-40B4-BE49-F238E27FC236}">
                <a16:creationId xmlns="" xmlns:a16="http://schemas.microsoft.com/office/drawing/2014/main" id="{DF0312F6-E207-498A-B4E6-565F3E6A8355}"/>
              </a:ext>
            </a:extLst>
          </p:cNvPr>
          <p:cNvSpPr/>
          <p:nvPr/>
        </p:nvSpPr>
        <p:spPr bwMode="auto">
          <a:xfrm>
            <a:off x="8164371" y="1939696"/>
            <a:ext cx="2772000" cy="2222729"/>
          </a:xfrm>
          <a:prstGeom prst="snip1Rect">
            <a:avLst/>
          </a:prstGeom>
          <a:solidFill>
            <a:schemeClr val="bg1">
              <a:lumMod val="9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08000" tIns="56160" rIns="108000" bIns="56160" numCol="1" rtlCol="0" anchor="t" anchorCtr="1" compatLnSpc="1">
            <a:normAutofit/>
          </a:bodyPr>
          <a:lstStyle/>
          <a:p>
            <a:pPr algn="ctr" fontAlgn="base">
              <a:spcBef>
                <a:spcPct val="0"/>
              </a:spcBef>
              <a:spcAft>
                <a:spcPct val="0"/>
              </a:spcAft>
            </a:pPr>
            <a:r>
              <a:rPr lang="zh-CN" altLang="en-US" sz="2000" b="1" dirty="0">
                <a:solidFill>
                  <a:srgbClr val="D8D8D8">
                    <a:lumMod val="25000"/>
                  </a:srgbClr>
                </a:solidFill>
                <a:latin typeface="微软雅黑" panose="020B0503020204020204" pitchFamily="34" charset="-122"/>
                <a:ea typeface="微软雅黑" panose="020B0503020204020204" pitchFamily="34" charset="-122"/>
              </a:rPr>
              <a:t>产教融合</a:t>
            </a:r>
            <a:endParaRPr lang="en-US" altLang="zh-CN" sz="2000" b="1" dirty="0">
              <a:solidFill>
                <a:srgbClr val="D8D8D8">
                  <a:lumMod val="25000"/>
                </a:srgbClr>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sz="1400" dirty="0">
              <a:solidFill>
                <a:srgbClr val="000000"/>
              </a:solidFill>
            </a:endParaRPr>
          </a:p>
          <a:p>
            <a:pPr marL="285750" indent="-285750"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产学研训创多维驱动</a:t>
            </a:r>
            <a:endParaRPr lang="en-US" altLang="zh-CN" sz="1400" dirty="0">
              <a:solidFill>
                <a:srgbClr val="D8D8D8">
                  <a:lumMod val="25000"/>
                </a:srgb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n"/>
            </a:pPr>
            <a:r>
              <a:rPr lang="zh-CN" altLang="en-US" sz="1400" dirty="0">
                <a:solidFill>
                  <a:srgbClr val="D8D8D8">
                    <a:lumMod val="25000"/>
                  </a:srgbClr>
                </a:solidFill>
                <a:latin typeface="微软雅黑" panose="020B0503020204020204" pitchFamily="34" charset="-122"/>
                <a:ea typeface="微软雅黑" panose="020B0503020204020204" pitchFamily="34" charset="-122"/>
              </a:rPr>
              <a:t>校政企行多元联动</a:t>
            </a:r>
          </a:p>
        </p:txBody>
      </p:sp>
      <p:sp>
        <p:nvSpPr>
          <p:cNvPr id="67" name="左右箭头 19">
            <a:extLst>
              <a:ext uri="{FF2B5EF4-FFF2-40B4-BE49-F238E27FC236}">
                <a16:creationId xmlns="" xmlns:a16="http://schemas.microsoft.com/office/drawing/2014/main" id="{A1578176-6CD1-44E4-BCB5-878DB155DF17}"/>
              </a:ext>
            </a:extLst>
          </p:cNvPr>
          <p:cNvSpPr/>
          <p:nvPr/>
        </p:nvSpPr>
        <p:spPr>
          <a:xfrm>
            <a:off x="4089288" y="2878241"/>
            <a:ext cx="549577" cy="345639"/>
          </a:xfrm>
          <a:prstGeom prst="leftRightArrow">
            <a:avLst/>
          </a:prstGeom>
          <a:solidFill>
            <a:srgbClr val="F6AE1E"/>
          </a:solidFill>
          <a:ln w="9525" cap="flat" cmpd="sng" algn="ctr">
            <a:noFill/>
            <a:prstDash val="solid"/>
            <a:headEnd type="none" w="med" len="med"/>
            <a:tailEnd type="none" w="med" len="med"/>
          </a:ln>
          <a:effectLst/>
        </p:spPr>
        <p:txBody>
          <a:bodyPr rot="0" spcFirstLastPara="0" vertOverflow="overflow" horzOverflow="overflow" vert="horz" wrap="square" lIns="43537" tIns="43537" rIns="43537" bIns="43537" numCol="1" spcCol="0" rtlCol="0" fromWordArt="0" anchor="ctr" anchorCtr="0" forceAA="0" compatLnSpc="1">
            <a:prstTxWarp prst="textNoShape">
              <a:avLst/>
            </a:prstTxWarp>
            <a:noAutofit/>
          </a:bodyPr>
          <a:lstStyle/>
          <a:p>
            <a:pPr algn="ctr" defTabSz="870465" fontAlgn="base">
              <a:spcBef>
                <a:spcPct val="0"/>
              </a:spcBef>
              <a:spcAft>
                <a:spcPct val="0"/>
              </a:spcAft>
            </a:pPr>
            <a:endParaRPr lang="zh-CN" altLang="en-US" sz="2285"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sp>
        <p:nvSpPr>
          <p:cNvPr id="68" name="左右箭头 19">
            <a:extLst>
              <a:ext uri="{FF2B5EF4-FFF2-40B4-BE49-F238E27FC236}">
                <a16:creationId xmlns="" xmlns:a16="http://schemas.microsoft.com/office/drawing/2014/main" id="{23FCF953-FB06-42BE-A1E8-D9E7E2647C2C}"/>
              </a:ext>
            </a:extLst>
          </p:cNvPr>
          <p:cNvSpPr/>
          <p:nvPr/>
        </p:nvSpPr>
        <p:spPr>
          <a:xfrm>
            <a:off x="7546819" y="2878241"/>
            <a:ext cx="549577" cy="345639"/>
          </a:xfrm>
          <a:prstGeom prst="leftRightArrow">
            <a:avLst/>
          </a:prstGeom>
          <a:solidFill>
            <a:srgbClr val="F6AE1E"/>
          </a:solidFill>
          <a:ln w="9525" cap="flat" cmpd="sng" algn="ctr">
            <a:noFill/>
            <a:prstDash val="solid"/>
            <a:headEnd type="none" w="med" len="med"/>
            <a:tailEnd type="none" w="med" len="med"/>
          </a:ln>
          <a:effectLst/>
        </p:spPr>
        <p:txBody>
          <a:bodyPr rot="0" spcFirstLastPara="0" vertOverflow="overflow" horzOverflow="overflow" vert="horz" wrap="square" lIns="43537" tIns="43537" rIns="43537" bIns="43537" numCol="1" spcCol="0" rtlCol="0" fromWordArt="0" anchor="ctr" anchorCtr="0" forceAA="0" compatLnSpc="1">
            <a:prstTxWarp prst="textNoShape">
              <a:avLst/>
            </a:prstTxWarp>
            <a:noAutofit/>
          </a:bodyPr>
          <a:lstStyle/>
          <a:p>
            <a:pPr algn="ctr" defTabSz="870465" fontAlgn="base">
              <a:spcBef>
                <a:spcPct val="0"/>
              </a:spcBef>
              <a:spcAft>
                <a:spcPct val="0"/>
              </a:spcAft>
            </a:pPr>
            <a:endParaRPr lang="zh-CN" altLang="en-US" sz="2285"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p:txBody>
      </p:sp>
      <p:sp>
        <p:nvSpPr>
          <p:cNvPr id="12" name="矩形 11"/>
          <p:cNvSpPr/>
          <p:nvPr/>
        </p:nvSpPr>
        <p:spPr>
          <a:xfrm>
            <a:off x="157546" y="712916"/>
            <a:ext cx="184698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专创融合趋势</a:t>
            </a:r>
            <a:endParaRPr lang="zh-CN" altLang="en-US" b="1" dirty="0">
              <a:solidFill>
                <a:srgbClr val="C00000"/>
              </a:solidFill>
              <a:latin typeface="微软雅黑" pitchFamily="34" charset="-122"/>
              <a:ea typeface="微软雅黑" pitchFamily="34" charset="-122"/>
            </a:endParaRPr>
          </a:p>
        </p:txBody>
      </p:sp>
      <p:sp>
        <p:nvSpPr>
          <p:cNvPr id="8"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05</a:t>
            </a:r>
            <a:endParaRPr lang="zh-CN" altLang="en-US" sz="1500" b="1" dirty="0">
              <a:solidFill>
                <a:prstClr val="white"/>
              </a:solidFill>
            </a:endParaRPr>
          </a:p>
        </p:txBody>
      </p:sp>
    </p:spTree>
    <p:extLst>
      <p:ext uri="{BB962C8B-B14F-4D97-AF65-F5344CB8AC3E}">
        <p14:creationId xmlns:p14="http://schemas.microsoft.com/office/powerpoint/2010/main" val="864644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userDrawn="1"/>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06</a:t>
            </a:r>
            <a:endParaRPr lang="zh-CN" altLang="en-US" sz="1500" b="1" dirty="0">
              <a:solidFill>
                <a:prstClr val="white"/>
              </a:solidFill>
            </a:endParaRPr>
          </a:p>
        </p:txBody>
      </p:sp>
      <p:cxnSp>
        <p:nvCxnSpPr>
          <p:cNvPr id="9" name="直接连接符 8"/>
          <p:cNvCxnSpPr/>
          <p:nvPr/>
        </p:nvCxnSpPr>
        <p:spPr>
          <a:xfrm>
            <a:off x="1768418" y="404813"/>
            <a:ext cx="98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371096" y="1380864"/>
            <a:ext cx="8067459" cy="1421926"/>
          </a:xfrm>
          <a:prstGeom prst="rect">
            <a:avLst/>
          </a:prstGeom>
        </p:spPr>
        <p:txBody>
          <a:bodyPr wrap="square" lIns="91436" tIns="45719" rIns="91436" bIns="45719">
            <a:spAutoFit/>
          </a:bodyPr>
          <a:lstStyle/>
          <a:p>
            <a:pPr marL="171443" indent="-171443" algn="just">
              <a:lnSpc>
                <a:spcPct val="120000"/>
              </a:lnSpc>
              <a:buClr>
                <a:prstClr val="black">
                  <a:lumMod val="85000"/>
                  <a:lumOff val="15000"/>
                </a:prstClr>
              </a:buClr>
              <a:buFont typeface="Wingdings" panose="05000000000000000000" pitchFamily="2" charset="2"/>
              <a:buChar char="Ø"/>
            </a:pPr>
            <a:r>
              <a:rPr lang="zh-CN" altLang="en-US" dirty="0">
                <a:solidFill>
                  <a:prstClr val="black"/>
                </a:solidFill>
                <a:latin typeface="微软雅黑" pitchFamily="34" charset="-122"/>
                <a:ea typeface="微软雅黑" pitchFamily="34" charset="-122"/>
              </a:rPr>
              <a:t>整合多方资源，抢抓机遇</a:t>
            </a:r>
            <a:endParaRPr lang="en-US" altLang="zh-CN" dirty="0">
              <a:solidFill>
                <a:prstClr val="black"/>
              </a:solidFill>
              <a:latin typeface="微软雅黑" pitchFamily="34" charset="-122"/>
              <a:ea typeface="微软雅黑" pitchFamily="34" charset="-122"/>
            </a:endParaRPr>
          </a:p>
          <a:p>
            <a:pPr marL="171443" indent="-171443" algn="just">
              <a:lnSpc>
                <a:spcPct val="120000"/>
              </a:lnSpc>
              <a:buClr>
                <a:prstClr val="black">
                  <a:lumMod val="85000"/>
                  <a:lumOff val="15000"/>
                </a:prstClr>
              </a:buClr>
              <a:buFont typeface="Wingdings" panose="05000000000000000000" pitchFamily="2" charset="2"/>
              <a:buChar char="Ø"/>
            </a:pPr>
            <a:r>
              <a:rPr lang="zh-CN" altLang="en-US" dirty="0">
                <a:solidFill>
                  <a:prstClr val="black"/>
                </a:solidFill>
                <a:latin typeface="微软雅黑" pitchFamily="34" charset="-122"/>
                <a:ea typeface="微软雅黑" pitchFamily="34" charset="-122"/>
              </a:rPr>
              <a:t>打通“教育━产业━区域发展”各环节</a:t>
            </a:r>
            <a:endParaRPr lang="en-US" altLang="zh-CN" dirty="0">
              <a:solidFill>
                <a:prstClr val="black"/>
              </a:solidFill>
              <a:latin typeface="微软雅黑" pitchFamily="34" charset="-122"/>
              <a:ea typeface="微软雅黑" pitchFamily="34" charset="-122"/>
            </a:endParaRPr>
          </a:p>
          <a:p>
            <a:pPr marL="171443" indent="-171443" algn="just">
              <a:lnSpc>
                <a:spcPct val="120000"/>
              </a:lnSpc>
              <a:buClr>
                <a:prstClr val="black">
                  <a:lumMod val="85000"/>
                  <a:lumOff val="15000"/>
                </a:prstClr>
              </a:buClr>
              <a:buFont typeface="Wingdings" panose="05000000000000000000" pitchFamily="2" charset="2"/>
              <a:buChar char="Ø"/>
            </a:pPr>
            <a:r>
              <a:rPr lang="zh-CN" altLang="en-US" dirty="0">
                <a:solidFill>
                  <a:prstClr val="black"/>
                </a:solidFill>
                <a:latin typeface="微软雅黑" pitchFamily="34" charset="-122"/>
                <a:ea typeface="微软雅黑" pitchFamily="34" charset="-122"/>
              </a:rPr>
              <a:t>助力地方或区域形成</a:t>
            </a:r>
            <a:r>
              <a:rPr lang="zh-CN" altLang="zh-CN" dirty="0">
                <a:solidFill>
                  <a:prstClr val="black"/>
                </a:solidFill>
                <a:latin typeface="微软雅黑" pitchFamily="34" charset="-122"/>
                <a:ea typeface="微软雅黑" pitchFamily="34" charset="-122"/>
              </a:rPr>
              <a:t>人才和教育吸引力</a:t>
            </a:r>
            <a:r>
              <a:rPr lang="zh-CN" altLang="en-US" dirty="0">
                <a:solidFill>
                  <a:prstClr val="black"/>
                </a:solidFill>
                <a:latin typeface="微软雅黑" pitchFamily="34" charset="-122"/>
                <a:ea typeface="微软雅黑" pitchFamily="34" charset="-122"/>
              </a:rPr>
              <a:t>，构建技能人才招商新模式</a:t>
            </a:r>
            <a:endParaRPr lang="en-US" altLang="zh-CN" dirty="0">
              <a:solidFill>
                <a:prstClr val="black"/>
              </a:solidFill>
              <a:latin typeface="微软雅黑" pitchFamily="34" charset="-122"/>
              <a:ea typeface="微软雅黑" pitchFamily="34" charset="-122"/>
            </a:endParaRPr>
          </a:p>
          <a:p>
            <a:pPr marL="171443" indent="-171443" algn="just">
              <a:lnSpc>
                <a:spcPct val="120000"/>
              </a:lnSpc>
              <a:buClr>
                <a:prstClr val="black">
                  <a:lumMod val="85000"/>
                  <a:lumOff val="15000"/>
                </a:prstClr>
              </a:buClr>
              <a:buFont typeface="Wingdings" panose="05000000000000000000" pitchFamily="2" charset="2"/>
              <a:buChar char="Ø"/>
            </a:pPr>
            <a:r>
              <a:rPr lang="zh-CN" altLang="en-US" dirty="0">
                <a:solidFill>
                  <a:prstClr val="black"/>
                </a:solidFill>
                <a:latin typeface="微软雅黑" pitchFamily="34" charset="-122"/>
                <a:ea typeface="微软雅黑" pitchFamily="34" charset="-122"/>
              </a:rPr>
              <a:t>为地方或区域中长期发展打造人才动力与智力基础。</a:t>
            </a:r>
          </a:p>
        </p:txBody>
      </p:sp>
      <p:grpSp>
        <p:nvGrpSpPr>
          <p:cNvPr id="12" name="组合 11"/>
          <p:cNvGrpSpPr/>
          <p:nvPr/>
        </p:nvGrpSpPr>
        <p:grpSpPr>
          <a:xfrm>
            <a:off x="926166" y="2941786"/>
            <a:ext cx="10521625" cy="3276732"/>
            <a:chOff x="-252536" y="2655415"/>
            <a:chExt cx="10521625" cy="3276732"/>
          </a:xfrm>
        </p:grpSpPr>
        <p:grpSp>
          <p:nvGrpSpPr>
            <p:cNvPr id="25" name="组合 24"/>
            <p:cNvGrpSpPr/>
            <p:nvPr/>
          </p:nvGrpSpPr>
          <p:grpSpPr>
            <a:xfrm>
              <a:off x="-252536" y="3555887"/>
              <a:ext cx="1440160" cy="1279839"/>
              <a:chOff x="1587" y="1742895"/>
              <a:chExt cx="1603374" cy="1189995"/>
            </a:xfrm>
          </p:grpSpPr>
          <p:sp>
            <p:nvSpPr>
              <p:cNvPr id="49" name="圆角矩形 48"/>
              <p:cNvSpPr/>
              <p:nvPr/>
            </p:nvSpPr>
            <p:spPr>
              <a:xfrm>
                <a:off x="1587" y="1742895"/>
                <a:ext cx="1603374" cy="1189995"/>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产教融合</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sp>
            <p:nvSpPr>
              <p:cNvPr id="50"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618">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684556" y="3555887"/>
              <a:ext cx="2584533" cy="1281600"/>
              <a:chOff x="4514518" y="1395808"/>
              <a:chExt cx="3782446" cy="1037035"/>
            </a:xfrm>
          </p:grpSpPr>
          <p:sp>
            <p:nvSpPr>
              <p:cNvPr id="47" name="圆角矩形 46"/>
              <p:cNvSpPr/>
              <p:nvPr/>
            </p:nvSpPr>
            <p:spPr>
              <a:xfrm>
                <a:off x="6189534" y="1395808"/>
                <a:ext cx="2107430" cy="1037035"/>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共同发展</a:t>
                </a:r>
              </a:p>
            </p:txBody>
          </p:sp>
          <p:sp>
            <p:nvSpPr>
              <p:cNvPr id="48"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618">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921035" y="2655415"/>
              <a:ext cx="6295266" cy="1485529"/>
              <a:chOff x="1921035" y="2456124"/>
              <a:chExt cx="6295266" cy="1485529"/>
            </a:xfrm>
          </p:grpSpPr>
          <p:sp>
            <p:nvSpPr>
              <p:cNvPr id="24" name="矩形 23"/>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947747" y="3144374"/>
                <a:ext cx="2678567" cy="738664"/>
              </a:xfrm>
              <a:prstGeom prst="rect">
                <a:avLst/>
              </a:prstGeom>
              <a:noFill/>
            </p:spPr>
            <p:txBody>
              <a:bodyPr wrap="square" rtlCol="0">
                <a:spAutoFit/>
              </a:bodyPr>
              <a:lstStyle/>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职业教育为产业发展提供高素质技能人才；</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产业资源可转化为教育资源</a:t>
                </a:r>
              </a:p>
            </p:txBody>
          </p:sp>
          <p:sp>
            <p:nvSpPr>
              <p:cNvPr id="37" name="TextBox 36"/>
              <p:cNvSpPr txBox="1"/>
              <p:nvPr/>
            </p:nvSpPr>
            <p:spPr>
              <a:xfrm>
                <a:off x="5162641" y="3127216"/>
                <a:ext cx="2925333" cy="738664"/>
              </a:xfrm>
              <a:prstGeom prst="rect">
                <a:avLst/>
              </a:prstGeom>
              <a:noFill/>
            </p:spPr>
            <p:txBody>
              <a:bodyPr wrap="square" rtlCol="0">
                <a:spAutoFit/>
              </a:bodyPr>
              <a:lstStyle/>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产业发展带动职业教育的发展</a:t>
                </a:r>
              </a:p>
            </p:txBody>
          </p:sp>
          <p:sp>
            <p:nvSpPr>
              <p:cNvPr id="40"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42" name="直接箭头连接符 41"/>
            <p:cNvCxnSpPr>
              <a:stCxn id="49" idx="3"/>
              <a:endCxn id="24" idx="1"/>
            </p:cNvCxnSpPr>
            <p:nvPr/>
          </p:nvCxnSpPr>
          <p:spPr>
            <a:xfrm flipV="1">
              <a:off x="1187624" y="3398180"/>
              <a:ext cx="733411" cy="79762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9" idx="3"/>
              <a:endCxn id="23" idx="1"/>
            </p:cNvCxnSpPr>
            <p:nvPr/>
          </p:nvCxnSpPr>
          <p:spPr>
            <a:xfrm>
              <a:off x="1187624" y="4195807"/>
              <a:ext cx="743285" cy="88594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7" idx="1"/>
            </p:cNvCxnSpPr>
            <p:nvPr/>
          </p:nvCxnSpPr>
          <p:spPr>
            <a:xfrm>
              <a:off x="8252857" y="3328780"/>
              <a:ext cx="576224" cy="86790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930909" y="4196687"/>
              <a:ext cx="6898180" cy="1735460"/>
              <a:chOff x="1930909" y="4454593"/>
              <a:chExt cx="6898180" cy="1735460"/>
            </a:xfrm>
          </p:grpSpPr>
          <p:sp>
            <p:nvSpPr>
              <p:cNvPr id="23" name="矩形 22"/>
              <p:cNvSpPr/>
              <p:nvPr/>
            </p:nvSpPr>
            <p:spPr>
              <a:xfrm>
                <a:off x="1930909" y="4489270"/>
                <a:ext cx="6285392" cy="1700783"/>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955988" y="5235946"/>
                <a:ext cx="2678567" cy="738664"/>
              </a:xfrm>
              <a:prstGeom prst="rect">
                <a:avLst/>
              </a:prstGeom>
              <a:noFill/>
            </p:spPr>
            <p:txBody>
              <a:bodyPr wrap="square" rtlCol="0">
                <a:spAutoFit/>
              </a:bodyPr>
              <a:lstStyle/>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聚集人才、资本、技术、管理等要素，产生规模效应，实现职业教育和产业的集约发展。</a:t>
                </a:r>
              </a:p>
            </p:txBody>
          </p:sp>
          <p:sp>
            <p:nvSpPr>
              <p:cNvPr id="39" name="TextBox 38"/>
              <p:cNvSpPr txBox="1"/>
              <p:nvPr/>
            </p:nvSpPr>
            <p:spPr>
              <a:xfrm>
                <a:off x="5022138" y="5235186"/>
                <a:ext cx="3243881" cy="954107"/>
              </a:xfrm>
              <a:prstGeom prst="rect">
                <a:avLst/>
              </a:prstGeom>
              <a:noFill/>
            </p:spPr>
            <p:txBody>
              <a:bodyPr wrap="square" rtlCol="0">
                <a:spAutoFit/>
              </a:bodyPr>
              <a:lstStyle/>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职业教育：中</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高</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171443" indent="-171443">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产业发展：职业教育贯穿产业发展全链条。</a:t>
                </a:r>
              </a:p>
            </p:txBody>
          </p:sp>
          <p:sp>
            <p:nvSpPr>
              <p:cNvPr id="41"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46" name="直接箭头连接符 45"/>
              <p:cNvCxnSpPr>
                <a:endCxn id="47" idx="1"/>
              </p:cNvCxnSpPr>
              <p:nvPr/>
            </p:nvCxnSpPr>
            <p:spPr>
              <a:xfrm flipV="1">
                <a:off x="8262731" y="4454593"/>
                <a:ext cx="566358" cy="10807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51" name="矩形 50"/>
          <p:cNvSpPr/>
          <p:nvPr/>
        </p:nvSpPr>
        <p:spPr>
          <a:xfrm>
            <a:off x="228925" y="741895"/>
            <a:ext cx="1846972" cy="452430"/>
          </a:xfrm>
          <a:prstGeom prst="rect">
            <a:avLst/>
          </a:prstGeom>
        </p:spPr>
        <p:txBody>
          <a:bodyPr wrap="none" lIns="91436" tIns="45719" rIns="91436" bIns="45719">
            <a:spAutoFit/>
          </a:bodyPr>
          <a:lstStyle/>
          <a:p>
            <a:pPr>
              <a:lnSpc>
                <a:spcPct val="130000"/>
              </a:lnSpc>
            </a:pPr>
            <a:r>
              <a:rPr lang="en-US" altLang="zh-CN" b="1" dirty="0" smtClean="0">
                <a:solidFill>
                  <a:srgbClr val="C00000"/>
                </a:solidFill>
                <a:latin typeface="微软雅黑" panose="020B0503020204020204" pitchFamily="34" charset="-122"/>
                <a:ea typeface="微软雅黑" panose="020B0503020204020204" pitchFamily="34" charset="-122"/>
              </a:rPr>
              <a:t>3. </a:t>
            </a:r>
            <a:r>
              <a:rPr lang="zh-CN" altLang="en-US" b="1" dirty="0" smtClean="0">
                <a:solidFill>
                  <a:srgbClr val="C00000"/>
                </a:solidFill>
                <a:latin typeface="微软雅黑" panose="020B0503020204020204" pitchFamily="34" charset="-122"/>
                <a:ea typeface="微软雅黑" panose="020B0503020204020204" pitchFamily="34" charset="-122"/>
              </a:rPr>
              <a:t>产教融合路径</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985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9CC978FE-E928-4895-A46C-B3941867C18E}"/>
              </a:ext>
            </a:extLst>
          </p:cNvPr>
          <p:cNvGrpSpPr>
            <a:grpSpLocks noChangeAspect="1"/>
          </p:cNvGrpSpPr>
          <p:nvPr/>
        </p:nvGrpSpPr>
        <p:grpSpPr>
          <a:xfrm>
            <a:off x="7930930" y="3330834"/>
            <a:ext cx="3734329" cy="2644805"/>
            <a:chOff x="1793962" y="1653287"/>
            <a:chExt cx="5976293" cy="4170341"/>
          </a:xfrm>
        </p:grpSpPr>
        <p:sp>
          <p:nvSpPr>
            <p:cNvPr id="14" name="弧形 13">
              <a:extLst>
                <a:ext uri="{FF2B5EF4-FFF2-40B4-BE49-F238E27FC236}">
                  <a16:creationId xmlns="" xmlns:a16="http://schemas.microsoft.com/office/drawing/2014/main" id="{96F01936-57F5-46A2-A07B-3DE6D249A99D}"/>
                </a:ext>
              </a:extLst>
            </p:cNvPr>
            <p:cNvSpPr/>
            <p:nvPr/>
          </p:nvSpPr>
          <p:spPr>
            <a:xfrm>
              <a:off x="1793962" y="3007730"/>
              <a:ext cx="5976293" cy="2815898"/>
            </a:xfrm>
            <a:prstGeom prst="arc">
              <a:avLst>
                <a:gd name="adj1" fmla="val 16200000"/>
                <a:gd name="adj2" fmla="val 9570198"/>
              </a:avLst>
            </a:prstGeom>
            <a:solidFill>
              <a:sysClr val="window" lastClr="FFFFFF"/>
            </a:solidFill>
            <a:ln w="34925" cap="flat" cmpd="sng" algn="ctr">
              <a:solidFill>
                <a:srgbClr val="FFFFFF"/>
              </a:solidFill>
              <a:prstDash val="solid"/>
            </a:ln>
            <a:effectLst>
              <a:outerShdw blurRad="317500" dir="2700000" algn="ctr">
                <a:srgbClr val="000000">
                  <a:alpha val="43000"/>
                </a:srgbClr>
              </a:outerShdw>
            </a:effectLst>
            <a:scene3d>
              <a:camera prst="perspectiveFront" fov="2700000">
                <a:rot lat="18850391" lon="18810187" rev="2386796"/>
              </a:camera>
              <a:lightRig rig="balanced" dir="t"/>
            </a:scene3d>
            <a:sp3d extrusionH="101600" prstMaterial="plastic">
              <a:bevelT w="260350" h="50800" prst="softRound"/>
              <a:bevelB w="88900" h="19685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85" b="0" i="0" u="none" strike="noStrike" kern="1200" cap="none" spc="0" normalizeH="0" baseline="0" noProof="0">
                <a:ln>
                  <a:noFill/>
                </a:ln>
                <a:solidFill>
                  <a:prstClr val="white"/>
                </a:solidFill>
                <a:effectLst/>
                <a:uLnTx/>
                <a:uFillTx/>
                <a:latin typeface="Verdana"/>
                <a:ea typeface="微软雅黑" panose="020B0503020204020204" pitchFamily="34" charset="-122"/>
                <a:cs typeface="+mn-cs"/>
              </a:endParaRPr>
            </a:p>
          </p:txBody>
        </p:sp>
        <p:pic>
          <p:nvPicPr>
            <p:cNvPr id="18" name="Picture 4" descr="I:\f\PPT库\剪影人物\191.png">
              <a:extLst>
                <a:ext uri="{FF2B5EF4-FFF2-40B4-BE49-F238E27FC236}">
                  <a16:creationId xmlns="" xmlns:a16="http://schemas.microsoft.com/office/drawing/2014/main" id="{3CEA4E3E-0777-481F-BD54-794B0AF061B4}"/>
                </a:ext>
              </a:extLst>
            </p:cNvPr>
            <p:cNvPicPr>
              <a:picLocks noChangeAspect="1" noChangeArrowheads="1"/>
            </p:cNvPicPr>
            <p:nvPr/>
          </p:nvPicPr>
          <p:blipFill>
            <a:blip r:embed="rId2" cstate="print">
              <a:lum bright="70000" contrast="-70000"/>
            </a:blip>
            <a:srcRect/>
            <a:stretch>
              <a:fillRect/>
            </a:stretch>
          </p:blipFill>
          <p:spPr bwMode="auto">
            <a:xfrm>
              <a:off x="5611839" y="1653287"/>
              <a:ext cx="1088483" cy="3251278"/>
            </a:xfrm>
            <a:prstGeom prst="rect">
              <a:avLst/>
            </a:prstGeom>
            <a:noFill/>
            <a:effectLst>
              <a:reflection blurRad="6350" stA="52000" endA="300" endPos="35000" dir="5400000" sy="-100000" algn="bl" rotWithShape="0"/>
            </a:effectLst>
          </p:spPr>
        </p:pic>
      </p:grpSp>
      <p:grpSp>
        <p:nvGrpSpPr>
          <p:cNvPr id="19" name="组合 18">
            <a:extLst>
              <a:ext uri="{FF2B5EF4-FFF2-40B4-BE49-F238E27FC236}">
                <a16:creationId xmlns="" xmlns:a16="http://schemas.microsoft.com/office/drawing/2014/main" id="{A771B8DF-6487-4D4E-A2C9-D4766BF84C6B}"/>
              </a:ext>
            </a:extLst>
          </p:cNvPr>
          <p:cNvGrpSpPr/>
          <p:nvPr/>
        </p:nvGrpSpPr>
        <p:grpSpPr>
          <a:xfrm>
            <a:off x="2105255" y="1917175"/>
            <a:ext cx="7183433" cy="3196800"/>
            <a:chOff x="1081513" y="1986427"/>
            <a:chExt cx="6365837" cy="2664000"/>
          </a:xfrm>
        </p:grpSpPr>
        <p:grpSp>
          <p:nvGrpSpPr>
            <p:cNvPr id="20" name="组合 19">
              <a:extLst>
                <a:ext uri="{FF2B5EF4-FFF2-40B4-BE49-F238E27FC236}">
                  <a16:creationId xmlns="" xmlns:a16="http://schemas.microsoft.com/office/drawing/2014/main" id="{BAA5994F-4E09-436A-A9FD-5E81ABA368F0}"/>
                </a:ext>
              </a:extLst>
            </p:cNvPr>
            <p:cNvGrpSpPr>
              <a:grpSpLocks noChangeAspect="1"/>
            </p:cNvGrpSpPr>
            <p:nvPr/>
          </p:nvGrpSpPr>
          <p:grpSpPr>
            <a:xfrm>
              <a:off x="1081513" y="1986427"/>
              <a:ext cx="6365837" cy="2664000"/>
              <a:chOff x="504585" y="1768977"/>
              <a:chExt cx="10700734" cy="4478078"/>
            </a:xfrm>
          </p:grpSpPr>
          <p:sp>
            <p:nvSpPr>
              <p:cNvPr id="38" name="Freeform 3">
                <a:extLst>
                  <a:ext uri="{FF2B5EF4-FFF2-40B4-BE49-F238E27FC236}">
                    <a16:creationId xmlns="" xmlns:a16="http://schemas.microsoft.com/office/drawing/2014/main" id="{36430C9D-7E48-4996-AB9F-EFCC09002AC8}"/>
                  </a:ext>
                </a:extLst>
              </p:cNvPr>
              <p:cNvSpPr/>
              <p:nvPr/>
            </p:nvSpPr>
            <p:spPr>
              <a:xfrm>
                <a:off x="6161189" y="1768977"/>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C0504D"/>
              </a:solidFill>
              <a:ln w="25400" cap="flat" cmpd="sng" algn="ctr">
                <a:noFill/>
                <a:prstDash val="solid"/>
              </a:ln>
              <a:effectLst/>
            </p:spPr>
            <p:txBody>
              <a:bodyPr spcFirstLastPara="0" vert="horz" wrap="square" lIns="505460" tIns="557132" rIns="505460" bIns="55713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862657" rtl="0" eaLnBrk="1" fontAlgn="auto" latinLnBrk="0" hangingPunct="1">
                  <a:lnSpc>
                    <a:spcPct val="90000"/>
                  </a:lnSpc>
                  <a:spcBef>
                    <a:spcPct val="0"/>
                  </a:spcBef>
                  <a:spcAft>
                    <a:spcPct val="35000"/>
                  </a:spcAft>
                  <a:buClrTx/>
                  <a:buSzTx/>
                  <a:buFontTx/>
                  <a:buNone/>
                  <a:tabLst/>
                  <a:defRPr/>
                </a:pPr>
                <a:endParaRPr kumimoji="0" lang="en-GB" sz="4191"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Freeform 4">
                <a:extLst>
                  <a:ext uri="{FF2B5EF4-FFF2-40B4-BE49-F238E27FC236}">
                    <a16:creationId xmlns="" xmlns:a16="http://schemas.microsoft.com/office/drawing/2014/main" id="{ED7D7FA8-E82C-4472-A2B4-42F1A40F335B}"/>
                  </a:ext>
                </a:extLst>
              </p:cNvPr>
              <p:cNvSpPr/>
              <p:nvPr/>
            </p:nvSpPr>
            <p:spPr>
              <a:xfrm>
                <a:off x="4445455" y="1768977"/>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79646"/>
              </a:solidFill>
              <a:ln w="25400" cap="flat" cmpd="sng" algn="ctr">
                <a:noFill/>
                <a:prstDash val="solid"/>
              </a:ln>
              <a:effectLst/>
            </p:spPr>
            <p:txBody>
              <a:bodyPr spcFirstLastPara="0" vert="horz" wrap="square" lIns="345803" tIns="397475" rIns="345803" bIns="397475"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031989" rtl="0" eaLnBrk="1" fontAlgn="auto" latinLnBrk="0" hangingPunct="1">
                  <a:lnSpc>
                    <a:spcPct val="90000"/>
                  </a:lnSpc>
                  <a:spcBef>
                    <a:spcPct val="0"/>
                  </a:spcBef>
                  <a:spcAft>
                    <a:spcPct val="35000"/>
                  </a:spcAft>
                  <a:buClrTx/>
                  <a:buSzTx/>
                  <a:buFontTx/>
                  <a:buNone/>
                  <a:tabLst/>
                  <a:defRPr/>
                </a:pPr>
                <a:endParaRPr kumimoji="0" lang="en-GB" sz="4572"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Freeform 5">
                <a:extLst>
                  <a:ext uri="{FF2B5EF4-FFF2-40B4-BE49-F238E27FC236}">
                    <a16:creationId xmlns="" xmlns:a16="http://schemas.microsoft.com/office/drawing/2014/main" id="{C5C1388B-261B-4CB6-B87C-C87E5792E3A0}"/>
                  </a:ext>
                </a:extLst>
              </p:cNvPr>
              <p:cNvSpPr/>
              <p:nvPr/>
            </p:nvSpPr>
            <p:spPr>
              <a:xfrm>
                <a:off x="5300035" y="3178005"/>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ysClr val="window" lastClr="FFFFFF">
                  <a:lumMod val="85000"/>
                </a:sysClr>
              </a:solidFill>
              <a:ln w="25400" cap="flat" cmpd="sng" algn="ctr">
                <a:noFill/>
                <a:prstDash val="solid"/>
              </a:ln>
              <a:effectLst/>
            </p:spPr>
            <p:txBody>
              <a:bodyPr spcFirstLastPara="0" vert="horz" wrap="square" lIns="505460" tIns="557132" rIns="505460" bIns="55713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862657" rtl="0" eaLnBrk="1" fontAlgn="auto" latinLnBrk="0" hangingPunct="1">
                  <a:lnSpc>
                    <a:spcPct val="90000"/>
                  </a:lnSpc>
                  <a:spcBef>
                    <a:spcPct val="0"/>
                  </a:spcBef>
                  <a:spcAft>
                    <a:spcPct val="35000"/>
                  </a:spcAft>
                  <a:buClrTx/>
                  <a:buSzTx/>
                  <a:buFontTx/>
                  <a:buNone/>
                  <a:tabLst/>
                  <a:defRPr/>
                </a:pPr>
                <a:endParaRPr kumimoji="0" lang="en-GB" sz="4191"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Freeform 6">
                <a:extLst>
                  <a:ext uri="{FF2B5EF4-FFF2-40B4-BE49-F238E27FC236}">
                    <a16:creationId xmlns="" xmlns:a16="http://schemas.microsoft.com/office/drawing/2014/main" id="{DC7D7917-0C28-48AA-9754-BE75D3473D0A}"/>
                  </a:ext>
                </a:extLst>
              </p:cNvPr>
              <p:cNvSpPr/>
              <p:nvPr/>
            </p:nvSpPr>
            <p:spPr>
              <a:xfrm>
                <a:off x="7015768" y="3178005"/>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9BBB59"/>
              </a:solidFill>
              <a:ln w="25400" cap="flat" cmpd="sng" algn="ctr">
                <a:noFill/>
                <a:prstDash val="solid"/>
              </a:ln>
              <a:effectLst/>
            </p:spPr>
            <p:txBody>
              <a:bodyPr spcFirstLastPara="0" vert="horz" wrap="square" lIns="345803" tIns="397475" rIns="345803" bIns="397475"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031989" rtl="0" eaLnBrk="1" fontAlgn="auto" latinLnBrk="0" hangingPunct="1">
                  <a:lnSpc>
                    <a:spcPct val="90000"/>
                  </a:lnSpc>
                  <a:spcBef>
                    <a:spcPct val="0"/>
                  </a:spcBef>
                  <a:spcAft>
                    <a:spcPct val="35000"/>
                  </a:spcAft>
                  <a:buClrTx/>
                  <a:buSzTx/>
                  <a:buFontTx/>
                  <a:buNone/>
                  <a:tabLst/>
                  <a:defRPr/>
                </a:pPr>
                <a:endParaRPr kumimoji="0" lang="en-GB" sz="4572"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Freeform 7">
                <a:extLst>
                  <a:ext uri="{FF2B5EF4-FFF2-40B4-BE49-F238E27FC236}">
                    <a16:creationId xmlns="" xmlns:a16="http://schemas.microsoft.com/office/drawing/2014/main" id="{901FA47B-4D41-48F5-B5A6-D51D39C7DE22}"/>
                  </a:ext>
                </a:extLst>
              </p:cNvPr>
              <p:cNvSpPr/>
              <p:nvPr/>
            </p:nvSpPr>
            <p:spPr>
              <a:xfrm>
                <a:off x="6161189" y="4587032"/>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79646"/>
              </a:solidFill>
              <a:ln w="25400" cap="flat" cmpd="sng" algn="ctr">
                <a:noFill/>
                <a:prstDash val="solid"/>
              </a:ln>
              <a:effectLst/>
            </p:spPr>
            <p:txBody>
              <a:bodyPr spcFirstLastPara="0" vert="horz" wrap="square" lIns="505460" tIns="557132" rIns="505460" bIns="55713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862657" rtl="0" eaLnBrk="1" fontAlgn="auto" latinLnBrk="0" hangingPunct="1">
                  <a:lnSpc>
                    <a:spcPct val="90000"/>
                  </a:lnSpc>
                  <a:spcBef>
                    <a:spcPct val="0"/>
                  </a:spcBef>
                  <a:spcAft>
                    <a:spcPct val="35000"/>
                  </a:spcAft>
                  <a:buClrTx/>
                  <a:buSzTx/>
                  <a:buFontTx/>
                  <a:buNone/>
                  <a:tabLst/>
                  <a:defRPr/>
                </a:pPr>
                <a:endParaRPr kumimoji="0" lang="en-GB" sz="4191"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 name="Freeform 8">
                <a:extLst>
                  <a:ext uri="{FF2B5EF4-FFF2-40B4-BE49-F238E27FC236}">
                    <a16:creationId xmlns="" xmlns:a16="http://schemas.microsoft.com/office/drawing/2014/main" id="{3FA1FC6B-9467-4D4F-B283-DB6DE97499FB}"/>
                  </a:ext>
                </a:extLst>
              </p:cNvPr>
              <p:cNvSpPr/>
              <p:nvPr/>
            </p:nvSpPr>
            <p:spPr>
              <a:xfrm>
                <a:off x="4445455" y="4587032"/>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C0504D"/>
              </a:solidFill>
              <a:ln w="25400" cap="flat" cmpd="sng" algn="ctr">
                <a:noFill/>
                <a:prstDash val="solid"/>
              </a:ln>
              <a:effectLst/>
            </p:spPr>
            <p:txBody>
              <a:bodyPr spcFirstLastPara="0" vert="horz" wrap="square" lIns="345803" tIns="397475" rIns="345803" bIns="397475"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031989" rtl="0" eaLnBrk="1" fontAlgn="auto" latinLnBrk="0" hangingPunct="1">
                  <a:lnSpc>
                    <a:spcPct val="90000"/>
                  </a:lnSpc>
                  <a:spcBef>
                    <a:spcPct val="0"/>
                  </a:spcBef>
                  <a:spcAft>
                    <a:spcPct val="35000"/>
                  </a:spcAft>
                  <a:buClrTx/>
                  <a:buSzTx/>
                  <a:buFontTx/>
                  <a:buNone/>
                  <a:tabLst/>
                  <a:defRPr/>
                </a:pPr>
                <a:endParaRPr kumimoji="0" lang="en-GB" sz="4572"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Freeform 9">
                <a:extLst>
                  <a:ext uri="{FF2B5EF4-FFF2-40B4-BE49-F238E27FC236}">
                    <a16:creationId xmlns="" xmlns:a16="http://schemas.microsoft.com/office/drawing/2014/main" id="{D41A825F-F801-4E17-AD24-3570F2990F5A}"/>
                  </a:ext>
                </a:extLst>
              </p:cNvPr>
              <p:cNvSpPr/>
              <p:nvPr/>
            </p:nvSpPr>
            <p:spPr>
              <a:xfrm>
                <a:off x="3587589" y="3178005"/>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9BBB59"/>
              </a:solidFill>
              <a:ln w="25400" cap="flat" cmpd="sng" algn="ctr">
                <a:noFill/>
                <a:prstDash val="solid"/>
              </a:ln>
              <a:effectLst/>
            </p:spPr>
            <p:txBody>
              <a:bodyPr spcFirstLastPara="0" vert="horz" wrap="square" lIns="345803" tIns="397475" rIns="345803" bIns="397475"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031989" rtl="0" eaLnBrk="1" fontAlgn="auto" latinLnBrk="0" hangingPunct="1">
                  <a:lnSpc>
                    <a:spcPct val="90000"/>
                  </a:lnSpc>
                  <a:spcBef>
                    <a:spcPct val="0"/>
                  </a:spcBef>
                  <a:spcAft>
                    <a:spcPct val="35000"/>
                  </a:spcAft>
                  <a:buClrTx/>
                  <a:buSzTx/>
                  <a:buFontTx/>
                  <a:buNone/>
                  <a:tabLst/>
                  <a:defRPr/>
                </a:pPr>
                <a:endParaRPr kumimoji="0" lang="en-GB" sz="4572"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TextBox 19">
                <a:extLst>
                  <a:ext uri="{FF2B5EF4-FFF2-40B4-BE49-F238E27FC236}">
                    <a16:creationId xmlns="" xmlns:a16="http://schemas.microsoft.com/office/drawing/2014/main" id="{E294873D-E26D-40BF-B385-07E8E19DBEED}"/>
                  </a:ext>
                </a:extLst>
              </p:cNvPr>
              <p:cNvSpPr txBox="1"/>
              <p:nvPr/>
            </p:nvSpPr>
            <p:spPr>
              <a:xfrm>
                <a:off x="8348023" y="2261812"/>
                <a:ext cx="2309575"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教学资源缺乏</a:t>
                </a:r>
              </a:p>
            </p:txBody>
          </p:sp>
          <p:sp>
            <p:nvSpPr>
              <p:cNvPr id="46" name="TextBox 22">
                <a:extLst>
                  <a:ext uri="{FF2B5EF4-FFF2-40B4-BE49-F238E27FC236}">
                    <a16:creationId xmlns="" xmlns:a16="http://schemas.microsoft.com/office/drawing/2014/main" id="{74F903A7-DA41-4703-80B2-D984A77D4F2F}"/>
                  </a:ext>
                </a:extLst>
              </p:cNvPr>
              <p:cNvSpPr txBox="1"/>
              <p:nvPr/>
            </p:nvSpPr>
            <p:spPr>
              <a:xfrm>
                <a:off x="853945" y="5048853"/>
                <a:ext cx="3326820"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配套支持服务待完善</a:t>
                </a:r>
              </a:p>
            </p:txBody>
          </p:sp>
          <p:sp>
            <p:nvSpPr>
              <p:cNvPr id="47" name="TextBox 25">
                <a:extLst>
                  <a:ext uri="{FF2B5EF4-FFF2-40B4-BE49-F238E27FC236}">
                    <a16:creationId xmlns="" xmlns:a16="http://schemas.microsoft.com/office/drawing/2014/main" id="{AB538A99-0E90-4517-8AF1-EFC6AB6DEA8A}"/>
                  </a:ext>
                </a:extLst>
              </p:cNvPr>
              <p:cNvSpPr txBox="1"/>
              <p:nvPr/>
            </p:nvSpPr>
            <p:spPr>
              <a:xfrm>
                <a:off x="504585" y="3697599"/>
                <a:ext cx="2987738"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与专业结合不紧密</a:t>
                </a:r>
              </a:p>
            </p:txBody>
          </p:sp>
          <p:sp>
            <p:nvSpPr>
              <p:cNvPr id="48" name="TextBox 28">
                <a:extLst>
                  <a:ext uri="{FF2B5EF4-FFF2-40B4-BE49-F238E27FC236}">
                    <a16:creationId xmlns="" xmlns:a16="http://schemas.microsoft.com/office/drawing/2014/main" id="{AA0E7239-CF77-495D-AADD-05CBECCBF77D}"/>
                  </a:ext>
                </a:extLst>
              </p:cNvPr>
              <p:cNvSpPr txBox="1"/>
              <p:nvPr/>
            </p:nvSpPr>
            <p:spPr>
              <a:xfrm flipH="1">
                <a:off x="1911844" y="2261812"/>
                <a:ext cx="2309575"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教育理念滞后</a:t>
                </a:r>
              </a:p>
            </p:txBody>
          </p:sp>
          <p:sp>
            <p:nvSpPr>
              <p:cNvPr id="49" name="TextBox 31">
                <a:extLst>
                  <a:ext uri="{FF2B5EF4-FFF2-40B4-BE49-F238E27FC236}">
                    <a16:creationId xmlns="" xmlns:a16="http://schemas.microsoft.com/office/drawing/2014/main" id="{A5A50C87-38DC-4554-AF66-72397498B3A3}"/>
                  </a:ext>
                </a:extLst>
              </p:cNvPr>
              <p:cNvSpPr txBox="1"/>
              <p:nvPr/>
            </p:nvSpPr>
            <p:spPr>
              <a:xfrm flipH="1">
                <a:off x="8217581" y="5122771"/>
                <a:ext cx="2987738"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实训实践平台短缺</a:t>
                </a:r>
              </a:p>
            </p:txBody>
          </p:sp>
          <p:sp>
            <p:nvSpPr>
              <p:cNvPr id="50" name="TextBox 34">
                <a:extLst>
                  <a:ext uri="{FF2B5EF4-FFF2-40B4-BE49-F238E27FC236}">
                    <a16:creationId xmlns="" xmlns:a16="http://schemas.microsoft.com/office/drawing/2014/main" id="{C2E31412-0C6E-430D-9777-2D805E6B8871}"/>
                  </a:ext>
                </a:extLst>
              </p:cNvPr>
              <p:cNvSpPr txBox="1"/>
              <p:nvPr/>
            </p:nvSpPr>
            <p:spPr>
              <a:xfrm flipH="1">
                <a:off x="8851807" y="3755759"/>
                <a:ext cx="2309575" cy="5124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77"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rPr>
                  <a:t>师资力量匮乏</a:t>
                </a:r>
              </a:p>
            </p:txBody>
          </p:sp>
        </p:grpSp>
        <p:sp>
          <p:nvSpPr>
            <p:cNvPr id="21" name="KSO_Shape">
              <a:extLst>
                <a:ext uri="{FF2B5EF4-FFF2-40B4-BE49-F238E27FC236}">
                  <a16:creationId xmlns="" xmlns:a16="http://schemas.microsoft.com/office/drawing/2014/main" id="{6F3FBAD4-972F-4040-94AA-45768C863F94}"/>
                </a:ext>
              </a:extLst>
            </p:cNvPr>
            <p:cNvSpPr>
              <a:spLocks/>
            </p:cNvSpPr>
            <p:nvPr/>
          </p:nvSpPr>
          <p:spPr bwMode="auto">
            <a:xfrm>
              <a:off x="4180706" y="3099621"/>
              <a:ext cx="463302" cy="43761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ysClr val="window" lastClr="FFFFFF"/>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zh-CN" altLang="en-US" sz="2285"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22" name="组合 21">
              <a:extLst>
                <a:ext uri="{FF2B5EF4-FFF2-40B4-BE49-F238E27FC236}">
                  <a16:creationId xmlns="" xmlns:a16="http://schemas.microsoft.com/office/drawing/2014/main" id="{83212BDC-58AA-451B-AECE-35A3BD14551A}"/>
                </a:ext>
              </a:extLst>
            </p:cNvPr>
            <p:cNvGrpSpPr>
              <a:grpSpLocks noChangeAspect="1"/>
            </p:cNvGrpSpPr>
            <p:nvPr/>
          </p:nvGrpSpPr>
          <p:grpSpPr>
            <a:xfrm>
              <a:off x="3718148" y="2252938"/>
              <a:ext cx="349796" cy="407744"/>
              <a:chOff x="9537078" y="3152804"/>
              <a:chExt cx="466771" cy="544105"/>
            </a:xfrm>
          </p:grpSpPr>
          <p:sp>
            <p:nvSpPr>
              <p:cNvPr id="33" name="Freeform 160">
                <a:extLst>
                  <a:ext uri="{FF2B5EF4-FFF2-40B4-BE49-F238E27FC236}">
                    <a16:creationId xmlns="" xmlns:a16="http://schemas.microsoft.com/office/drawing/2014/main" id="{80D74789-31CB-4558-9307-58934ADEDF09}"/>
                  </a:ext>
                </a:extLst>
              </p:cNvPr>
              <p:cNvSpPr>
                <a:spLocks/>
              </p:cNvSpPr>
              <p:nvPr/>
            </p:nvSpPr>
            <p:spPr bwMode="auto">
              <a:xfrm>
                <a:off x="9764939" y="3364094"/>
                <a:ext cx="5524" cy="8286"/>
              </a:xfrm>
              <a:custGeom>
                <a:avLst/>
                <a:gdLst>
                  <a:gd name="T0" fmla="*/ 1 w 2"/>
                  <a:gd name="T1" fmla="*/ 0 h 3"/>
                  <a:gd name="T2" fmla="*/ 1 w 2"/>
                  <a:gd name="T3" fmla="*/ 0 h 3"/>
                  <a:gd name="T4" fmla="*/ 2 w 2"/>
                  <a:gd name="T5" fmla="*/ 0 h 3"/>
                  <a:gd name="T6" fmla="*/ 2 w 2"/>
                  <a:gd name="T7" fmla="*/ 1 h 3"/>
                  <a:gd name="T8" fmla="*/ 0 w 2"/>
                  <a:gd name="T9" fmla="*/ 3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0"/>
                      <a:pt x="1" y="0"/>
                      <a:pt x="1" y="0"/>
                    </a:cubicBezTo>
                    <a:cubicBezTo>
                      <a:pt x="1" y="0"/>
                      <a:pt x="1" y="0"/>
                      <a:pt x="2" y="0"/>
                    </a:cubicBezTo>
                    <a:cubicBezTo>
                      <a:pt x="2" y="0"/>
                      <a:pt x="2" y="1"/>
                      <a:pt x="2" y="1"/>
                    </a:cubicBezTo>
                    <a:cubicBezTo>
                      <a:pt x="1" y="2"/>
                      <a:pt x="1" y="3"/>
                      <a:pt x="0" y="3"/>
                    </a:cubicBezTo>
                    <a:cubicBezTo>
                      <a:pt x="0" y="2"/>
                      <a:pt x="1" y="0"/>
                      <a:pt x="1" y="0"/>
                    </a:cubicBezTo>
                    <a:close/>
                  </a:path>
                </a:pathLst>
              </a:custGeom>
              <a:solidFill>
                <a:srgbClr val="C0504D"/>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4" name="Freeform 161">
                <a:extLst>
                  <a:ext uri="{FF2B5EF4-FFF2-40B4-BE49-F238E27FC236}">
                    <a16:creationId xmlns="" xmlns:a16="http://schemas.microsoft.com/office/drawing/2014/main" id="{7F64BC9D-8CBF-48E2-A724-EACA02086D6D}"/>
                  </a:ext>
                </a:extLst>
              </p:cNvPr>
              <p:cNvSpPr>
                <a:spLocks/>
              </p:cNvSpPr>
              <p:nvPr/>
            </p:nvSpPr>
            <p:spPr bwMode="auto">
              <a:xfrm>
                <a:off x="9787035" y="3372379"/>
                <a:ext cx="8286" cy="11048"/>
              </a:xfrm>
              <a:custGeom>
                <a:avLst/>
                <a:gdLst>
                  <a:gd name="T0" fmla="*/ 2 w 3"/>
                  <a:gd name="T1" fmla="*/ 0 h 4"/>
                  <a:gd name="T2" fmla="*/ 3 w 3"/>
                  <a:gd name="T3" fmla="*/ 0 h 4"/>
                  <a:gd name="T4" fmla="*/ 3 w 3"/>
                  <a:gd name="T5" fmla="*/ 0 h 4"/>
                  <a:gd name="T6" fmla="*/ 3 w 3"/>
                  <a:gd name="T7" fmla="*/ 0 h 4"/>
                  <a:gd name="T8" fmla="*/ 0 w 3"/>
                  <a:gd name="T9" fmla="*/ 4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2" y="0"/>
                      <a:pt x="2" y="0"/>
                      <a:pt x="3" y="0"/>
                    </a:cubicBezTo>
                    <a:cubicBezTo>
                      <a:pt x="3" y="0"/>
                      <a:pt x="3" y="0"/>
                      <a:pt x="3" y="0"/>
                    </a:cubicBezTo>
                    <a:cubicBezTo>
                      <a:pt x="3" y="0"/>
                      <a:pt x="3" y="0"/>
                      <a:pt x="3" y="0"/>
                    </a:cubicBezTo>
                    <a:cubicBezTo>
                      <a:pt x="3" y="1"/>
                      <a:pt x="2" y="2"/>
                      <a:pt x="0" y="4"/>
                    </a:cubicBezTo>
                    <a:cubicBezTo>
                      <a:pt x="1" y="2"/>
                      <a:pt x="1" y="1"/>
                      <a:pt x="2" y="0"/>
                    </a:cubicBezTo>
                    <a:close/>
                  </a:path>
                </a:pathLst>
              </a:custGeom>
              <a:solidFill>
                <a:srgbClr val="C0504D"/>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5" name="Freeform 162">
                <a:extLst>
                  <a:ext uri="{FF2B5EF4-FFF2-40B4-BE49-F238E27FC236}">
                    <a16:creationId xmlns="" xmlns:a16="http://schemas.microsoft.com/office/drawing/2014/main" id="{FB367AD7-C917-47D6-AFA3-9033398B6CDF}"/>
                  </a:ext>
                </a:extLst>
              </p:cNvPr>
              <p:cNvSpPr>
                <a:spLocks/>
              </p:cNvSpPr>
              <p:nvPr/>
            </p:nvSpPr>
            <p:spPr bwMode="auto">
              <a:xfrm>
                <a:off x="9729034" y="3380665"/>
                <a:ext cx="63525" cy="88383"/>
              </a:xfrm>
              <a:custGeom>
                <a:avLst/>
                <a:gdLst>
                  <a:gd name="T0" fmla="*/ 0 w 23"/>
                  <a:gd name="T1" fmla="*/ 29 h 32"/>
                  <a:gd name="T2" fmla="*/ 6 w 23"/>
                  <a:gd name="T3" fmla="*/ 15 h 32"/>
                  <a:gd name="T4" fmla="*/ 7 w 23"/>
                  <a:gd name="T5" fmla="*/ 14 h 32"/>
                  <a:gd name="T6" fmla="*/ 6 w 23"/>
                  <a:gd name="T7" fmla="*/ 0 h 32"/>
                  <a:gd name="T8" fmla="*/ 7 w 23"/>
                  <a:gd name="T9" fmla="*/ 1 h 32"/>
                  <a:gd name="T10" fmla="*/ 11 w 23"/>
                  <a:gd name="T11" fmla="*/ 0 h 32"/>
                  <a:gd name="T12" fmla="*/ 13 w 23"/>
                  <a:gd name="T13" fmla="*/ 4 h 32"/>
                  <a:gd name="T14" fmla="*/ 19 w 23"/>
                  <a:gd name="T15" fmla="*/ 4 h 32"/>
                  <a:gd name="T16" fmla="*/ 19 w 23"/>
                  <a:gd name="T17" fmla="*/ 5 h 32"/>
                  <a:gd name="T18" fmla="*/ 21 w 23"/>
                  <a:gd name="T19" fmla="*/ 8 h 32"/>
                  <a:gd name="T20" fmla="*/ 22 w 23"/>
                  <a:gd name="T21" fmla="*/ 8 h 32"/>
                  <a:gd name="T22" fmla="*/ 23 w 23"/>
                  <a:gd name="T23" fmla="*/ 9 h 32"/>
                  <a:gd name="T24" fmla="*/ 12 w 23"/>
                  <a:gd name="T25" fmla="*/ 17 h 32"/>
                  <a:gd name="T26" fmla="*/ 12 w 23"/>
                  <a:gd name="T27" fmla="*/ 18 h 32"/>
                  <a:gd name="T28" fmla="*/ 5 w 23"/>
                  <a:gd name="T29" fmla="*/ 32 h 32"/>
                  <a:gd name="T30" fmla="*/ 0 w 23"/>
                  <a:gd name="T3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0" y="29"/>
                    </a:moveTo>
                    <a:cubicBezTo>
                      <a:pt x="6" y="15"/>
                      <a:pt x="6" y="15"/>
                      <a:pt x="6" y="15"/>
                    </a:cubicBezTo>
                    <a:cubicBezTo>
                      <a:pt x="6" y="15"/>
                      <a:pt x="7" y="15"/>
                      <a:pt x="7" y="14"/>
                    </a:cubicBezTo>
                    <a:cubicBezTo>
                      <a:pt x="6" y="0"/>
                      <a:pt x="6" y="0"/>
                      <a:pt x="6" y="0"/>
                    </a:cubicBezTo>
                    <a:cubicBezTo>
                      <a:pt x="6" y="1"/>
                      <a:pt x="7" y="1"/>
                      <a:pt x="7" y="1"/>
                    </a:cubicBezTo>
                    <a:cubicBezTo>
                      <a:pt x="8" y="1"/>
                      <a:pt x="10" y="1"/>
                      <a:pt x="11" y="0"/>
                    </a:cubicBezTo>
                    <a:cubicBezTo>
                      <a:pt x="11" y="2"/>
                      <a:pt x="12" y="3"/>
                      <a:pt x="13" y="4"/>
                    </a:cubicBezTo>
                    <a:cubicBezTo>
                      <a:pt x="14" y="5"/>
                      <a:pt x="17" y="5"/>
                      <a:pt x="19" y="4"/>
                    </a:cubicBezTo>
                    <a:cubicBezTo>
                      <a:pt x="19" y="4"/>
                      <a:pt x="19" y="5"/>
                      <a:pt x="19" y="5"/>
                    </a:cubicBezTo>
                    <a:cubicBezTo>
                      <a:pt x="19" y="6"/>
                      <a:pt x="20" y="8"/>
                      <a:pt x="21" y="8"/>
                    </a:cubicBezTo>
                    <a:cubicBezTo>
                      <a:pt x="21" y="8"/>
                      <a:pt x="21" y="8"/>
                      <a:pt x="22" y="8"/>
                    </a:cubicBezTo>
                    <a:cubicBezTo>
                      <a:pt x="22" y="8"/>
                      <a:pt x="22" y="9"/>
                      <a:pt x="23" y="9"/>
                    </a:cubicBezTo>
                    <a:cubicBezTo>
                      <a:pt x="12" y="17"/>
                      <a:pt x="12" y="17"/>
                      <a:pt x="12" y="17"/>
                    </a:cubicBezTo>
                    <a:cubicBezTo>
                      <a:pt x="12" y="17"/>
                      <a:pt x="12" y="17"/>
                      <a:pt x="12" y="18"/>
                    </a:cubicBezTo>
                    <a:cubicBezTo>
                      <a:pt x="5" y="32"/>
                      <a:pt x="5" y="32"/>
                      <a:pt x="5" y="32"/>
                    </a:cubicBezTo>
                    <a:lnTo>
                      <a:pt x="0" y="29"/>
                    </a:lnTo>
                    <a:close/>
                  </a:path>
                </a:pathLst>
              </a:custGeom>
              <a:solidFill>
                <a:srgbClr val="C0504D"/>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6" name="Freeform 163">
                <a:extLst>
                  <a:ext uri="{FF2B5EF4-FFF2-40B4-BE49-F238E27FC236}">
                    <a16:creationId xmlns="" xmlns:a16="http://schemas.microsoft.com/office/drawing/2014/main" id="{68032125-0229-4FE0-929D-182130790458}"/>
                  </a:ext>
                </a:extLst>
              </p:cNvPr>
              <p:cNvSpPr>
                <a:spLocks/>
              </p:cNvSpPr>
              <p:nvPr/>
            </p:nvSpPr>
            <p:spPr bwMode="auto">
              <a:xfrm>
                <a:off x="9706938" y="3279854"/>
                <a:ext cx="161574" cy="200242"/>
              </a:xfrm>
              <a:custGeom>
                <a:avLst/>
                <a:gdLst>
                  <a:gd name="T0" fmla="*/ 52 w 59"/>
                  <a:gd name="T1" fmla="*/ 44 h 73"/>
                  <a:gd name="T2" fmla="*/ 50 w 59"/>
                  <a:gd name="T3" fmla="*/ 47 h 73"/>
                  <a:gd name="T4" fmla="*/ 50 w 59"/>
                  <a:gd name="T5" fmla="*/ 47 h 73"/>
                  <a:gd name="T6" fmla="*/ 30 w 59"/>
                  <a:gd name="T7" fmla="*/ 63 h 73"/>
                  <a:gd name="T8" fmla="*/ 22 w 59"/>
                  <a:gd name="T9" fmla="*/ 73 h 73"/>
                  <a:gd name="T10" fmla="*/ 17 w 59"/>
                  <a:gd name="T11" fmla="*/ 70 h 73"/>
                  <a:gd name="T12" fmla="*/ 23 w 59"/>
                  <a:gd name="T13" fmla="*/ 57 h 73"/>
                  <a:gd name="T14" fmla="*/ 36 w 59"/>
                  <a:gd name="T15" fmla="*/ 47 h 73"/>
                  <a:gd name="T16" fmla="*/ 36 w 59"/>
                  <a:gd name="T17" fmla="*/ 44 h 73"/>
                  <a:gd name="T18" fmla="*/ 33 w 59"/>
                  <a:gd name="T19" fmla="*/ 44 h 73"/>
                  <a:gd name="T20" fmla="*/ 30 w 59"/>
                  <a:gd name="T21" fmla="*/ 43 h 73"/>
                  <a:gd name="T22" fmla="*/ 29 w 59"/>
                  <a:gd name="T23" fmla="*/ 42 h 73"/>
                  <a:gd name="T24" fmla="*/ 29 w 59"/>
                  <a:gd name="T25" fmla="*/ 40 h 73"/>
                  <a:gd name="T26" fmla="*/ 29 w 59"/>
                  <a:gd name="T27" fmla="*/ 40 h 73"/>
                  <a:gd name="T28" fmla="*/ 34 w 59"/>
                  <a:gd name="T29" fmla="*/ 34 h 73"/>
                  <a:gd name="T30" fmla="*/ 32 w 59"/>
                  <a:gd name="T31" fmla="*/ 32 h 73"/>
                  <a:gd name="T32" fmla="*/ 30 w 59"/>
                  <a:gd name="T33" fmla="*/ 33 h 73"/>
                  <a:gd name="T34" fmla="*/ 27 w 59"/>
                  <a:gd name="T35" fmla="*/ 39 h 73"/>
                  <a:gd name="T36" fmla="*/ 22 w 59"/>
                  <a:gd name="T37" fmla="*/ 39 h 73"/>
                  <a:gd name="T38" fmla="*/ 21 w 59"/>
                  <a:gd name="T39" fmla="*/ 37 h 73"/>
                  <a:gd name="T40" fmla="*/ 25 w 59"/>
                  <a:gd name="T41" fmla="*/ 33 h 73"/>
                  <a:gd name="T42" fmla="*/ 24 w 59"/>
                  <a:gd name="T43" fmla="*/ 30 h 73"/>
                  <a:gd name="T44" fmla="*/ 21 w 59"/>
                  <a:gd name="T45" fmla="*/ 29 h 73"/>
                  <a:gd name="T46" fmla="*/ 19 w 59"/>
                  <a:gd name="T47" fmla="*/ 34 h 73"/>
                  <a:gd name="T48" fmla="*/ 18 w 59"/>
                  <a:gd name="T49" fmla="*/ 35 h 73"/>
                  <a:gd name="T50" fmla="*/ 15 w 59"/>
                  <a:gd name="T51" fmla="*/ 36 h 73"/>
                  <a:gd name="T52" fmla="*/ 14 w 59"/>
                  <a:gd name="T53" fmla="*/ 35 h 73"/>
                  <a:gd name="T54" fmla="*/ 14 w 59"/>
                  <a:gd name="T55" fmla="*/ 35 h 73"/>
                  <a:gd name="T56" fmla="*/ 12 w 59"/>
                  <a:gd name="T57" fmla="*/ 33 h 73"/>
                  <a:gd name="T58" fmla="*/ 12 w 59"/>
                  <a:gd name="T59" fmla="*/ 33 h 73"/>
                  <a:gd name="T60" fmla="*/ 12 w 59"/>
                  <a:gd name="T61" fmla="*/ 33 h 73"/>
                  <a:gd name="T62" fmla="*/ 12 w 59"/>
                  <a:gd name="T63" fmla="*/ 33 h 73"/>
                  <a:gd name="T64" fmla="*/ 12 w 59"/>
                  <a:gd name="T65" fmla="*/ 33 h 73"/>
                  <a:gd name="T66" fmla="*/ 12 w 59"/>
                  <a:gd name="T67" fmla="*/ 33 h 73"/>
                  <a:gd name="T68" fmla="*/ 10 w 59"/>
                  <a:gd name="T69" fmla="*/ 35 h 73"/>
                  <a:gd name="T70" fmla="*/ 11 w 59"/>
                  <a:gd name="T71" fmla="*/ 51 h 73"/>
                  <a:gd name="T72" fmla="*/ 4 w 59"/>
                  <a:gd name="T73" fmla="*/ 65 h 73"/>
                  <a:gd name="T74" fmla="*/ 1 w 59"/>
                  <a:gd name="T75" fmla="*/ 63 h 73"/>
                  <a:gd name="T76" fmla="*/ 3 w 59"/>
                  <a:gd name="T77" fmla="*/ 51 h 73"/>
                  <a:gd name="T78" fmla="*/ 2 w 59"/>
                  <a:gd name="T79" fmla="*/ 25 h 73"/>
                  <a:gd name="T80" fmla="*/ 2 w 59"/>
                  <a:gd name="T81" fmla="*/ 25 h 73"/>
                  <a:gd name="T82" fmla="*/ 4 w 59"/>
                  <a:gd name="T83" fmla="*/ 21 h 73"/>
                  <a:gd name="T84" fmla="*/ 4 w 59"/>
                  <a:gd name="T85" fmla="*/ 20 h 73"/>
                  <a:gd name="T86" fmla="*/ 40 w 59"/>
                  <a:gd name="T87" fmla="*/ 7 h 73"/>
                  <a:gd name="T88" fmla="*/ 53 w 59"/>
                  <a:gd name="T89" fmla="*/ 43 h 73"/>
                  <a:gd name="T90" fmla="*/ 52 w 59"/>
                  <a:gd name="T91"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73">
                    <a:moveTo>
                      <a:pt x="52" y="44"/>
                    </a:moveTo>
                    <a:cubicBezTo>
                      <a:pt x="50" y="47"/>
                      <a:pt x="50" y="47"/>
                      <a:pt x="50" y="47"/>
                    </a:cubicBezTo>
                    <a:cubicBezTo>
                      <a:pt x="50" y="47"/>
                      <a:pt x="50" y="47"/>
                      <a:pt x="50" y="47"/>
                    </a:cubicBezTo>
                    <a:cubicBezTo>
                      <a:pt x="48" y="50"/>
                      <a:pt x="42" y="57"/>
                      <a:pt x="30" y="63"/>
                    </a:cubicBezTo>
                    <a:cubicBezTo>
                      <a:pt x="26" y="65"/>
                      <a:pt x="23" y="69"/>
                      <a:pt x="22" y="73"/>
                    </a:cubicBezTo>
                    <a:cubicBezTo>
                      <a:pt x="17" y="70"/>
                      <a:pt x="17" y="70"/>
                      <a:pt x="17" y="70"/>
                    </a:cubicBezTo>
                    <a:cubicBezTo>
                      <a:pt x="23" y="57"/>
                      <a:pt x="23" y="57"/>
                      <a:pt x="23" y="57"/>
                    </a:cubicBezTo>
                    <a:cubicBezTo>
                      <a:pt x="36" y="47"/>
                      <a:pt x="36" y="47"/>
                      <a:pt x="36" y="47"/>
                    </a:cubicBezTo>
                    <a:cubicBezTo>
                      <a:pt x="37" y="46"/>
                      <a:pt x="37" y="45"/>
                      <a:pt x="36" y="44"/>
                    </a:cubicBezTo>
                    <a:cubicBezTo>
                      <a:pt x="35" y="43"/>
                      <a:pt x="34" y="43"/>
                      <a:pt x="33" y="44"/>
                    </a:cubicBezTo>
                    <a:cubicBezTo>
                      <a:pt x="32" y="44"/>
                      <a:pt x="31" y="44"/>
                      <a:pt x="30" y="43"/>
                    </a:cubicBezTo>
                    <a:cubicBezTo>
                      <a:pt x="29" y="43"/>
                      <a:pt x="29" y="42"/>
                      <a:pt x="29" y="42"/>
                    </a:cubicBezTo>
                    <a:cubicBezTo>
                      <a:pt x="29" y="41"/>
                      <a:pt x="29" y="41"/>
                      <a:pt x="29" y="40"/>
                    </a:cubicBezTo>
                    <a:cubicBezTo>
                      <a:pt x="29" y="40"/>
                      <a:pt x="29" y="40"/>
                      <a:pt x="29" y="40"/>
                    </a:cubicBezTo>
                    <a:cubicBezTo>
                      <a:pt x="31" y="39"/>
                      <a:pt x="34" y="36"/>
                      <a:pt x="34" y="34"/>
                    </a:cubicBezTo>
                    <a:cubicBezTo>
                      <a:pt x="34" y="33"/>
                      <a:pt x="33" y="33"/>
                      <a:pt x="32" y="32"/>
                    </a:cubicBezTo>
                    <a:cubicBezTo>
                      <a:pt x="31" y="32"/>
                      <a:pt x="30" y="32"/>
                      <a:pt x="30" y="33"/>
                    </a:cubicBezTo>
                    <a:cubicBezTo>
                      <a:pt x="28" y="34"/>
                      <a:pt x="27" y="36"/>
                      <a:pt x="27" y="39"/>
                    </a:cubicBezTo>
                    <a:cubicBezTo>
                      <a:pt x="25" y="40"/>
                      <a:pt x="23" y="40"/>
                      <a:pt x="22" y="39"/>
                    </a:cubicBezTo>
                    <a:cubicBezTo>
                      <a:pt x="21" y="39"/>
                      <a:pt x="21" y="38"/>
                      <a:pt x="21" y="37"/>
                    </a:cubicBezTo>
                    <a:cubicBezTo>
                      <a:pt x="22" y="36"/>
                      <a:pt x="24" y="34"/>
                      <a:pt x="25" y="33"/>
                    </a:cubicBezTo>
                    <a:cubicBezTo>
                      <a:pt x="25" y="32"/>
                      <a:pt x="25" y="31"/>
                      <a:pt x="24" y="30"/>
                    </a:cubicBezTo>
                    <a:cubicBezTo>
                      <a:pt x="23" y="29"/>
                      <a:pt x="22" y="29"/>
                      <a:pt x="21" y="29"/>
                    </a:cubicBezTo>
                    <a:cubicBezTo>
                      <a:pt x="20" y="30"/>
                      <a:pt x="19" y="32"/>
                      <a:pt x="19" y="34"/>
                    </a:cubicBezTo>
                    <a:cubicBezTo>
                      <a:pt x="18" y="35"/>
                      <a:pt x="18" y="35"/>
                      <a:pt x="18" y="35"/>
                    </a:cubicBezTo>
                    <a:cubicBezTo>
                      <a:pt x="17" y="36"/>
                      <a:pt x="16" y="36"/>
                      <a:pt x="15" y="36"/>
                    </a:cubicBezTo>
                    <a:cubicBezTo>
                      <a:pt x="15" y="36"/>
                      <a:pt x="14" y="36"/>
                      <a:pt x="14" y="35"/>
                    </a:cubicBezTo>
                    <a:cubicBezTo>
                      <a:pt x="14" y="35"/>
                      <a:pt x="14" y="35"/>
                      <a:pt x="14" y="35"/>
                    </a:cubicBezTo>
                    <a:cubicBezTo>
                      <a:pt x="14" y="34"/>
                      <a:pt x="13" y="33"/>
                      <a:pt x="12" y="33"/>
                    </a:cubicBezTo>
                    <a:cubicBezTo>
                      <a:pt x="12" y="33"/>
                      <a:pt x="12" y="33"/>
                      <a:pt x="12" y="33"/>
                    </a:cubicBezTo>
                    <a:cubicBezTo>
                      <a:pt x="12" y="33"/>
                      <a:pt x="12" y="33"/>
                      <a:pt x="12" y="33"/>
                    </a:cubicBezTo>
                    <a:cubicBezTo>
                      <a:pt x="12" y="33"/>
                      <a:pt x="12" y="33"/>
                      <a:pt x="12" y="33"/>
                    </a:cubicBezTo>
                    <a:cubicBezTo>
                      <a:pt x="12" y="33"/>
                      <a:pt x="12" y="33"/>
                      <a:pt x="12" y="33"/>
                    </a:cubicBezTo>
                    <a:cubicBezTo>
                      <a:pt x="12" y="33"/>
                      <a:pt x="12" y="33"/>
                      <a:pt x="12" y="33"/>
                    </a:cubicBezTo>
                    <a:cubicBezTo>
                      <a:pt x="11" y="33"/>
                      <a:pt x="10" y="34"/>
                      <a:pt x="10" y="35"/>
                    </a:cubicBezTo>
                    <a:cubicBezTo>
                      <a:pt x="11" y="51"/>
                      <a:pt x="11" y="51"/>
                      <a:pt x="11" y="51"/>
                    </a:cubicBezTo>
                    <a:cubicBezTo>
                      <a:pt x="4" y="65"/>
                      <a:pt x="4" y="65"/>
                      <a:pt x="4" y="65"/>
                    </a:cubicBezTo>
                    <a:cubicBezTo>
                      <a:pt x="1" y="63"/>
                      <a:pt x="1" y="63"/>
                      <a:pt x="1" y="63"/>
                    </a:cubicBezTo>
                    <a:cubicBezTo>
                      <a:pt x="2" y="59"/>
                      <a:pt x="4" y="55"/>
                      <a:pt x="3" y="51"/>
                    </a:cubicBezTo>
                    <a:cubicBezTo>
                      <a:pt x="0" y="37"/>
                      <a:pt x="1" y="28"/>
                      <a:pt x="2" y="25"/>
                    </a:cubicBezTo>
                    <a:cubicBezTo>
                      <a:pt x="2" y="25"/>
                      <a:pt x="2" y="25"/>
                      <a:pt x="2" y="25"/>
                    </a:cubicBezTo>
                    <a:cubicBezTo>
                      <a:pt x="4" y="21"/>
                      <a:pt x="4" y="21"/>
                      <a:pt x="4" y="21"/>
                    </a:cubicBezTo>
                    <a:cubicBezTo>
                      <a:pt x="4" y="21"/>
                      <a:pt x="4" y="20"/>
                      <a:pt x="4" y="20"/>
                    </a:cubicBezTo>
                    <a:cubicBezTo>
                      <a:pt x="10" y="6"/>
                      <a:pt x="26" y="0"/>
                      <a:pt x="40" y="7"/>
                    </a:cubicBezTo>
                    <a:cubicBezTo>
                      <a:pt x="53" y="13"/>
                      <a:pt x="59" y="29"/>
                      <a:pt x="53" y="43"/>
                    </a:cubicBezTo>
                    <a:cubicBezTo>
                      <a:pt x="53" y="43"/>
                      <a:pt x="52" y="43"/>
                      <a:pt x="52" y="44"/>
                    </a:cubicBezTo>
                    <a:close/>
                  </a:path>
                </a:pathLst>
              </a:custGeom>
              <a:solidFill>
                <a:sysClr val="window" lastClr="FFFFFF"/>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7" name="Freeform 164">
                <a:extLst>
                  <a:ext uri="{FF2B5EF4-FFF2-40B4-BE49-F238E27FC236}">
                    <a16:creationId xmlns="" xmlns:a16="http://schemas.microsoft.com/office/drawing/2014/main" id="{813C5A28-72EA-4D3B-83DC-618F9BF23073}"/>
                  </a:ext>
                </a:extLst>
              </p:cNvPr>
              <p:cNvSpPr>
                <a:spLocks noEditPoints="1"/>
              </p:cNvSpPr>
              <p:nvPr/>
            </p:nvSpPr>
            <p:spPr bwMode="auto">
              <a:xfrm>
                <a:off x="9537078" y="3152804"/>
                <a:ext cx="466771" cy="544105"/>
              </a:xfrm>
              <a:custGeom>
                <a:avLst/>
                <a:gdLst>
                  <a:gd name="T0" fmla="*/ 47 w 170"/>
                  <a:gd name="T1" fmla="*/ 16 h 198"/>
                  <a:gd name="T2" fmla="*/ 13 w 170"/>
                  <a:gd name="T3" fmla="*/ 82 h 198"/>
                  <a:gd name="T4" fmla="*/ 7 w 170"/>
                  <a:gd name="T5" fmla="*/ 102 h 198"/>
                  <a:gd name="T6" fmla="*/ 5 w 170"/>
                  <a:gd name="T7" fmla="*/ 116 h 198"/>
                  <a:gd name="T8" fmla="*/ 7 w 170"/>
                  <a:gd name="T9" fmla="*/ 121 h 198"/>
                  <a:gd name="T10" fmla="*/ 10 w 170"/>
                  <a:gd name="T11" fmla="*/ 131 h 198"/>
                  <a:gd name="T12" fmla="*/ 6 w 170"/>
                  <a:gd name="T13" fmla="*/ 148 h 198"/>
                  <a:gd name="T14" fmla="*/ 35 w 170"/>
                  <a:gd name="T15" fmla="*/ 165 h 198"/>
                  <a:gd name="T16" fmla="*/ 83 w 170"/>
                  <a:gd name="T17" fmla="*/ 198 h 198"/>
                  <a:gd name="T18" fmla="*/ 158 w 170"/>
                  <a:gd name="T19" fmla="*/ 100 h 198"/>
                  <a:gd name="T20" fmla="*/ 108 w 170"/>
                  <a:gd name="T21" fmla="*/ 34 h 198"/>
                  <a:gd name="T22" fmla="*/ 118 w 170"/>
                  <a:gd name="T23" fmla="*/ 22 h 198"/>
                  <a:gd name="T24" fmla="*/ 115 w 170"/>
                  <a:gd name="T25" fmla="*/ 37 h 198"/>
                  <a:gd name="T26" fmla="*/ 108 w 170"/>
                  <a:gd name="T27" fmla="*/ 34 h 198"/>
                  <a:gd name="T28" fmla="*/ 91 w 170"/>
                  <a:gd name="T29" fmla="*/ 19 h 198"/>
                  <a:gd name="T30" fmla="*/ 89 w 170"/>
                  <a:gd name="T31" fmla="*/ 33 h 198"/>
                  <a:gd name="T32" fmla="*/ 85 w 170"/>
                  <a:gd name="T33" fmla="*/ 30 h 198"/>
                  <a:gd name="T34" fmla="*/ 87 w 170"/>
                  <a:gd name="T35" fmla="*/ 15 h 198"/>
                  <a:gd name="T36" fmla="*/ 62 w 170"/>
                  <a:gd name="T37" fmla="*/ 26 h 198"/>
                  <a:gd name="T38" fmla="*/ 68 w 170"/>
                  <a:gd name="T39" fmla="*/ 40 h 198"/>
                  <a:gd name="T40" fmla="*/ 63 w 170"/>
                  <a:gd name="T41" fmla="*/ 39 h 198"/>
                  <a:gd name="T42" fmla="*/ 57 w 170"/>
                  <a:gd name="T43" fmla="*/ 25 h 198"/>
                  <a:gd name="T44" fmla="*/ 34 w 170"/>
                  <a:gd name="T45" fmla="*/ 82 h 198"/>
                  <a:gd name="T46" fmla="*/ 30 w 170"/>
                  <a:gd name="T47" fmla="*/ 79 h 198"/>
                  <a:gd name="T48" fmla="*/ 44 w 170"/>
                  <a:gd name="T49" fmla="*/ 75 h 198"/>
                  <a:gd name="T50" fmla="*/ 45 w 170"/>
                  <a:gd name="T51" fmla="*/ 82 h 198"/>
                  <a:gd name="T52" fmla="*/ 36 w 170"/>
                  <a:gd name="T53" fmla="*/ 49 h 198"/>
                  <a:gd name="T54" fmla="*/ 51 w 170"/>
                  <a:gd name="T55" fmla="*/ 52 h 198"/>
                  <a:gd name="T56" fmla="*/ 48 w 170"/>
                  <a:gd name="T57" fmla="*/ 58 h 198"/>
                  <a:gd name="T58" fmla="*/ 84 w 170"/>
                  <a:gd name="T59" fmla="*/ 131 h 198"/>
                  <a:gd name="T60" fmla="*/ 82 w 170"/>
                  <a:gd name="T61" fmla="*/ 133 h 198"/>
                  <a:gd name="T62" fmla="*/ 82 w 170"/>
                  <a:gd name="T63" fmla="*/ 136 h 198"/>
                  <a:gd name="T64" fmla="*/ 80 w 170"/>
                  <a:gd name="T65" fmla="*/ 138 h 198"/>
                  <a:gd name="T66" fmla="*/ 71 w 170"/>
                  <a:gd name="T67" fmla="*/ 140 h 198"/>
                  <a:gd name="T68" fmla="*/ 57 w 170"/>
                  <a:gd name="T69" fmla="*/ 137 h 198"/>
                  <a:gd name="T70" fmla="*/ 50 w 170"/>
                  <a:gd name="T71" fmla="*/ 124 h 198"/>
                  <a:gd name="T72" fmla="*/ 52 w 170"/>
                  <a:gd name="T73" fmla="*/ 122 h 198"/>
                  <a:gd name="T74" fmla="*/ 52 w 170"/>
                  <a:gd name="T75" fmla="*/ 119 h 198"/>
                  <a:gd name="T76" fmla="*/ 54 w 170"/>
                  <a:gd name="T77" fmla="*/ 117 h 198"/>
                  <a:gd name="T78" fmla="*/ 54 w 170"/>
                  <a:gd name="T79" fmla="*/ 114 h 198"/>
                  <a:gd name="T80" fmla="*/ 84 w 170"/>
                  <a:gd name="T81" fmla="*/ 131 h 198"/>
                  <a:gd name="T82" fmla="*/ 87 w 170"/>
                  <a:gd name="T83" fmla="*/ 126 h 198"/>
                  <a:gd name="T84" fmla="*/ 69 w 170"/>
                  <a:gd name="T85" fmla="*/ 118 h 198"/>
                  <a:gd name="T86" fmla="*/ 59 w 170"/>
                  <a:gd name="T87" fmla="*/ 98 h 198"/>
                  <a:gd name="T88" fmla="*/ 61 w 170"/>
                  <a:gd name="T89" fmla="*/ 63 h 198"/>
                  <a:gd name="T90" fmla="*/ 120 w 170"/>
                  <a:gd name="T91" fmla="*/ 91 h 198"/>
                  <a:gd name="T92" fmla="*/ 95 w 170"/>
                  <a:gd name="T93" fmla="*/ 114 h 198"/>
                  <a:gd name="T94" fmla="*/ 120 w 170"/>
                  <a:gd name="T95" fmla="*/ 127 h 198"/>
                  <a:gd name="T96" fmla="*/ 113 w 170"/>
                  <a:gd name="T97" fmla="*/ 117 h 198"/>
                  <a:gd name="T98" fmla="*/ 118 w 170"/>
                  <a:gd name="T99" fmla="*/ 113 h 198"/>
                  <a:gd name="T100" fmla="*/ 124 w 170"/>
                  <a:gd name="T101" fmla="*/ 127 h 198"/>
                  <a:gd name="T102" fmla="*/ 127 w 170"/>
                  <a:gd name="T103" fmla="*/ 48 h 198"/>
                  <a:gd name="T104" fmla="*/ 141 w 170"/>
                  <a:gd name="T105" fmla="*/ 43 h 198"/>
                  <a:gd name="T106" fmla="*/ 131 w 170"/>
                  <a:gd name="T107" fmla="*/ 54 h 198"/>
                  <a:gd name="T108" fmla="*/ 126 w 170"/>
                  <a:gd name="T109" fmla="*/ 53 h 198"/>
                  <a:gd name="T110" fmla="*/ 140 w 170"/>
                  <a:gd name="T111" fmla="*/ 105 h 198"/>
                  <a:gd name="T112" fmla="*/ 128 w 170"/>
                  <a:gd name="T113" fmla="*/ 95 h 198"/>
                  <a:gd name="T114" fmla="*/ 143 w 170"/>
                  <a:gd name="T115" fmla="*/ 99 h 198"/>
                  <a:gd name="T116" fmla="*/ 148 w 170"/>
                  <a:gd name="T117" fmla="*/ 76 h 198"/>
                  <a:gd name="T118" fmla="*/ 135 w 170"/>
                  <a:gd name="T119" fmla="*/ 77 h 198"/>
                  <a:gd name="T120" fmla="*/ 136 w 170"/>
                  <a:gd name="T121" fmla="*/ 70 h 198"/>
                  <a:gd name="T122" fmla="*/ 151 w 170"/>
                  <a:gd name="T123" fmla="*/ 7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98">
                    <a:moveTo>
                      <a:pt x="122" y="13"/>
                    </a:moveTo>
                    <a:cubicBezTo>
                      <a:pt x="95" y="1"/>
                      <a:pt x="71" y="0"/>
                      <a:pt x="47" y="16"/>
                    </a:cubicBezTo>
                    <a:cubicBezTo>
                      <a:pt x="28" y="29"/>
                      <a:pt x="21" y="60"/>
                      <a:pt x="21" y="64"/>
                    </a:cubicBezTo>
                    <a:cubicBezTo>
                      <a:pt x="21" y="68"/>
                      <a:pt x="25" y="74"/>
                      <a:pt x="13" y="82"/>
                    </a:cubicBezTo>
                    <a:cubicBezTo>
                      <a:pt x="1" y="90"/>
                      <a:pt x="0" y="88"/>
                      <a:pt x="1" y="94"/>
                    </a:cubicBezTo>
                    <a:cubicBezTo>
                      <a:pt x="1" y="98"/>
                      <a:pt x="6" y="100"/>
                      <a:pt x="7" y="102"/>
                    </a:cubicBezTo>
                    <a:cubicBezTo>
                      <a:pt x="9" y="104"/>
                      <a:pt x="10" y="107"/>
                      <a:pt x="8" y="109"/>
                    </a:cubicBezTo>
                    <a:cubicBezTo>
                      <a:pt x="7" y="111"/>
                      <a:pt x="3" y="112"/>
                      <a:pt x="5" y="116"/>
                    </a:cubicBezTo>
                    <a:cubicBezTo>
                      <a:pt x="7" y="120"/>
                      <a:pt x="13" y="121"/>
                      <a:pt x="15" y="121"/>
                    </a:cubicBezTo>
                    <a:cubicBezTo>
                      <a:pt x="16" y="121"/>
                      <a:pt x="10" y="120"/>
                      <a:pt x="7" y="121"/>
                    </a:cubicBezTo>
                    <a:cubicBezTo>
                      <a:pt x="5" y="122"/>
                      <a:pt x="3" y="125"/>
                      <a:pt x="4" y="127"/>
                    </a:cubicBezTo>
                    <a:cubicBezTo>
                      <a:pt x="5" y="129"/>
                      <a:pt x="9" y="130"/>
                      <a:pt x="10" y="131"/>
                    </a:cubicBezTo>
                    <a:cubicBezTo>
                      <a:pt x="10" y="132"/>
                      <a:pt x="10" y="135"/>
                      <a:pt x="10" y="136"/>
                    </a:cubicBezTo>
                    <a:cubicBezTo>
                      <a:pt x="10" y="140"/>
                      <a:pt x="8" y="144"/>
                      <a:pt x="6" y="148"/>
                    </a:cubicBezTo>
                    <a:cubicBezTo>
                      <a:pt x="4" y="152"/>
                      <a:pt x="7" y="160"/>
                      <a:pt x="16" y="162"/>
                    </a:cubicBezTo>
                    <a:cubicBezTo>
                      <a:pt x="25" y="164"/>
                      <a:pt x="29" y="164"/>
                      <a:pt x="35" y="165"/>
                    </a:cubicBezTo>
                    <a:cubicBezTo>
                      <a:pt x="47" y="166"/>
                      <a:pt x="56" y="183"/>
                      <a:pt x="57" y="198"/>
                    </a:cubicBezTo>
                    <a:cubicBezTo>
                      <a:pt x="62" y="198"/>
                      <a:pt x="77" y="198"/>
                      <a:pt x="83" y="198"/>
                    </a:cubicBezTo>
                    <a:cubicBezTo>
                      <a:pt x="100" y="198"/>
                      <a:pt x="116" y="194"/>
                      <a:pt x="131" y="187"/>
                    </a:cubicBezTo>
                    <a:cubicBezTo>
                      <a:pt x="123" y="145"/>
                      <a:pt x="146" y="141"/>
                      <a:pt x="158" y="100"/>
                    </a:cubicBezTo>
                    <a:cubicBezTo>
                      <a:pt x="163" y="84"/>
                      <a:pt x="170" y="35"/>
                      <a:pt x="122" y="13"/>
                    </a:cubicBezTo>
                    <a:close/>
                    <a:moveTo>
                      <a:pt x="108" y="34"/>
                    </a:moveTo>
                    <a:cubicBezTo>
                      <a:pt x="113" y="23"/>
                      <a:pt x="113" y="23"/>
                      <a:pt x="113" y="23"/>
                    </a:cubicBezTo>
                    <a:cubicBezTo>
                      <a:pt x="114" y="22"/>
                      <a:pt x="116" y="21"/>
                      <a:pt x="118" y="22"/>
                    </a:cubicBezTo>
                    <a:cubicBezTo>
                      <a:pt x="120" y="23"/>
                      <a:pt x="120" y="25"/>
                      <a:pt x="120" y="26"/>
                    </a:cubicBezTo>
                    <a:cubicBezTo>
                      <a:pt x="115" y="37"/>
                      <a:pt x="115" y="37"/>
                      <a:pt x="115" y="37"/>
                    </a:cubicBezTo>
                    <a:cubicBezTo>
                      <a:pt x="114" y="38"/>
                      <a:pt x="112" y="39"/>
                      <a:pt x="110" y="38"/>
                    </a:cubicBezTo>
                    <a:cubicBezTo>
                      <a:pt x="108" y="37"/>
                      <a:pt x="108" y="35"/>
                      <a:pt x="108" y="34"/>
                    </a:cubicBezTo>
                    <a:close/>
                    <a:moveTo>
                      <a:pt x="87" y="15"/>
                    </a:moveTo>
                    <a:cubicBezTo>
                      <a:pt x="89" y="15"/>
                      <a:pt x="91" y="17"/>
                      <a:pt x="91" y="19"/>
                    </a:cubicBezTo>
                    <a:cubicBezTo>
                      <a:pt x="92" y="30"/>
                      <a:pt x="92" y="30"/>
                      <a:pt x="92" y="30"/>
                    </a:cubicBezTo>
                    <a:cubicBezTo>
                      <a:pt x="92" y="32"/>
                      <a:pt x="91" y="33"/>
                      <a:pt x="89" y="33"/>
                    </a:cubicBezTo>
                    <a:cubicBezTo>
                      <a:pt x="88" y="34"/>
                      <a:pt x="87" y="33"/>
                      <a:pt x="87" y="33"/>
                    </a:cubicBezTo>
                    <a:cubicBezTo>
                      <a:pt x="86" y="33"/>
                      <a:pt x="85" y="32"/>
                      <a:pt x="85" y="30"/>
                    </a:cubicBezTo>
                    <a:cubicBezTo>
                      <a:pt x="84" y="19"/>
                      <a:pt x="84" y="19"/>
                      <a:pt x="84" y="19"/>
                    </a:cubicBezTo>
                    <a:cubicBezTo>
                      <a:pt x="84" y="17"/>
                      <a:pt x="85" y="16"/>
                      <a:pt x="87" y="15"/>
                    </a:cubicBezTo>
                    <a:close/>
                    <a:moveTo>
                      <a:pt x="57" y="25"/>
                    </a:moveTo>
                    <a:cubicBezTo>
                      <a:pt x="59" y="24"/>
                      <a:pt x="61" y="24"/>
                      <a:pt x="62" y="26"/>
                    </a:cubicBezTo>
                    <a:cubicBezTo>
                      <a:pt x="69" y="35"/>
                      <a:pt x="69" y="35"/>
                      <a:pt x="69" y="35"/>
                    </a:cubicBezTo>
                    <a:cubicBezTo>
                      <a:pt x="70" y="37"/>
                      <a:pt x="69" y="39"/>
                      <a:pt x="68" y="40"/>
                    </a:cubicBezTo>
                    <a:cubicBezTo>
                      <a:pt x="67" y="41"/>
                      <a:pt x="65" y="41"/>
                      <a:pt x="64" y="40"/>
                    </a:cubicBezTo>
                    <a:cubicBezTo>
                      <a:pt x="64" y="40"/>
                      <a:pt x="63" y="40"/>
                      <a:pt x="63" y="39"/>
                    </a:cubicBezTo>
                    <a:cubicBezTo>
                      <a:pt x="56" y="30"/>
                      <a:pt x="56" y="30"/>
                      <a:pt x="56" y="30"/>
                    </a:cubicBezTo>
                    <a:cubicBezTo>
                      <a:pt x="55" y="28"/>
                      <a:pt x="56" y="26"/>
                      <a:pt x="57" y="25"/>
                    </a:cubicBezTo>
                    <a:close/>
                    <a:moveTo>
                      <a:pt x="45" y="82"/>
                    </a:moveTo>
                    <a:cubicBezTo>
                      <a:pt x="34" y="82"/>
                      <a:pt x="34" y="82"/>
                      <a:pt x="34" y="82"/>
                    </a:cubicBezTo>
                    <a:cubicBezTo>
                      <a:pt x="33" y="83"/>
                      <a:pt x="33" y="82"/>
                      <a:pt x="32" y="82"/>
                    </a:cubicBezTo>
                    <a:cubicBezTo>
                      <a:pt x="31" y="82"/>
                      <a:pt x="30" y="81"/>
                      <a:pt x="30" y="79"/>
                    </a:cubicBezTo>
                    <a:cubicBezTo>
                      <a:pt x="30" y="77"/>
                      <a:pt x="31" y="76"/>
                      <a:pt x="33" y="76"/>
                    </a:cubicBezTo>
                    <a:cubicBezTo>
                      <a:pt x="44" y="75"/>
                      <a:pt x="44" y="75"/>
                      <a:pt x="44" y="75"/>
                    </a:cubicBezTo>
                    <a:cubicBezTo>
                      <a:pt x="46" y="74"/>
                      <a:pt x="48" y="76"/>
                      <a:pt x="48" y="78"/>
                    </a:cubicBezTo>
                    <a:cubicBezTo>
                      <a:pt x="48" y="80"/>
                      <a:pt x="47" y="81"/>
                      <a:pt x="45" y="82"/>
                    </a:cubicBezTo>
                    <a:close/>
                    <a:moveTo>
                      <a:pt x="38" y="53"/>
                    </a:moveTo>
                    <a:cubicBezTo>
                      <a:pt x="36" y="52"/>
                      <a:pt x="36" y="50"/>
                      <a:pt x="36" y="49"/>
                    </a:cubicBezTo>
                    <a:cubicBezTo>
                      <a:pt x="37" y="47"/>
                      <a:pt x="39" y="46"/>
                      <a:pt x="41" y="47"/>
                    </a:cubicBezTo>
                    <a:cubicBezTo>
                      <a:pt x="51" y="52"/>
                      <a:pt x="51" y="52"/>
                      <a:pt x="51" y="52"/>
                    </a:cubicBezTo>
                    <a:cubicBezTo>
                      <a:pt x="53" y="52"/>
                      <a:pt x="54" y="55"/>
                      <a:pt x="53" y="56"/>
                    </a:cubicBezTo>
                    <a:cubicBezTo>
                      <a:pt x="52" y="58"/>
                      <a:pt x="50" y="59"/>
                      <a:pt x="48" y="58"/>
                    </a:cubicBezTo>
                    <a:lnTo>
                      <a:pt x="38" y="53"/>
                    </a:lnTo>
                    <a:close/>
                    <a:moveTo>
                      <a:pt x="84" y="131"/>
                    </a:moveTo>
                    <a:cubicBezTo>
                      <a:pt x="83" y="131"/>
                      <a:pt x="83" y="131"/>
                      <a:pt x="83" y="131"/>
                    </a:cubicBezTo>
                    <a:cubicBezTo>
                      <a:pt x="82" y="133"/>
                      <a:pt x="82" y="133"/>
                      <a:pt x="82" y="133"/>
                    </a:cubicBezTo>
                    <a:cubicBezTo>
                      <a:pt x="83" y="133"/>
                      <a:pt x="83" y="133"/>
                      <a:pt x="83" y="133"/>
                    </a:cubicBezTo>
                    <a:cubicBezTo>
                      <a:pt x="82" y="136"/>
                      <a:pt x="82" y="136"/>
                      <a:pt x="82" y="136"/>
                    </a:cubicBezTo>
                    <a:cubicBezTo>
                      <a:pt x="81" y="135"/>
                      <a:pt x="81" y="135"/>
                      <a:pt x="81" y="135"/>
                    </a:cubicBezTo>
                    <a:cubicBezTo>
                      <a:pt x="80" y="138"/>
                      <a:pt x="80" y="138"/>
                      <a:pt x="80" y="138"/>
                    </a:cubicBezTo>
                    <a:cubicBezTo>
                      <a:pt x="81" y="138"/>
                      <a:pt x="81" y="138"/>
                      <a:pt x="81" y="138"/>
                    </a:cubicBezTo>
                    <a:cubicBezTo>
                      <a:pt x="79" y="141"/>
                      <a:pt x="75" y="142"/>
                      <a:pt x="71" y="140"/>
                    </a:cubicBezTo>
                    <a:cubicBezTo>
                      <a:pt x="70" y="142"/>
                      <a:pt x="68" y="142"/>
                      <a:pt x="66" y="141"/>
                    </a:cubicBezTo>
                    <a:cubicBezTo>
                      <a:pt x="57" y="137"/>
                      <a:pt x="57" y="137"/>
                      <a:pt x="57" y="137"/>
                    </a:cubicBezTo>
                    <a:cubicBezTo>
                      <a:pt x="55" y="136"/>
                      <a:pt x="54" y="134"/>
                      <a:pt x="54" y="132"/>
                    </a:cubicBezTo>
                    <a:cubicBezTo>
                      <a:pt x="50" y="130"/>
                      <a:pt x="49" y="127"/>
                      <a:pt x="50" y="124"/>
                    </a:cubicBezTo>
                    <a:cubicBezTo>
                      <a:pt x="51" y="124"/>
                      <a:pt x="51" y="124"/>
                      <a:pt x="51" y="124"/>
                    </a:cubicBezTo>
                    <a:cubicBezTo>
                      <a:pt x="52" y="122"/>
                      <a:pt x="52" y="122"/>
                      <a:pt x="52" y="122"/>
                    </a:cubicBezTo>
                    <a:cubicBezTo>
                      <a:pt x="51" y="121"/>
                      <a:pt x="51" y="121"/>
                      <a:pt x="51" y="121"/>
                    </a:cubicBezTo>
                    <a:cubicBezTo>
                      <a:pt x="52" y="119"/>
                      <a:pt x="52" y="119"/>
                      <a:pt x="52" y="119"/>
                    </a:cubicBezTo>
                    <a:cubicBezTo>
                      <a:pt x="53" y="120"/>
                      <a:pt x="53" y="120"/>
                      <a:pt x="53" y="120"/>
                    </a:cubicBezTo>
                    <a:cubicBezTo>
                      <a:pt x="54" y="117"/>
                      <a:pt x="54" y="117"/>
                      <a:pt x="54" y="117"/>
                    </a:cubicBezTo>
                    <a:cubicBezTo>
                      <a:pt x="53" y="117"/>
                      <a:pt x="53" y="117"/>
                      <a:pt x="53" y="117"/>
                    </a:cubicBezTo>
                    <a:cubicBezTo>
                      <a:pt x="54" y="114"/>
                      <a:pt x="54" y="114"/>
                      <a:pt x="54" y="114"/>
                    </a:cubicBezTo>
                    <a:cubicBezTo>
                      <a:pt x="85" y="129"/>
                      <a:pt x="85" y="129"/>
                      <a:pt x="85" y="129"/>
                    </a:cubicBezTo>
                    <a:lnTo>
                      <a:pt x="84" y="131"/>
                    </a:lnTo>
                    <a:close/>
                    <a:moveTo>
                      <a:pt x="95" y="114"/>
                    </a:moveTo>
                    <a:cubicBezTo>
                      <a:pt x="89" y="117"/>
                      <a:pt x="87" y="126"/>
                      <a:pt x="87" y="126"/>
                    </a:cubicBezTo>
                    <a:cubicBezTo>
                      <a:pt x="82" y="124"/>
                      <a:pt x="77" y="122"/>
                      <a:pt x="73" y="120"/>
                    </a:cubicBezTo>
                    <a:cubicBezTo>
                      <a:pt x="71" y="119"/>
                      <a:pt x="70" y="119"/>
                      <a:pt x="69" y="118"/>
                    </a:cubicBezTo>
                    <a:cubicBezTo>
                      <a:pt x="64" y="116"/>
                      <a:pt x="60" y="114"/>
                      <a:pt x="55" y="112"/>
                    </a:cubicBezTo>
                    <a:cubicBezTo>
                      <a:pt x="55" y="112"/>
                      <a:pt x="60" y="104"/>
                      <a:pt x="59" y="98"/>
                    </a:cubicBezTo>
                    <a:cubicBezTo>
                      <a:pt x="55" y="78"/>
                      <a:pt x="59" y="66"/>
                      <a:pt x="60" y="66"/>
                    </a:cubicBezTo>
                    <a:cubicBezTo>
                      <a:pt x="60" y="65"/>
                      <a:pt x="60" y="64"/>
                      <a:pt x="61" y="63"/>
                    </a:cubicBezTo>
                    <a:cubicBezTo>
                      <a:pt x="69" y="47"/>
                      <a:pt x="88" y="40"/>
                      <a:pt x="104" y="48"/>
                    </a:cubicBezTo>
                    <a:cubicBezTo>
                      <a:pt x="120" y="55"/>
                      <a:pt x="127" y="75"/>
                      <a:pt x="120" y="91"/>
                    </a:cubicBezTo>
                    <a:cubicBezTo>
                      <a:pt x="119" y="92"/>
                      <a:pt x="119" y="93"/>
                      <a:pt x="118" y="94"/>
                    </a:cubicBezTo>
                    <a:cubicBezTo>
                      <a:pt x="118" y="94"/>
                      <a:pt x="112" y="105"/>
                      <a:pt x="95" y="114"/>
                    </a:cubicBezTo>
                    <a:close/>
                    <a:moveTo>
                      <a:pt x="124" y="127"/>
                    </a:moveTo>
                    <a:cubicBezTo>
                      <a:pt x="123" y="127"/>
                      <a:pt x="121" y="127"/>
                      <a:pt x="120" y="127"/>
                    </a:cubicBezTo>
                    <a:cubicBezTo>
                      <a:pt x="120" y="127"/>
                      <a:pt x="119" y="126"/>
                      <a:pt x="119" y="126"/>
                    </a:cubicBezTo>
                    <a:cubicBezTo>
                      <a:pt x="113" y="117"/>
                      <a:pt x="113" y="117"/>
                      <a:pt x="113" y="117"/>
                    </a:cubicBezTo>
                    <a:cubicBezTo>
                      <a:pt x="111" y="115"/>
                      <a:pt x="112" y="113"/>
                      <a:pt x="113" y="112"/>
                    </a:cubicBezTo>
                    <a:cubicBezTo>
                      <a:pt x="115" y="111"/>
                      <a:pt x="117" y="111"/>
                      <a:pt x="118" y="113"/>
                    </a:cubicBezTo>
                    <a:cubicBezTo>
                      <a:pt x="125" y="122"/>
                      <a:pt x="125" y="122"/>
                      <a:pt x="125" y="122"/>
                    </a:cubicBezTo>
                    <a:cubicBezTo>
                      <a:pt x="126" y="123"/>
                      <a:pt x="125" y="125"/>
                      <a:pt x="124" y="127"/>
                    </a:cubicBezTo>
                    <a:close/>
                    <a:moveTo>
                      <a:pt x="126" y="53"/>
                    </a:moveTo>
                    <a:cubicBezTo>
                      <a:pt x="125" y="51"/>
                      <a:pt x="126" y="49"/>
                      <a:pt x="127" y="48"/>
                    </a:cubicBezTo>
                    <a:cubicBezTo>
                      <a:pt x="136" y="42"/>
                      <a:pt x="136" y="42"/>
                      <a:pt x="136" y="42"/>
                    </a:cubicBezTo>
                    <a:cubicBezTo>
                      <a:pt x="138" y="41"/>
                      <a:pt x="140" y="41"/>
                      <a:pt x="141" y="43"/>
                    </a:cubicBezTo>
                    <a:cubicBezTo>
                      <a:pt x="142" y="44"/>
                      <a:pt x="142" y="46"/>
                      <a:pt x="140" y="48"/>
                    </a:cubicBezTo>
                    <a:cubicBezTo>
                      <a:pt x="131" y="54"/>
                      <a:pt x="131" y="54"/>
                      <a:pt x="131" y="54"/>
                    </a:cubicBezTo>
                    <a:cubicBezTo>
                      <a:pt x="130" y="55"/>
                      <a:pt x="129" y="55"/>
                      <a:pt x="128" y="54"/>
                    </a:cubicBezTo>
                    <a:cubicBezTo>
                      <a:pt x="127" y="54"/>
                      <a:pt x="127" y="54"/>
                      <a:pt x="126" y="53"/>
                    </a:cubicBezTo>
                    <a:close/>
                    <a:moveTo>
                      <a:pt x="145" y="103"/>
                    </a:moveTo>
                    <a:cubicBezTo>
                      <a:pt x="144" y="105"/>
                      <a:pt x="142" y="106"/>
                      <a:pt x="140" y="105"/>
                    </a:cubicBezTo>
                    <a:cubicBezTo>
                      <a:pt x="130" y="100"/>
                      <a:pt x="130" y="100"/>
                      <a:pt x="130" y="100"/>
                    </a:cubicBezTo>
                    <a:cubicBezTo>
                      <a:pt x="128" y="99"/>
                      <a:pt x="127" y="97"/>
                      <a:pt x="128" y="95"/>
                    </a:cubicBezTo>
                    <a:cubicBezTo>
                      <a:pt x="129" y="94"/>
                      <a:pt x="131" y="93"/>
                      <a:pt x="133" y="94"/>
                    </a:cubicBezTo>
                    <a:cubicBezTo>
                      <a:pt x="143" y="99"/>
                      <a:pt x="143" y="99"/>
                      <a:pt x="143" y="99"/>
                    </a:cubicBezTo>
                    <a:cubicBezTo>
                      <a:pt x="145" y="99"/>
                      <a:pt x="145" y="101"/>
                      <a:pt x="145" y="103"/>
                    </a:cubicBezTo>
                    <a:close/>
                    <a:moveTo>
                      <a:pt x="148" y="76"/>
                    </a:moveTo>
                    <a:cubicBezTo>
                      <a:pt x="137" y="77"/>
                      <a:pt x="137" y="77"/>
                      <a:pt x="137" y="77"/>
                    </a:cubicBezTo>
                    <a:cubicBezTo>
                      <a:pt x="136" y="77"/>
                      <a:pt x="136" y="77"/>
                      <a:pt x="135" y="77"/>
                    </a:cubicBezTo>
                    <a:cubicBezTo>
                      <a:pt x="134" y="76"/>
                      <a:pt x="133" y="75"/>
                      <a:pt x="133" y="74"/>
                    </a:cubicBezTo>
                    <a:cubicBezTo>
                      <a:pt x="133" y="72"/>
                      <a:pt x="134" y="70"/>
                      <a:pt x="136" y="70"/>
                    </a:cubicBezTo>
                    <a:cubicBezTo>
                      <a:pt x="147" y="69"/>
                      <a:pt x="147" y="69"/>
                      <a:pt x="147" y="69"/>
                    </a:cubicBezTo>
                    <a:cubicBezTo>
                      <a:pt x="149" y="69"/>
                      <a:pt x="151" y="71"/>
                      <a:pt x="151" y="72"/>
                    </a:cubicBezTo>
                    <a:cubicBezTo>
                      <a:pt x="151" y="74"/>
                      <a:pt x="150" y="76"/>
                      <a:pt x="148" y="76"/>
                    </a:cubicBezTo>
                    <a:close/>
                  </a:path>
                </a:pathLst>
              </a:custGeom>
              <a:solidFill>
                <a:sysClr val="window" lastClr="FFFFFF"/>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grpSp>
        <p:sp>
          <p:nvSpPr>
            <p:cNvPr id="23" name="KSO_Shape">
              <a:extLst>
                <a:ext uri="{FF2B5EF4-FFF2-40B4-BE49-F238E27FC236}">
                  <a16:creationId xmlns="" xmlns:a16="http://schemas.microsoft.com/office/drawing/2014/main" id="{8B658EE6-4FE4-4BB6-B680-F309658EBB3C}"/>
                </a:ext>
              </a:extLst>
            </p:cNvPr>
            <p:cNvSpPr>
              <a:spLocks noChangeAspect="1"/>
            </p:cNvSpPr>
            <p:nvPr/>
          </p:nvSpPr>
          <p:spPr bwMode="auto">
            <a:xfrm>
              <a:off x="5220658" y="3145532"/>
              <a:ext cx="431462" cy="326471"/>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ysClr val="window" lastClr="FFFFFF"/>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285"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24" name="Freeform 255">
              <a:extLst>
                <a:ext uri="{FF2B5EF4-FFF2-40B4-BE49-F238E27FC236}">
                  <a16:creationId xmlns="" xmlns:a16="http://schemas.microsoft.com/office/drawing/2014/main" id="{C631BAC5-8478-4891-87F0-917DA241BD88}"/>
                </a:ext>
              </a:extLst>
            </p:cNvPr>
            <p:cNvSpPr>
              <a:spLocks noChangeAspect="1" noEditPoints="1"/>
            </p:cNvSpPr>
            <p:nvPr/>
          </p:nvSpPr>
          <p:spPr bwMode="auto">
            <a:xfrm>
              <a:off x="3201475" y="3092609"/>
              <a:ext cx="362413" cy="389802"/>
            </a:xfrm>
            <a:custGeom>
              <a:avLst/>
              <a:gdLst>
                <a:gd name="T0" fmla="*/ 55 w 284"/>
                <a:gd name="T1" fmla="*/ 226 h 305"/>
                <a:gd name="T2" fmla="*/ 67 w 284"/>
                <a:gd name="T3" fmla="*/ 190 h 305"/>
                <a:gd name="T4" fmla="*/ 109 w 284"/>
                <a:gd name="T5" fmla="*/ 151 h 305"/>
                <a:gd name="T6" fmla="*/ 72 w 284"/>
                <a:gd name="T7" fmla="*/ 132 h 305"/>
                <a:gd name="T8" fmla="*/ 95 w 284"/>
                <a:gd name="T9" fmla="*/ 109 h 305"/>
                <a:gd name="T10" fmla="*/ 109 w 284"/>
                <a:gd name="T11" fmla="*/ 77 h 305"/>
                <a:gd name="T12" fmla="*/ 0 w 284"/>
                <a:gd name="T13" fmla="*/ 104 h 305"/>
                <a:gd name="T14" fmla="*/ 42 w 284"/>
                <a:gd name="T15" fmla="*/ 190 h 305"/>
                <a:gd name="T16" fmla="*/ 186 w 284"/>
                <a:gd name="T17" fmla="*/ 177 h 305"/>
                <a:gd name="T18" fmla="*/ 145 w 284"/>
                <a:gd name="T19" fmla="*/ 177 h 305"/>
                <a:gd name="T20" fmla="*/ 112 w 284"/>
                <a:gd name="T21" fmla="*/ 192 h 305"/>
                <a:gd name="T22" fmla="*/ 122 w 284"/>
                <a:gd name="T23" fmla="*/ 230 h 305"/>
                <a:gd name="T24" fmla="*/ 145 w 284"/>
                <a:gd name="T25" fmla="*/ 253 h 305"/>
                <a:gd name="T26" fmla="*/ 112 w 284"/>
                <a:gd name="T27" fmla="*/ 274 h 305"/>
                <a:gd name="T28" fmla="*/ 194 w 284"/>
                <a:gd name="T29" fmla="*/ 305 h 305"/>
                <a:gd name="T30" fmla="*/ 221 w 284"/>
                <a:gd name="T31" fmla="*/ 192 h 305"/>
                <a:gd name="T32" fmla="*/ 186 w 284"/>
                <a:gd name="T33" fmla="*/ 177 h 305"/>
                <a:gd name="T34" fmla="*/ 122 w 284"/>
                <a:gd name="T35" fmla="*/ 233 h 305"/>
                <a:gd name="T36" fmla="*/ 109 w 284"/>
                <a:gd name="T37" fmla="*/ 192 h 305"/>
                <a:gd name="T38" fmla="*/ 78 w 284"/>
                <a:gd name="T39" fmla="*/ 205 h 305"/>
                <a:gd name="T40" fmla="*/ 32 w 284"/>
                <a:gd name="T41" fmla="*/ 205 h 305"/>
                <a:gd name="T42" fmla="*/ 0 w 284"/>
                <a:gd name="T43" fmla="*/ 192 h 305"/>
                <a:gd name="T44" fmla="*/ 26 w 284"/>
                <a:gd name="T45" fmla="*/ 305 h 305"/>
                <a:gd name="T46" fmla="*/ 109 w 284"/>
                <a:gd name="T47" fmla="*/ 269 h 305"/>
                <a:gd name="T48" fmla="*/ 142 w 284"/>
                <a:gd name="T49" fmla="*/ 253 h 305"/>
                <a:gd name="T50" fmla="*/ 201 w 284"/>
                <a:gd name="T51" fmla="*/ 8 h 305"/>
                <a:gd name="T52" fmla="*/ 156 w 284"/>
                <a:gd name="T53" fmla="*/ 90 h 305"/>
                <a:gd name="T54" fmla="*/ 130 w 284"/>
                <a:gd name="T55" fmla="*/ 119 h 305"/>
                <a:gd name="T56" fmla="*/ 167 w 284"/>
                <a:gd name="T57" fmla="*/ 108 h 305"/>
                <a:gd name="T58" fmla="*/ 221 w 284"/>
                <a:gd name="T59" fmla="*/ 128 h 305"/>
                <a:gd name="T60" fmla="*/ 208 w 284"/>
                <a:gd name="T61" fmla="*/ 102 h 305"/>
                <a:gd name="T62" fmla="*/ 235 w 284"/>
                <a:gd name="T63" fmla="*/ 85 h 305"/>
                <a:gd name="T64" fmla="*/ 253 w 284"/>
                <a:gd name="T65" fmla="*/ 108 h 305"/>
                <a:gd name="T66" fmla="*/ 238 w 284"/>
                <a:gd name="T67" fmla="*/ 1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305">
                  <a:moveTo>
                    <a:pt x="34" y="205"/>
                  </a:moveTo>
                  <a:cubicBezTo>
                    <a:pt x="34" y="217"/>
                    <a:pt x="44" y="226"/>
                    <a:pt x="55" y="226"/>
                  </a:cubicBezTo>
                  <a:cubicBezTo>
                    <a:pt x="66" y="226"/>
                    <a:pt x="75" y="217"/>
                    <a:pt x="75" y="205"/>
                  </a:cubicBezTo>
                  <a:cubicBezTo>
                    <a:pt x="75" y="199"/>
                    <a:pt x="72" y="193"/>
                    <a:pt x="67" y="190"/>
                  </a:cubicBezTo>
                  <a:cubicBezTo>
                    <a:pt x="109" y="190"/>
                    <a:pt x="109" y="190"/>
                    <a:pt x="109" y="190"/>
                  </a:cubicBezTo>
                  <a:cubicBezTo>
                    <a:pt x="109" y="151"/>
                    <a:pt x="109" y="151"/>
                    <a:pt x="109" y="151"/>
                  </a:cubicBezTo>
                  <a:cubicBezTo>
                    <a:pt x="105" y="154"/>
                    <a:pt x="100" y="156"/>
                    <a:pt x="95" y="156"/>
                  </a:cubicBezTo>
                  <a:cubicBezTo>
                    <a:pt x="82" y="156"/>
                    <a:pt x="72" y="145"/>
                    <a:pt x="72" y="132"/>
                  </a:cubicBezTo>
                  <a:cubicBezTo>
                    <a:pt x="72" y="126"/>
                    <a:pt x="74" y="120"/>
                    <a:pt x="78" y="116"/>
                  </a:cubicBezTo>
                  <a:cubicBezTo>
                    <a:pt x="83" y="112"/>
                    <a:pt x="89" y="109"/>
                    <a:pt x="95" y="109"/>
                  </a:cubicBezTo>
                  <a:cubicBezTo>
                    <a:pt x="100" y="109"/>
                    <a:pt x="105" y="111"/>
                    <a:pt x="109" y="114"/>
                  </a:cubicBezTo>
                  <a:cubicBezTo>
                    <a:pt x="109" y="77"/>
                    <a:pt x="109" y="77"/>
                    <a:pt x="109" y="77"/>
                  </a:cubicBezTo>
                  <a:cubicBezTo>
                    <a:pt x="26" y="77"/>
                    <a:pt x="26" y="77"/>
                    <a:pt x="26" y="77"/>
                  </a:cubicBezTo>
                  <a:cubicBezTo>
                    <a:pt x="12" y="77"/>
                    <a:pt x="0" y="89"/>
                    <a:pt x="0" y="104"/>
                  </a:cubicBezTo>
                  <a:cubicBezTo>
                    <a:pt x="0" y="190"/>
                    <a:pt x="0" y="190"/>
                    <a:pt x="0" y="190"/>
                  </a:cubicBezTo>
                  <a:cubicBezTo>
                    <a:pt x="42" y="190"/>
                    <a:pt x="42" y="190"/>
                    <a:pt x="42" y="190"/>
                  </a:cubicBezTo>
                  <a:cubicBezTo>
                    <a:pt x="38" y="193"/>
                    <a:pt x="34" y="199"/>
                    <a:pt x="34" y="205"/>
                  </a:cubicBezTo>
                  <a:close/>
                  <a:moveTo>
                    <a:pt x="186" y="177"/>
                  </a:moveTo>
                  <a:cubicBezTo>
                    <a:pt x="186" y="166"/>
                    <a:pt x="177" y="156"/>
                    <a:pt x="165" y="156"/>
                  </a:cubicBezTo>
                  <a:cubicBezTo>
                    <a:pt x="154" y="156"/>
                    <a:pt x="145" y="166"/>
                    <a:pt x="145" y="177"/>
                  </a:cubicBezTo>
                  <a:cubicBezTo>
                    <a:pt x="145" y="183"/>
                    <a:pt x="148" y="189"/>
                    <a:pt x="153" y="192"/>
                  </a:cubicBezTo>
                  <a:cubicBezTo>
                    <a:pt x="112" y="192"/>
                    <a:pt x="112" y="192"/>
                    <a:pt x="112" y="192"/>
                  </a:cubicBezTo>
                  <a:cubicBezTo>
                    <a:pt x="112" y="232"/>
                    <a:pt x="112" y="232"/>
                    <a:pt x="112" y="232"/>
                  </a:cubicBezTo>
                  <a:cubicBezTo>
                    <a:pt x="115" y="231"/>
                    <a:pt x="118" y="230"/>
                    <a:pt x="122" y="230"/>
                  </a:cubicBezTo>
                  <a:cubicBezTo>
                    <a:pt x="128" y="230"/>
                    <a:pt x="134" y="232"/>
                    <a:pt x="138" y="237"/>
                  </a:cubicBezTo>
                  <a:cubicBezTo>
                    <a:pt x="143" y="241"/>
                    <a:pt x="145" y="247"/>
                    <a:pt x="145" y="253"/>
                  </a:cubicBezTo>
                  <a:cubicBezTo>
                    <a:pt x="145" y="266"/>
                    <a:pt x="135" y="276"/>
                    <a:pt x="122" y="276"/>
                  </a:cubicBezTo>
                  <a:cubicBezTo>
                    <a:pt x="118" y="276"/>
                    <a:pt x="115" y="276"/>
                    <a:pt x="112" y="274"/>
                  </a:cubicBezTo>
                  <a:cubicBezTo>
                    <a:pt x="112" y="305"/>
                    <a:pt x="112" y="305"/>
                    <a:pt x="112" y="305"/>
                  </a:cubicBezTo>
                  <a:cubicBezTo>
                    <a:pt x="194" y="305"/>
                    <a:pt x="194" y="305"/>
                    <a:pt x="194" y="305"/>
                  </a:cubicBezTo>
                  <a:cubicBezTo>
                    <a:pt x="209" y="305"/>
                    <a:pt x="221" y="293"/>
                    <a:pt x="221" y="278"/>
                  </a:cubicBezTo>
                  <a:cubicBezTo>
                    <a:pt x="221" y="192"/>
                    <a:pt x="221" y="192"/>
                    <a:pt x="221" y="192"/>
                  </a:cubicBezTo>
                  <a:cubicBezTo>
                    <a:pt x="178" y="192"/>
                    <a:pt x="178" y="192"/>
                    <a:pt x="178" y="192"/>
                  </a:cubicBezTo>
                  <a:cubicBezTo>
                    <a:pt x="183" y="189"/>
                    <a:pt x="186" y="183"/>
                    <a:pt x="186" y="177"/>
                  </a:cubicBezTo>
                  <a:close/>
                  <a:moveTo>
                    <a:pt x="142" y="253"/>
                  </a:moveTo>
                  <a:cubicBezTo>
                    <a:pt x="142" y="242"/>
                    <a:pt x="133" y="233"/>
                    <a:pt x="122" y="233"/>
                  </a:cubicBezTo>
                  <a:cubicBezTo>
                    <a:pt x="117" y="233"/>
                    <a:pt x="113" y="235"/>
                    <a:pt x="109" y="238"/>
                  </a:cubicBezTo>
                  <a:cubicBezTo>
                    <a:pt x="109" y="192"/>
                    <a:pt x="109" y="192"/>
                    <a:pt x="109" y="192"/>
                  </a:cubicBezTo>
                  <a:cubicBezTo>
                    <a:pt x="74" y="192"/>
                    <a:pt x="74" y="192"/>
                    <a:pt x="74" y="192"/>
                  </a:cubicBezTo>
                  <a:cubicBezTo>
                    <a:pt x="77" y="196"/>
                    <a:pt x="78" y="201"/>
                    <a:pt x="78" y="205"/>
                  </a:cubicBezTo>
                  <a:cubicBezTo>
                    <a:pt x="78" y="218"/>
                    <a:pt x="68" y="229"/>
                    <a:pt x="55" y="229"/>
                  </a:cubicBezTo>
                  <a:cubicBezTo>
                    <a:pt x="42" y="229"/>
                    <a:pt x="32" y="218"/>
                    <a:pt x="32" y="205"/>
                  </a:cubicBezTo>
                  <a:cubicBezTo>
                    <a:pt x="32" y="201"/>
                    <a:pt x="33" y="196"/>
                    <a:pt x="36" y="192"/>
                  </a:cubicBezTo>
                  <a:cubicBezTo>
                    <a:pt x="0" y="192"/>
                    <a:pt x="0" y="192"/>
                    <a:pt x="0" y="192"/>
                  </a:cubicBezTo>
                  <a:cubicBezTo>
                    <a:pt x="0" y="278"/>
                    <a:pt x="0" y="278"/>
                    <a:pt x="0" y="278"/>
                  </a:cubicBezTo>
                  <a:cubicBezTo>
                    <a:pt x="0" y="293"/>
                    <a:pt x="12" y="305"/>
                    <a:pt x="26" y="305"/>
                  </a:cubicBezTo>
                  <a:cubicBezTo>
                    <a:pt x="109" y="305"/>
                    <a:pt x="109" y="305"/>
                    <a:pt x="109" y="305"/>
                  </a:cubicBezTo>
                  <a:cubicBezTo>
                    <a:pt x="109" y="269"/>
                    <a:pt x="109" y="269"/>
                    <a:pt x="109" y="269"/>
                  </a:cubicBezTo>
                  <a:cubicBezTo>
                    <a:pt x="113" y="272"/>
                    <a:pt x="117" y="273"/>
                    <a:pt x="122" y="273"/>
                  </a:cubicBezTo>
                  <a:cubicBezTo>
                    <a:pt x="133" y="273"/>
                    <a:pt x="142" y="264"/>
                    <a:pt x="142" y="253"/>
                  </a:cubicBezTo>
                  <a:close/>
                  <a:moveTo>
                    <a:pt x="238" y="16"/>
                  </a:moveTo>
                  <a:cubicBezTo>
                    <a:pt x="230" y="4"/>
                    <a:pt x="214" y="0"/>
                    <a:pt x="201" y="8"/>
                  </a:cubicBezTo>
                  <a:cubicBezTo>
                    <a:pt x="132" y="52"/>
                    <a:pt x="132" y="52"/>
                    <a:pt x="132" y="52"/>
                  </a:cubicBezTo>
                  <a:cubicBezTo>
                    <a:pt x="156" y="90"/>
                    <a:pt x="156" y="90"/>
                    <a:pt x="156" y="90"/>
                  </a:cubicBezTo>
                  <a:cubicBezTo>
                    <a:pt x="149" y="87"/>
                    <a:pt x="142" y="87"/>
                    <a:pt x="136" y="91"/>
                  </a:cubicBezTo>
                  <a:cubicBezTo>
                    <a:pt x="127" y="97"/>
                    <a:pt x="124" y="109"/>
                    <a:pt x="130" y="119"/>
                  </a:cubicBezTo>
                  <a:cubicBezTo>
                    <a:pt x="136" y="128"/>
                    <a:pt x="148" y="131"/>
                    <a:pt x="158" y="125"/>
                  </a:cubicBezTo>
                  <a:cubicBezTo>
                    <a:pt x="164" y="121"/>
                    <a:pt x="167" y="114"/>
                    <a:pt x="167" y="108"/>
                  </a:cubicBezTo>
                  <a:cubicBezTo>
                    <a:pt x="192" y="147"/>
                    <a:pt x="192" y="147"/>
                    <a:pt x="192" y="147"/>
                  </a:cubicBezTo>
                  <a:cubicBezTo>
                    <a:pt x="221" y="128"/>
                    <a:pt x="221" y="128"/>
                    <a:pt x="221" y="128"/>
                  </a:cubicBezTo>
                  <a:cubicBezTo>
                    <a:pt x="217" y="127"/>
                    <a:pt x="213" y="124"/>
                    <a:pt x="211" y="120"/>
                  </a:cubicBezTo>
                  <a:cubicBezTo>
                    <a:pt x="207" y="115"/>
                    <a:pt x="206" y="108"/>
                    <a:pt x="208" y="102"/>
                  </a:cubicBezTo>
                  <a:cubicBezTo>
                    <a:pt x="209" y="96"/>
                    <a:pt x="213" y="91"/>
                    <a:pt x="218" y="88"/>
                  </a:cubicBezTo>
                  <a:cubicBezTo>
                    <a:pt x="223" y="84"/>
                    <a:pt x="229" y="83"/>
                    <a:pt x="235" y="85"/>
                  </a:cubicBezTo>
                  <a:cubicBezTo>
                    <a:pt x="241" y="86"/>
                    <a:pt x="246" y="90"/>
                    <a:pt x="250" y="95"/>
                  </a:cubicBezTo>
                  <a:cubicBezTo>
                    <a:pt x="252" y="99"/>
                    <a:pt x="253" y="103"/>
                    <a:pt x="253" y="108"/>
                  </a:cubicBezTo>
                  <a:cubicBezTo>
                    <a:pt x="284" y="88"/>
                    <a:pt x="284" y="88"/>
                    <a:pt x="284" y="88"/>
                  </a:cubicBezTo>
                  <a:lnTo>
                    <a:pt x="238" y="16"/>
                  </a:lnTo>
                  <a:close/>
                </a:path>
              </a:pathLst>
            </a:custGeom>
            <a:solidFill>
              <a:sysClr val="window" lastClr="FFFFFF"/>
            </a:solidFill>
            <a:ln>
              <a:noFill/>
            </a:ln>
          </p:spPr>
          <p:txBody>
            <a:bodyPr vert="horz" wrap="square" lIns="116115" tIns="58057" rIns="116115" bIns="58057"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285"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grpSp>
          <p:nvGrpSpPr>
            <p:cNvPr id="25" name="组合 24">
              <a:extLst>
                <a:ext uri="{FF2B5EF4-FFF2-40B4-BE49-F238E27FC236}">
                  <a16:creationId xmlns="" xmlns:a16="http://schemas.microsoft.com/office/drawing/2014/main" id="{BC944FEE-33AF-4A9D-92C9-DF3841C0AF37}"/>
                </a:ext>
              </a:extLst>
            </p:cNvPr>
            <p:cNvGrpSpPr>
              <a:grpSpLocks noChangeAspect="1"/>
            </p:cNvGrpSpPr>
            <p:nvPr/>
          </p:nvGrpSpPr>
          <p:grpSpPr>
            <a:xfrm>
              <a:off x="3726072" y="3929798"/>
              <a:ext cx="341872" cy="396000"/>
              <a:chOff x="4896992" y="5744900"/>
              <a:chExt cx="497153" cy="575868"/>
            </a:xfrm>
            <a:solidFill>
              <a:sysClr val="window" lastClr="FFFFFF"/>
            </a:solidFill>
          </p:grpSpPr>
          <p:sp>
            <p:nvSpPr>
              <p:cNvPr id="28" name="Oval 221">
                <a:extLst>
                  <a:ext uri="{FF2B5EF4-FFF2-40B4-BE49-F238E27FC236}">
                    <a16:creationId xmlns="" xmlns:a16="http://schemas.microsoft.com/office/drawing/2014/main" id="{2FCDBDF3-824C-49B0-AD8E-E7A72F9205A8}"/>
                  </a:ext>
                </a:extLst>
              </p:cNvPr>
              <p:cNvSpPr>
                <a:spLocks noChangeArrowheads="1"/>
              </p:cNvSpPr>
              <p:nvPr/>
            </p:nvSpPr>
            <p:spPr bwMode="auto">
              <a:xfrm>
                <a:off x="5015756" y="5744900"/>
                <a:ext cx="87002" cy="110478"/>
              </a:xfrm>
              <a:prstGeom prst="ellipse">
                <a:avLst/>
              </a:prstGeom>
              <a:grp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29" name="Freeform 222">
                <a:extLst>
                  <a:ext uri="{FF2B5EF4-FFF2-40B4-BE49-F238E27FC236}">
                    <a16:creationId xmlns="" xmlns:a16="http://schemas.microsoft.com/office/drawing/2014/main" id="{14E2556C-AD82-4D60-9AD8-A48B4AD8FC73}"/>
                  </a:ext>
                </a:extLst>
              </p:cNvPr>
              <p:cNvSpPr>
                <a:spLocks noEditPoints="1"/>
              </p:cNvSpPr>
              <p:nvPr/>
            </p:nvSpPr>
            <p:spPr bwMode="auto">
              <a:xfrm>
                <a:off x="4896992" y="5863664"/>
                <a:ext cx="319006" cy="450199"/>
              </a:xfrm>
              <a:custGeom>
                <a:avLst/>
                <a:gdLst>
                  <a:gd name="T0" fmla="*/ 115 w 116"/>
                  <a:gd name="T1" fmla="*/ 40 h 164"/>
                  <a:gd name="T2" fmla="*/ 116 w 116"/>
                  <a:gd name="T3" fmla="*/ 25 h 164"/>
                  <a:gd name="T4" fmla="*/ 113 w 116"/>
                  <a:gd name="T5" fmla="*/ 24 h 164"/>
                  <a:gd name="T6" fmla="*/ 102 w 116"/>
                  <a:gd name="T7" fmla="*/ 15 h 164"/>
                  <a:gd name="T8" fmla="*/ 81 w 116"/>
                  <a:gd name="T9" fmla="*/ 2 h 164"/>
                  <a:gd name="T10" fmla="*/ 73 w 116"/>
                  <a:gd name="T11" fmla="*/ 1 h 164"/>
                  <a:gd name="T12" fmla="*/ 80 w 116"/>
                  <a:gd name="T13" fmla="*/ 7 h 164"/>
                  <a:gd name="T14" fmla="*/ 75 w 116"/>
                  <a:gd name="T15" fmla="*/ 18 h 164"/>
                  <a:gd name="T16" fmla="*/ 63 w 116"/>
                  <a:gd name="T17" fmla="*/ 9 h 164"/>
                  <a:gd name="T18" fmla="*/ 62 w 116"/>
                  <a:gd name="T19" fmla="*/ 0 h 164"/>
                  <a:gd name="T20" fmla="*/ 54 w 116"/>
                  <a:gd name="T21" fmla="*/ 8 h 164"/>
                  <a:gd name="T22" fmla="*/ 54 w 116"/>
                  <a:gd name="T23" fmla="*/ 41 h 164"/>
                  <a:gd name="T24" fmla="*/ 47 w 116"/>
                  <a:gd name="T25" fmla="*/ 11 h 164"/>
                  <a:gd name="T26" fmla="*/ 46 w 116"/>
                  <a:gd name="T27" fmla="*/ 1 h 164"/>
                  <a:gd name="T28" fmla="*/ 38 w 116"/>
                  <a:gd name="T29" fmla="*/ 1 h 164"/>
                  <a:gd name="T30" fmla="*/ 30 w 116"/>
                  <a:gd name="T31" fmla="*/ 5 h 164"/>
                  <a:gd name="T32" fmla="*/ 3 w 116"/>
                  <a:gd name="T33" fmla="*/ 35 h 164"/>
                  <a:gd name="T34" fmla="*/ 1 w 116"/>
                  <a:gd name="T35" fmla="*/ 46 h 164"/>
                  <a:gd name="T36" fmla="*/ 1 w 116"/>
                  <a:gd name="T37" fmla="*/ 46 h 164"/>
                  <a:gd name="T38" fmla="*/ 2 w 116"/>
                  <a:gd name="T39" fmla="*/ 47 h 164"/>
                  <a:gd name="T40" fmla="*/ 3 w 116"/>
                  <a:gd name="T41" fmla="*/ 51 h 164"/>
                  <a:gd name="T42" fmla="*/ 10 w 116"/>
                  <a:gd name="T43" fmla="*/ 64 h 164"/>
                  <a:gd name="T44" fmla="*/ 31 w 116"/>
                  <a:gd name="T45" fmla="*/ 75 h 164"/>
                  <a:gd name="T46" fmla="*/ 31 w 116"/>
                  <a:gd name="T47" fmla="*/ 87 h 164"/>
                  <a:gd name="T48" fmla="*/ 36 w 116"/>
                  <a:gd name="T49" fmla="*/ 164 h 164"/>
                  <a:gd name="T50" fmla="*/ 58 w 116"/>
                  <a:gd name="T51" fmla="*/ 128 h 164"/>
                  <a:gd name="T52" fmla="*/ 86 w 116"/>
                  <a:gd name="T53" fmla="*/ 32 h 164"/>
                  <a:gd name="T54" fmla="*/ 90 w 116"/>
                  <a:gd name="T55" fmla="*/ 30 h 164"/>
                  <a:gd name="T56" fmla="*/ 72 w 116"/>
                  <a:gd name="T57" fmla="*/ 43 h 164"/>
                  <a:gd name="T58" fmla="*/ 86 w 116"/>
                  <a:gd name="T59" fmla="*/ 32 h 164"/>
                  <a:gd name="T60" fmla="*/ 29 w 116"/>
                  <a:gd name="T61" fmla="*/ 54 h 164"/>
                  <a:gd name="T62" fmla="*/ 23 w 116"/>
                  <a:gd name="T63" fmla="*/ 42 h 164"/>
                  <a:gd name="T64" fmla="*/ 32 w 116"/>
                  <a:gd name="T65" fmla="*/ 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64">
                    <a:moveTo>
                      <a:pt x="54" y="106"/>
                    </a:moveTo>
                    <a:cubicBezTo>
                      <a:pt x="54" y="71"/>
                      <a:pt x="81" y="43"/>
                      <a:pt x="115" y="40"/>
                    </a:cubicBezTo>
                    <a:cubicBezTo>
                      <a:pt x="115" y="34"/>
                      <a:pt x="116" y="23"/>
                      <a:pt x="116" y="26"/>
                    </a:cubicBezTo>
                    <a:cubicBezTo>
                      <a:pt x="116" y="25"/>
                      <a:pt x="116" y="25"/>
                      <a:pt x="116" y="25"/>
                    </a:cubicBezTo>
                    <a:cubicBezTo>
                      <a:pt x="115" y="25"/>
                      <a:pt x="115" y="25"/>
                      <a:pt x="115" y="25"/>
                    </a:cubicBezTo>
                    <a:cubicBezTo>
                      <a:pt x="113" y="24"/>
                      <a:pt x="113" y="24"/>
                      <a:pt x="113" y="24"/>
                    </a:cubicBezTo>
                    <a:cubicBezTo>
                      <a:pt x="110" y="21"/>
                      <a:pt x="110" y="21"/>
                      <a:pt x="110" y="21"/>
                    </a:cubicBezTo>
                    <a:cubicBezTo>
                      <a:pt x="102" y="15"/>
                      <a:pt x="102" y="15"/>
                      <a:pt x="102" y="15"/>
                    </a:cubicBezTo>
                    <a:cubicBezTo>
                      <a:pt x="86" y="4"/>
                      <a:pt x="86" y="4"/>
                      <a:pt x="86" y="4"/>
                    </a:cubicBezTo>
                    <a:cubicBezTo>
                      <a:pt x="85" y="2"/>
                      <a:pt x="83" y="2"/>
                      <a:pt x="81" y="2"/>
                    </a:cubicBezTo>
                    <a:cubicBezTo>
                      <a:pt x="81" y="2"/>
                      <a:pt x="81" y="1"/>
                      <a:pt x="81" y="1"/>
                    </a:cubicBezTo>
                    <a:cubicBezTo>
                      <a:pt x="78" y="1"/>
                      <a:pt x="75" y="1"/>
                      <a:pt x="73" y="1"/>
                    </a:cubicBezTo>
                    <a:cubicBezTo>
                      <a:pt x="73" y="1"/>
                      <a:pt x="73" y="1"/>
                      <a:pt x="73" y="1"/>
                    </a:cubicBezTo>
                    <a:cubicBezTo>
                      <a:pt x="80" y="7"/>
                      <a:pt x="80" y="7"/>
                      <a:pt x="80" y="7"/>
                    </a:cubicBezTo>
                    <a:cubicBezTo>
                      <a:pt x="71" y="11"/>
                      <a:pt x="71" y="11"/>
                      <a:pt x="71" y="11"/>
                    </a:cubicBezTo>
                    <a:cubicBezTo>
                      <a:pt x="75" y="18"/>
                      <a:pt x="75" y="18"/>
                      <a:pt x="75" y="18"/>
                    </a:cubicBezTo>
                    <a:cubicBezTo>
                      <a:pt x="65" y="41"/>
                      <a:pt x="65" y="41"/>
                      <a:pt x="65" y="41"/>
                    </a:cubicBezTo>
                    <a:cubicBezTo>
                      <a:pt x="63" y="9"/>
                      <a:pt x="63" y="9"/>
                      <a:pt x="63" y="9"/>
                    </a:cubicBezTo>
                    <a:cubicBezTo>
                      <a:pt x="64" y="8"/>
                      <a:pt x="64" y="8"/>
                      <a:pt x="64" y="8"/>
                    </a:cubicBezTo>
                    <a:cubicBezTo>
                      <a:pt x="62" y="0"/>
                      <a:pt x="62" y="0"/>
                      <a:pt x="62" y="0"/>
                    </a:cubicBezTo>
                    <a:cubicBezTo>
                      <a:pt x="56" y="0"/>
                      <a:pt x="56" y="0"/>
                      <a:pt x="56" y="0"/>
                    </a:cubicBezTo>
                    <a:cubicBezTo>
                      <a:pt x="54" y="8"/>
                      <a:pt x="54" y="8"/>
                      <a:pt x="54" y="8"/>
                    </a:cubicBezTo>
                    <a:cubicBezTo>
                      <a:pt x="55" y="9"/>
                      <a:pt x="55" y="9"/>
                      <a:pt x="55" y="9"/>
                    </a:cubicBezTo>
                    <a:cubicBezTo>
                      <a:pt x="54" y="41"/>
                      <a:pt x="54" y="41"/>
                      <a:pt x="54" y="41"/>
                    </a:cubicBezTo>
                    <a:cubicBezTo>
                      <a:pt x="43" y="18"/>
                      <a:pt x="43" y="18"/>
                      <a:pt x="43" y="18"/>
                    </a:cubicBezTo>
                    <a:cubicBezTo>
                      <a:pt x="47" y="11"/>
                      <a:pt x="47" y="11"/>
                      <a:pt x="47" y="11"/>
                    </a:cubicBezTo>
                    <a:cubicBezTo>
                      <a:pt x="39" y="7"/>
                      <a:pt x="39" y="7"/>
                      <a:pt x="39" y="7"/>
                    </a:cubicBezTo>
                    <a:cubicBezTo>
                      <a:pt x="46" y="1"/>
                      <a:pt x="46" y="1"/>
                      <a:pt x="46" y="1"/>
                    </a:cubicBezTo>
                    <a:cubicBezTo>
                      <a:pt x="45" y="1"/>
                      <a:pt x="45" y="1"/>
                      <a:pt x="45" y="1"/>
                    </a:cubicBezTo>
                    <a:cubicBezTo>
                      <a:pt x="43" y="1"/>
                      <a:pt x="40" y="1"/>
                      <a:pt x="38" y="1"/>
                    </a:cubicBezTo>
                    <a:cubicBezTo>
                      <a:pt x="37" y="2"/>
                      <a:pt x="37" y="2"/>
                      <a:pt x="37" y="2"/>
                    </a:cubicBezTo>
                    <a:cubicBezTo>
                      <a:pt x="34" y="2"/>
                      <a:pt x="32" y="3"/>
                      <a:pt x="30" y="5"/>
                    </a:cubicBezTo>
                    <a:cubicBezTo>
                      <a:pt x="3" y="34"/>
                      <a:pt x="3" y="34"/>
                      <a:pt x="3" y="34"/>
                    </a:cubicBezTo>
                    <a:cubicBezTo>
                      <a:pt x="3" y="35"/>
                      <a:pt x="3" y="35"/>
                      <a:pt x="3" y="35"/>
                    </a:cubicBezTo>
                    <a:cubicBezTo>
                      <a:pt x="2" y="35"/>
                      <a:pt x="2" y="35"/>
                      <a:pt x="2" y="35"/>
                    </a:cubicBezTo>
                    <a:cubicBezTo>
                      <a:pt x="0" y="58"/>
                      <a:pt x="2" y="41"/>
                      <a:pt x="1" y="46"/>
                    </a:cubicBezTo>
                    <a:cubicBezTo>
                      <a:pt x="1" y="46"/>
                      <a:pt x="1" y="46"/>
                      <a:pt x="1" y="46"/>
                    </a:cubicBezTo>
                    <a:cubicBezTo>
                      <a:pt x="1" y="46"/>
                      <a:pt x="1" y="46"/>
                      <a:pt x="1" y="46"/>
                    </a:cubicBezTo>
                    <a:cubicBezTo>
                      <a:pt x="1" y="47"/>
                      <a:pt x="1" y="47"/>
                      <a:pt x="1" y="47"/>
                    </a:cubicBezTo>
                    <a:cubicBezTo>
                      <a:pt x="2" y="47"/>
                      <a:pt x="2" y="47"/>
                      <a:pt x="2" y="47"/>
                    </a:cubicBezTo>
                    <a:cubicBezTo>
                      <a:pt x="2" y="48"/>
                      <a:pt x="2" y="48"/>
                      <a:pt x="2" y="48"/>
                    </a:cubicBezTo>
                    <a:cubicBezTo>
                      <a:pt x="3" y="51"/>
                      <a:pt x="3" y="51"/>
                      <a:pt x="3" y="51"/>
                    </a:cubicBezTo>
                    <a:cubicBezTo>
                      <a:pt x="6" y="55"/>
                      <a:pt x="6" y="55"/>
                      <a:pt x="6" y="55"/>
                    </a:cubicBezTo>
                    <a:cubicBezTo>
                      <a:pt x="10" y="64"/>
                      <a:pt x="10" y="64"/>
                      <a:pt x="10" y="64"/>
                    </a:cubicBezTo>
                    <a:cubicBezTo>
                      <a:pt x="19" y="82"/>
                      <a:pt x="19" y="82"/>
                      <a:pt x="19" y="82"/>
                    </a:cubicBezTo>
                    <a:cubicBezTo>
                      <a:pt x="23" y="80"/>
                      <a:pt x="27" y="77"/>
                      <a:pt x="31" y="75"/>
                    </a:cubicBezTo>
                    <a:cubicBezTo>
                      <a:pt x="31" y="79"/>
                      <a:pt x="31" y="83"/>
                      <a:pt x="31" y="87"/>
                    </a:cubicBezTo>
                    <a:cubicBezTo>
                      <a:pt x="31" y="87"/>
                      <a:pt x="31" y="87"/>
                      <a:pt x="31" y="87"/>
                    </a:cubicBezTo>
                    <a:cubicBezTo>
                      <a:pt x="32" y="87"/>
                      <a:pt x="33" y="87"/>
                      <a:pt x="33" y="87"/>
                    </a:cubicBezTo>
                    <a:cubicBezTo>
                      <a:pt x="36" y="164"/>
                      <a:pt x="36" y="164"/>
                      <a:pt x="36" y="164"/>
                    </a:cubicBezTo>
                    <a:cubicBezTo>
                      <a:pt x="58" y="164"/>
                      <a:pt x="58" y="164"/>
                      <a:pt x="58" y="164"/>
                    </a:cubicBezTo>
                    <a:cubicBezTo>
                      <a:pt x="58" y="154"/>
                      <a:pt x="58" y="141"/>
                      <a:pt x="58" y="128"/>
                    </a:cubicBezTo>
                    <a:cubicBezTo>
                      <a:pt x="56" y="121"/>
                      <a:pt x="54" y="113"/>
                      <a:pt x="54" y="106"/>
                    </a:cubicBezTo>
                    <a:close/>
                    <a:moveTo>
                      <a:pt x="86" y="32"/>
                    </a:moveTo>
                    <a:cubicBezTo>
                      <a:pt x="86" y="30"/>
                      <a:pt x="86" y="29"/>
                      <a:pt x="85" y="27"/>
                    </a:cubicBezTo>
                    <a:cubicBezTo>
                      <a:pt x="90" y="30"/>
                      <a:pt x="90" y="30"/>
                      <a:pt x="90" y="30"/>
                    </a:cubicBezTo>
                    <a:cubicBezTo>
                      <a:pt x="92" y="32"/>
                      <a:pt x="92" y="32"/>
                      <a:pt x="92" y="32"/>
                    </a:cubicBezTo>
                    <a:cubicBezTo>
                      <a:pt x="72" y="43"/>
                      <a:pt x="72" y="43"/>
                      <a:pt x="72" y="43"/>
                    </a:cubicBezTo>
                    <a:cubicBezTo>
                      <a:pt x="71" y="41"/>
                      <a:pt x="71" y="41"/>
                      <a:pt x="71" y="41"/>
                    </a:cubicBezTo>
                    <a:lnTo>
                      <a:pt x="86" y="32"/>
                    </a:lnTo>
                    <a:close/>
                    <a:moveTo>
                      <a:pt x="32" y="58"/>
                    </a:moveTo>
                    <a:cubicBezTo>
                      <a:pt x="29" y="54"/>
                      <a:pt x="29" y="54"/>
                      <a:pt x="29" y="54"/>
                    </a:cubicBezTo>
                    <a:cubicBezTo>
                      <a:pt x="24" y="45"/>
                      <a:pt x="24" y="45"/>
                      <a:pt x="24" y="45"/>
                    </a:cubicBezTo>
                    <a:cubicBezTo>
                      <a:pt x="23" y="42"/>
                      <a:pt x="23" y="42"/>
                      <a:pt x="23" y="42"/>
                    </a:cubicBezTo>
                    <a:cubicBezTo>
                      <a:pt x="33" y="30"/>
                      <a:pt x="33" y="30"/>
                      <a:pt x="33" y="30"/>
                    </a:cubicBezTo>
                    <a:cubicBezTo>
                      <a:pt x="32" y="40"/>
                      <a:pt x="32" y="49"/>
                      <a:pt x="32" y="58"/>
                    </a:cubicBezTo>
                    <a:close/>
                  </a:path>
                </a:pathLst>
              </a:custGeom>
              <a:grp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0" name="Freeform 223">
                <a:extLst>
                  <a:ext uri="{FF2B5EF4-FFF2-40B4-BE49-F238E27FC236}">
                    <a16:creationId xmlns="" xmlns:a16="http://schemas.microsoft.com/office/drawing/2014/main" id="{DFAF00C5-7616-4A66-8B15-E7A34365C13A}"/>
                  </a:ext>
                </a:extLst>
              </p:cNvPr>
              <p:cNvSpPr>
                <a:spLocks/>
              </p:cNvSpPr>
              <p:nvPr/>
            </p:nvSpPr>
            <p:spPr bwMode="auto">
              <a:xfrm>
                <a:off x="5066853" y="6236528"/>
                <a:ext cx="63525" cy="77335"/>
              </a:xfrm>
              <a:custGeom>
                <a:avLst/>
                <a:gdLst>
                  <a:gd name="T0" fmla="*/ 0 w 23"/>
                  <a:gd name="T1" fmla="*/ 0 h 28"/>
                  <a:gd name="T2" fmla="*/ 1 w 23"/>
                  <a:gd name="T3" fmla="*/ 28 h 28"/>
                  <a:gd name="T4" fmla="*/ 23 w 23"/>
                  <a:gd name="T5" fmla="*/ 28 h 28"/>
                  <a:gd name="T6" fmla="*/ 23 w 23"/>
                  <a:gd name="T7" fmla="*/ 25 h 28"/>
                  <a:gd name="T8" fmla="*/ 0 w 23"/>
                  <a:gd name="T9" fmla="*/ 0 h 28"/>
                </a:gdLst>
                <a:ahLst/>
                <a:cxnLst>
                  <a:cxn ang="0">
                    <a:pos x="T0" y="T1"/>
                  </a:cxn>
                  <a:cxn ang="0">
                    <a:pos x="T2" y="T3"/>
                  </a:cxn>
                  <a:cxn ang="0">
                    <a:pos x="T4" y="T5"/>
                  </a:cxn>
                  <a:cxn ang="0">
                    <a:pos x="T6" y="T7"/>
                  </a:cxn>
                  <a:cxn ang="0">
                    <a:pos x="T8" y="T9"/>
                  </a:cxn>
                </a:cxnLst>
                <a:rect l="0" t="0" r="r" b="b"/>
                <a:pathLst>
                  <a:path w="23" h="28">
                    <a:moveTo>
                      <a:pt x="0" y="0"/>
                    </a:moveTo>
                    <a:cubicBezTo>
                      <a:pt x="1" y="28"/>
                      <a:pt x="1" y="28"/>
                      <a:pt x="1" y="28"/>
                    </a:cubicBezTo>
                    <a:cubicBezTo>
                      <a:pt x="23" y="28"/>
                      <a:pt x="23" y="28"/>
                      <a:pt x="23" y="28"/>
                    </a:cubicBezTo>
                    <a:cubicBezTo>
                      <a:pt x="23" y="27"/>
                      <a:pt x="23" y="26"/>
                      <a:pt x="23" y="25"/>
                    </a:cubicBezTo>
                    <a:cubicBezTo>
                      <a:pt x="13" y="19"/>
                      <a:pt x="5" y="10"/>
                      <a:pt x="0" y="0"/>
                    </a:cubicBezTo>
                    <a:close/>
                  </a:path>
                </a:pathLst>
              </a:custGeom>
              <a:grp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1" name="Freeform 224">
                <a:extLst>
                  <a:ext uri="{FF2B5EF4-FFF2-40B4-BE49-F238E27FC236}">
                    <a16:creationId xmlns="" xmlns:a16="http://schemas.microsoft.com/office/drawing/2014/main" id="{9698713E-51ED-4212-8771-DEE31F4DF4AB}"/>
                  </a:ext>
                </a:extLst>
              </p:cNvPr>
              <p:cNvSpPr>
                <a:spLocks/>
              </p:cNvSpPr>
              <p:nvPr/>
            </p:nvSpPr>
            <p:spPr bwMode="auto">
              <a:xfrm>
                <a:off x="5182855" y="6072191"/>
                <a:ext cx="87002" cy="164336"/>
              </a:xfrm>
              <a:custGeom>
                <a:avLst/>
                <a:gdLst>
                  <a:gd name="T0" fmla="*/ 20 w 32"/>
                  <a:gd name="T1" fmla="*/ 25 h 60"/>
                  <a:gd name="T2" fmla="*/ 11 w 32"/>
                  <a:gd name="T3" fmla="*/ 19 h 60"/>
                  <a:gd name="T4" fmla="*/ 18 w 32"/>
                  <a:gd name="T5" fmla="*/ 15 h 60"/>
                  <a:gd name="T6" fmla="*/ 28 w 32"/>
                  <a:gd name="T7" fmla="*/ 17 h 60"/>
                  <a:gd name="T8" fmla="*/ 30 w 32"/>
                  <a:gd name="T9" fmla="*/ 9 h 60"/>
                  <a:gd name="T10" fmla="*/ 20 w 32"/>
                  <a:gd name="T11" fmla="*/ 6 h 60"/>
                  <a:gd name="T12" fmla="*/ 20 w 32"/>
                  <a:gd name="T13" fmla="*/ 0 h 60"/>
                  <a:gd name="T14" fmla="*/ 13 w 32"/>
                  <a:gd name="T15" fmla="*/ 0 h 60"/>
                  <a:gd name="T16" fmla="*/ 13 w 32"/>
                  <a:gd name="T17" fmla="*/ 7 h 60"/>
                  <a:gd name="T18" fmla="*/ 0 w 32"/>
                  <a:gd name="T19" fmla="*/ 20 h 60"/>
                  <a:gd name="T20" fmla="*/ 13 w 32"/>
                  <a:gd name="T21" fmla="*/ 33 h 60"/>
                  <a:gd name="T22" fmla="*/ 21 w 32"/>
                  <a:gd name="T23" fmla="*/ 40 h 60"/>
                  <a:gd name="T24" fmla="*/ 14 w 32"/>
                  <a:gd name="T25" fmla="*/ 44 h 60"/>
                  <a:gd name="T26" fmla="*/ 2 w 32"/>
                  <a:gd name="T27" fmla="*/ 41 h 60"/>
                  <a:gd name="T28" fmla="*/ 0 w 32"/>
                  <a:gd name="T29" fmla="*/ 50 h 60"/>
                  <a:gd name="T30" fmla="*/ 12 w 32"/>
                  <a:gd name="T31" fmla="*/ 53 h 60"/>
                  <a:gd name="T32" fmla="*/ 12 w 32"/>
                  <a:gd name="T33" fmla="*/ 60 h 60"/>
                  <a:gd name="T34" fmla="*/ 19 w 32"/>
                  <a:gd name="T35" fmla="*/ 60 h 60"/>
                  <a:gd name="T36" fmla="*/ 19 w 32"/>
                  <a:gd name="T37" fmla="*/ 52 h 60"/>
                  <a:gd name="T38" fmla="*/ 32 w 32"/>
                  <a:gd name="T39" fmla="*/ 39 h 60"/>
                  <a:gd name="T40" fmla="*/ 20 w 32"/>
                  <a:gd name="T4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60">
                    <a:moveTo>
                      <a:pt x="20" y="25"/>
                    </a:moveTo>
                    <a:cubicBezTo>
                      <a:pt x="14" y="23"/>
                      <a:pt x="11" y="21"/>
                      <a:pt x="11" y="19"/>
                    </a:cubicBezTo>
                    <a:cubicBezTo>
                      <a:pt x="11" y="17"/>
                      <a:pt x="13" y="15"/>
                      <a:pt x="18" y="15"/>
                    </a:cubicBezTo>
                    <a:cubicBezTo>
                      <a:pt x="23" y="15"/>
                      <a:pt x="26" y="16"/>
                      <a:pt x="28" y="17"/>
                    </a:cubicBezTo>
                    <a:cubicBezTo>
                      <a:pt x="30" y="9"/>
                      <a:pt x="30" y="9"/>
                      <a:pt x="30" y="9"/>
                    </a:cubicBezTo>
                    <a:cubicBezTo>
                      <a:pt x="28" y="8"/>
                      <a:pt x="25" y="7"/>
                      <a:pt x="20" y="6"/>
                    </a:cubicBezTo>
                    <a:cubicBezTo>
                      <a:pt x="20" y="0"/>
                      <a:pt x="20" y="0"/>
                      <a:pt x="20" y="0"/>
                    </a:cubicBezTo>
                    <a:cubicBezTo>
                      <a:pt x="13" y="0"/>
                      <a:pt x="13" y="0"/>
                      <a:pt x="13" y="0"/>
                    </a:cubicBezTo>
                    <a:cubicBezTo>
                      <a:pt x="13" y="7"/>
                      <a:pt x="13" y="7"/>
                      <a:pt x="13" y="7"/>
                    </a:cubicBezTo>
                    <a:cubicBezTo>
                      <a:pt x="5" y="8"/>
                      <a:pt x="0" y="13"/>
                      <a:pt x="0" y="20"/>
                    </a:cubicBezTo>
                    <a:cubicBezTo>
                      <a:pt x="0" y="27"/>
                      <a:pt x="6" y="31"/>
                      <a:pt x="13" y="33"/>
                    </a:cubicBezTo>
                    <a:cubicBezTo>
                      <a:pt x="19" y="35"/>
                      <a:pt x="21" y="37"/>
                      <a:pt x="21" y="40"/>
                    </a:cubicBezTo>
                    <a:cubicBezTo>
                      <a:pt x="21" y="43"/>
                      <a:pt x="18" y="44"/>
                      <a:pt x="14" y="44"/>
                    </a:cubicBezTo>
                    <a:cubicBezTo>
                      <a:pt x="9" y="44"/>
                      <a:pt x="5" y="43"/>
                      <a:pt x="2" y="41"/>
                    </a:cubicBezTo>
                    <a:cubicBezTo>
                      <a:pt x="0" y="50"/>
                      <a:pt x="0" y="50"/>
                      <a:pt x="0" y="50"/>
                    </a:cubicBezTo>
                    <a:cubicBezTo>
                      <a:pt x="3" y="51"/>
                      <a:pt x="7" y="52"/>
                      <a:pt x="12" y="53"/>
                    </a:cubicBezTo>
                    <a:cubicBezTo>
                      <a:pt x="12" y="60"/>
                      <a:pt x="12" y="60"/>
                      <a:pt x="12" y="60"/>
                    </a:cubicBezTo>
                    <a:cubicBezTo>
                      <a:pt x="19" y="60"/>
                      <a:pt x="19" y="60"/>
                      <a:pt x="19" y="60"/>
                    </a:cubicBezTo>
                    <a:cubicBezTo>
                      <a:pt x="19" y="52"/>
                      <a:pt x="19" y="52"/>
                      <a:pt x="19" y="52"/>
                    </a:cubicBezTo>
                    <a:cubicBezTo>
                      <a:pt x="28" y="51"/>
                      <a:pt x="32" y="45"/>
                      <a:pt x="32" y="39"/>
                    </a:cubicBezTo>
                    <a:cubicBezTo>
                      <a:pt x="32" y="32"/>
                      <a:pt x="29" y="28"/>
                      <a:pt x="20" y="25"/>
                    </a:cubicBezTo>
                    <a:close/>
                  </a:path>
                </a:pathLst>
              </a:custGeom>
              <a:grp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sp>
            <p:nvSpPr>
              <p:cNvPr id="32" name="Freeform 225">
                <a:extLst>
                  <a:ext uri="{FF2B5EF4-FFF2-40B4-BE49-F238E27FC236}">
                    <a16:creationId xmlns="" xmlns:a16="http://schemas.microsoft.com/office/drawing/2014/main" id="{7F2465D2-C267-48DD-B23C-B9D5107FBBE0}"/>
                  </a:ext>
                </a:extLst>
              </p:cNvPr>
              <p:cNvSpPr>
                <a:spLocks noEditPoints="1"/>
              </p:cNvSpPr>
              <p:nvPr/>
            </p:nvSpPr>
            <p:spPr bwMode="auto">
              <a:xfrm>
                <a:off x="5058567" y="5986571"/>
                <a:ext cx="335578" cy="334197"/>
              </a:xfrm>
              <a:custGeom>
                <a:avLst/>
                <a:gdLst>
                  <a:gd name="T0" fmla="*/ 118 w 122"/>
                  <a:gd name="T1" fmla="*/ 61 h 122"/>
                  <a:gd name="T2" fmla="*/ 121 w 122"/>
                  <a:gd name="T3" fmla="*/ 54 h 122"/>
                  <a:gd name="T4" fmla="*/ 117 w 122"/>
                  <a:gd name="T5" fmla="*/ 52 h 122"/>
                  <a:gd name="T6" fmla="*/ 120 w 122"/>
                  <a:gd name="T7" fmla="*/ 46 h 122"/>
                  <a:gd name="T8" fmla="*/ 116 w 122"/>
                  <a:gd name="T9" fmla="*/ 41 h 122"/>
                  <a:gd name="T10" fmla="*/ 114 w 122"/>
                  <a:gd name="T11" fmla="*/ 34 h 122"/>
                  <a:gd name="T12" fmla="*/ 112 w 122"/>
                  <a:gd name="T13" fmla="*/ 29 h 122"/>
                  <a:gd name="T14" fmla="*/ 106 w 122"/>
                  <a:gd name="T15" fmla="*/ 26 h 122"/>
                  <a:gd name="T16" fmla="*/ 104 w 122"/>
                  <a:gd name="T17" fmla="*/ 18 h 122"/>
                  <a:gd name="T18" fmla="*/ 99 w 122"/>
                  <a:gd name="T19" fmla="*/ 19 h 122"/>
                  <a:gd name="T20" fmla="*/ 98 w 122"/>
                  <a:gd name="T21" fmla="*/ 13 h 122"/>
                  <a:gd name="T22" fmla="*/ 90 w 122"/>
                  <a:gd name="T23" fmla="*/ 12 h 122"/>
                  <a:gd name="T24" fmla="*/ 86 w 122"/>
                  <a:gd name="T25" fmla="*/ 6 h 122"/>
                  <a:gd name="T26" fmla="*/ 81 w 122"/>
                  <a:gd name="T27" fmla="*/ 4 h 122"/>
                  <a:gd name="T28" fmla="*/ 75 w 122"/>
                  <a:gd name="T29" fmla="*/ 6 h 122"/>
                  <a:gd name="T30" fmla="*/ 67 w 122"/>
                  <a:gd name="T31" fmla="*/ 0 h 122"/>
                  <a:gd name="T32" fmla="*/ 65 w 122"/>
                  <a:gd name="T33" fmla="*/ 4 h 122"/>
                  <a:gd name="T34" fmla="*/ 60 w 122"/>
                  <a:gd name="T35" fmla="*/ 0 h 122"/>
                  <a:gd name="T36" fmla="*/ 52 w 122"/>
                  <a:gd name="T37" fmla="*/ 5 h 122"/>
                  <a:gd name="T38" fmla="*/ 46 w 122"/>
                  <a:gd name="T39" fmla="*/ 3 h 122"/>
                  <a:gd name="T40" fmla="*/ 41 w 122"/>
                  <a:gd name="T41" fmla="*/ 5 h 122"/>
                  <a:gd name="T42" fmla="*/ 36 w 122"/>
                  <a:gd name="T43" fmla="*/ 9 h 122"/>
                  <a:gd name="T44" fmla="*/ 28 w 122"/>
                  <a:gd name="T45" fmla="*/ 10 h 122"/>
                  <a:gd name="T46" fmla="*/ 26 w 122"/>
                  <a:gd name="T47" fmla="*/ 16 h 122"/>
                  <a:gd name="T48" fmla="*/ 22 w 122"/>
                  <a:gd name="T49" fmla="*/ 14 h 122"/>
                  <a:gd name="T50" fmla="*/ 19 w 122"/>
                  <a:gd name="T51" fmla="*/ 23 h 122"/>
                  <a:gd name="T52" fmla="*/ 13 w 122"/>
                  <a:gd name="T53" fmla="*/ 25 h 122"/>
                  <a:gd name="T54" fmla="*/ 10 w 122"/>
                  <a:gd name="T55" fmla="*/ 29 h 122"/>
                  <a:gd name="T56" fmla="*/ 8 w 122"/>
                  <a:gd name="T57" fmla="*/ 37 h 122"/>
                  <a:gd name="T58" fmla="*/ 3 w 122"/>
                  <a:gd name="T59" fmla="*/ 42 h 122"/>
                  <a:gd name="T60" fmla="*/ 6 w 122"/>
                  <a:gd name="T61" fmla="*/ 47 h 122"/>
                  <a:gd name="T62" fmla="*/ 1 w 122"/>
                  <a:gd name="T63" fmla="*/ 49 h 122"/>
                  <a:gd name="T64" fmla="*/ 4 w 122"/>
                  <a:gd name="T65" fmla="*/ 58 h 122"/>
                  <a:gd name="T66" fmla="*/ 1 w 122"/>
                  <a:gd name="T67" fmla="*/ 63 h 122"/>
                  <a:gd name="T68" fmla="*/ 2 w 122"/>
                  <a:gd name="T69" fmla="*/ 68 h 122"/>
                  <a:gd name="T70" fmla="*/ 3 w 122"/>
                  <a:gd name="T71" fmla="*/ 76 h 122"/>
                  <a:gd name="T72" fmla="*/ 4 w 122"/>
                  <a:gd name="T73" fmla="*/ 82 h 122"/>
                  <a:gd name="T74" fmla="*/ 10 w 122"/>
                  <a:gd name="T75" fmla="*/ 85 h 122"/>
                  <a:gd name="T76" fmla="*/ 10 w 122"/>
                  <a:gd name="T77" fmla="*/ 94 h 122"/>
                  <a:gd name="T78" fmla="*/ 16 w 122"/>
                  <a:gd name="T79" fmla="*/ 96 h 122"/>
                  <a:gd name="T80" fmla="*/ 19 w 122"/>
                  <a:gd name="T81" fmla="*/ 105 h 122"/>
                  <a:gd name="T82" fmla="*/ 25 w 122"/>
                  <a:gd name="T83" fmla="*/ 105 h 122"/>
                  <a:gd name="T84" fmla="*/ 30 w 122"/>
                  <a:gd name="T85" fmla="*/ 113 h 122"/>
                  <a:gd name="T86" fmla="*/ 36 w 122"/>
                  <a:gd name="T87" fmla="*/ 112 h 122"/>
                  <a:gd name="T88" fmla="*/ 42 w 122"/>
                  <a:gd name="T89" fmla="*/ 119 h 122"/>
                  <a:gd name="T90" fmla="*/ 48 w 122"/>
                  <a:gd name="T91" fmla="*/ 116 h 122"/>
                  <a:gd name="T92" fmla="*/ 56 w 122"/>
                  <a:gd name="T93" fmla="*/ 121 h 122"/>
                  <a:gd name="T94" fmla="*/ 61 w 122"/>
                  <a:gd name="T95" fmla="*/ 118 h 122"/>
                  <a:gd name="T96" fmla="*/ 69 w 122"/>
                  <a:gd name="T97" fmla="*/ 121 h 122"/>
                  <a:gd name="T98" fmla="*/ 73 w 122"/>
                  <a:gd name="T99" fmla="*/ 116 h 122"/>
                  <a:gd name="T100" fmla="*/ 83 w 122"/>
                  <a:gd name="T101" fmla="*/ 118 h 122"/>
                  <a:gd name="T102" fmla="*/ 86 w 122"/>
                  <a:gd name="T103" fmla="*/ 112 h 122"/>
                  <a:gd name="T104" fmla="*/ 95 w 122"/>
                  <a:gd name="T105" fmla="*/ 111 h 122"/>
                  <a:gd name="T106" fmla="*/ 96 w 122"/>
                  <a:gd name="T107" fmla="*/ 105 h 122"/>
                  <a:gd name="T108" fmla="*/ 105 w 122"/>
                  <a:gd name="T109" fmla="*/ 103 h 122"/>
                  <a:gd name="T110" fmla="*/ 106 w 122"/>
                  <a:gd name="T111" fmla="*/ 96 h 122"/>
                  <a:gd name="T112" fmla="*/ 113 w 122"/>
                  <a:gd name="T113" fmla="*/ 92 h 122"/>
                  <a:gd name="T114" fmla="*/ 112 w 122"/>
                  <a:gd name="T115" fmla="*/ 86 h 122"/>
                  <a:gd name="T116" fmla="*/ 119 w 122"/>
                  <a:gd name="T117" fmla="*/ 79 h 122"/>
                  <a:gd name="T118" fmla="*/ 116 w 122"/>
                  <a:gd name="T119" fmla="*/ 76 h 122"/>
                  <a:gd name="T120" fmla="*/ 121 w 122"/>
                  <a:gd name="T121" fmla="*/ 72 h 122"/>
                  <a:gd name="T122" fmla="*/ 121 w 122"/>
                  <a:gd name="T123" fmla="*/ 66 h 122"/>
                  <a:gd name="T124" fmla="*/ 61 w 122"/>
                  <a:gd name="T125" fmla="*/ 1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122">
                    <a:moveTo>
                      <a:pt x="121" y="66"/>
                    </a:moveTo>
                    <a:cubicBezTo>
                      <a:pt x="119" y="66"/>
                      <a:pt x="118" y="65"/>
                      <a:pt x="118" y="63"/>
                    </a:cubicBezTo>
                    <a:cubicBezTo>
                      <a:pt x="118" y="63"/>
                      <a:pt x="118" y="62"/>
                      <a:pt x="118" y="61"/>
                    </a:cubicBezTo>
                    <a:cubicBezTo>
                      <a:pt x="118" y="59"/>
                      <a:pt x="119" y="58"/>
                      <a:pt x="121" y="58"/>
                    </a:cubicBezTo>
                    <a:cubicBezTo>
                      <a:pt x="121" y="58"/>
                      <a:pt x="121" y="58"/>
                      <a:pt x="122" y="58"/>
                    </a:cubicBezTo>
                    <a:cubicBezTo>
                      <a:pt x="122" y="57"/>
                      <a:pt x="122" y="55"/>
                      <a:pt x="121" y="54"/>
                    </a:cubicBezTo>
                    <a:cubicBezTo>
                      <a:pt x="121" y="54"/>
                      <a:pt x="121" y="54"/>
                      <a:pt x="120" y="54"/>
                    </a:cubicBezTo>
                    <a:cubicBezTo>
                      <a:pt x="120" y="54"/>
                      <a:pt x="120" y="54"/>
                      <a:pt x="120" y="54"/>
                    </a:cubicBezTo>
                    <a:cubicBezTo>
                      <a:pt x="119" y="54"/>
                      <a:pt x="118" y="53"/>
                      <a:pt x="117" y="52"/>
                    </a:cubicBezTo>
                    <a:cubicBezTo>
                      <a:pt x="117" y="51"/>
                      <a:pt x="117" y="50"/>
                      <a:pt x="117" y="49"/>
                    </a:cubicBezTo>
                    <a:cubicBezTo>
                      <a:pt x="117" y="48"/>
                      <a:pt x="118" y="47"/>
                      <a:pt x="119" y="46"/>
                    </a:cubicBezTo>
                    <a:cubicBezTo>
                      <a:pt x="119" y="46"/>
                      <a:pt x="120" y="46"/>
                      <a:pt x="120" y="46"/>
                    </a:cubicBezTo>
                    <a:cubicBezTo>
                      <a:pt x="120" y="44"/>
                      <a:pt x="119" y="42"/>
                      <a:pt x="118" y="41"/>
                    </a:cubicBezTo>
                    <a:cubicBezTo>
                      <a:pt x="118" y="41"/>
                      <a:pt x="118" y="41"/>
                      <a:pt x="117" y="41"/>
                    </a:cubicBezTo>
                    <a:cubicBezTo>
                      <a:pt x="117" y="41"/>
                      <a:pt x="117" y="41"/>
                      <a:pt x="116" y="41"/>
                    </a:cubicBezTo>
                    <a:cubicBezTo>
                      <a:pt x="115" y="41"/>
                      <a:pt x="114" y="41"/>
                      <a:pt x="114" y="40"/>
                    </a:cubicBezTo>
                    <a:cubicBezTo>
                      <a:pt x="114" y="39"/>
                      <a:pt x="113" y="38"/>
                      <a:pt x="113" y="37"/>
                    </a:cubicBezTo>
                    <a:cubicBezTo>
                      <a:pt x="112" y="36"/>
                      <a:pt x="113" y="34"/>
                      <a:pt x="114" y="34"/>
                    </a:cubicBezTo>
                    <a:cubicBezTo>
                      <a:pt x="115" y="34"/>
                      <a:pt x="115" y="33"/>
                      <a:pt x="115" y="33"/>
                    </a:cubicBezTo>
                    <a:cubicBezTo>
                      <a:pt x="114" y="32"/>
                      <a:pt x="113" y="30"/>
                      <a:pt x="112" y="28"/>
                    </a:cubicBezTo>
                    <a:cubicBezTo>
                      <a:pt x="112" y="29"/>
                      <a:pt x="112" y="29"/>
                      <a:pt x="112" y="29"/>
                    </a:cubicBezTo>
                    <a:cubicBezTo>
                      <a:pt x="111" y="29"/>
                      <a:pt x="111" y="30"/>
                      <a:pt x="110" y="30"/>
                    </a:cubicBezTo>
                    <a:cubicBezTo>
                      <a:pt x="109" y="30"/>
                      <a:pt x="108" y="29"/>
                      <a:pt x="108" y="28"/>
                    </a:cubicBezTo>
                    <a:cubicBezTo>
                      <a:pt x="107" y="28"/>
                      <a:pt x="107" y="27"/>
                      <a:pt x="106" y="26"/>
                    </a:cubicBezTo>
                    <a:cubicBezTo>
                      <a:pt x="105" y="25"/>
                      <a:pt x="106" y="23"/>
                      <a:pt x="107" y="23"/>
                    </a:cubicBezTo>
                    <a:cubicBezTo>
                      <a:pt x="107" y="22"/>
                      <a:pt x="108" y="22"/>
                      <a:pt x="108" y="22"/>
                    </a:cubicBezTo>
                    <a:cubicBezTo>
                      <a:pt x="107" y="21"/>
                      <a:pt x="105" y="19"/>
                      <a:pt x="104" y="18"/>
                    </a:cubicBezTo>
                    <a:cubicBezTo>
                      <a:pt x="104" y="18"/>
                      <a:pt x="104" y="18"/>
                      <a:pt x="103" y="19"/>
                    </a:cubicBezTo>
                    <a:cubicBezTo>
                      <a:pt x="103" y="19"/>
                      <a:pt x="102" y="19"/>
                      <a:pt x="101" y="19"/>
                    </a:cubicBezTo>
                    <a:cubicBezTo>
                      <a:pt x="101" y="19"/>
                      <a:pt x="100" y="19"/>
                      <a:pt x="99" y="19"/>
                    </a:cubicBezTo>
                    <a:cubicBezTo>
                      <a:pt x="99" y="18"/>
                      <a:pt x="98" y="18"/>
                      <a:pt x="98" y="17"/>
                    </a:cubicBezTo>
                    <a:cubicBezTo>
                      <a:pt x="96" y="16"/>
                      <a:pt x="96" y="14"/>
                      <a:pt x="97" y="13"/>
                    </a:cubicBezTo>
                    <a:cubicBezTo>
                      <a:pt x="97" y="13"/>
                      <a:pt x="98" y="13"/>
                      <a:pt x="98" y="13"/>
                    </a:cubicBezTo>
                    <a:cubicBezTo>
                      <a:pt x="96" y="11"/>
                      <a:pt x="95" y="10"/>
                      <a:pt x="93" y="9"/>
                    </a:cubicBezTo>
                    <a:cubicBezTo>
                      <a:pt x="93" y="10"/>
                      <a:pt x="93" y="10"/>
                      <a:pt x="93" y="10"/>
                    </a:cubicBezTo>
                    <a:cubicBezTo>
                      <a:pt x="92" y="11"/>
                      <a:pt x="91" y="12"/>
                      <a:pt x="90" y="12"/>
                    </a:cubicBezTo>
                    <a:cubicBezTo>
                      <a:pt x="90" y="12"/>
                      <a:pt x="90" y="11"/>
                      <a:pt x="89" y="11"/>
                    </a:cubicBezTo>
                    <a:cubicBezTo>
                      <a:pt x="88" y="11"/>
                      <a:pt x="88" y="10"/>
                      <a:pt x="87" y="10"/>
                    </a:cubicBezTo>
                    <a:cubicBezTo>
                      <a:pt x="86" y="9"/>
                      <a:pt x="85" y="8"/>
                      <a:pt x="86" y="6"/>
                    </a:cubicBezTo>
                    <a:cubicBezTo>
                      <a:pt x="86" y="6"/>
                      <a:pt x="86" y="6"/>
                      <a:pt x="86" y="6"/>
                    </a:cubicBezTo>
                    <a:cubicBezTo>
                      <a:pt x="85" y="5"/>
                      <a:pt x="83" y="4"/>
                      <a:pt x="81" y="3"/>
                    </a:cubicBezTo>
                    <a:cubicBezTo>
                      <a:pt x="81" y="4"/>
                      <a:pt x="81" y="4"/>
                      <a:pt x="81" y="4"/>
                    </a:cubicBezTo>
                    <a:cubicBezTo>
                      <a:pt x="80" y="6"/>
                      <a:pt x="79" y="6"/>
                      <a:pt x="78" y="6"/>
                    </a:cubicBezTo>
                    <a:cubicBezTo>
                      <a:pt x="78" y="6"/>
                      <a:pt x="78" y="6"/>
                      <a:pt x="77" y="6"/>
                    </a:cubicBezTo>
                    <a:cubicBezTo>
                      <a:pt x="77" y="6"/>
                      <a:pt x="76" y="6"/>
                      <a:pt x="75" y="6"/>
                    </a:cubicBezTo>
                    <a:cubicBezTo>
                      <a:pt x="73" y="5"/>
                      <a:pt x="73" y="4"/>
                      <a:pt x="73" y="2"/>
                    </a:cubicBezTo>
                    <a:cubicBezTo>
                      <a:pt x="73" y="2"/>
                      <a:pt x="73" y="2"/>
                      <a:pt x="73" y="1"/>
                    </a:cubicBezTo>
                    <a:cubicBezTo>
                      <a:pt x="71" y="1"/>
                      <a:pt x="69" y="1"/>
                      <a:pt x="67" y="0"/>
                    </a:cubicBezTo>
                    <a:cubicBezTo>
                      <a:pt x="68" y="1"/>
                      <a:pt x="68" y="1"/>
                      <a:pt x="68" y="1"/>
                    </a:cubicBezTo>
                    <a:cubicBezTo>
                      <a:pt x="67" y="3"/>
                      <a:pt x="66" y="4"/>
                      <a:pt x="65" y="4"/>
                    </a:cubicBezTo>
                    <a:cubicBezTo>
                      <a:pt x="65" y="4"/>
                      <a:pt x="65" y="4"/>
                      <a:pt x="65" y="4"/>
                    </a:cubicBezTo>
                    <a:cubicBezTo>
                      <a:pt x="64" y="4"/>
                      <a:pt x="63" y="4"/>
                      <a:pt x="62" y="4"/>
                    </a:cubicBezTo>
                    <a:cubicBezTo>
                      <a:pt x="61" y="4"/>
                      <a:pt x="59" y="3"/>
                      <a:pt x="60" y="1"/>
                    </a:cubicBezTo>
                    <a:cubicBezTo>
                      <a:pt x="60" y="1"/>
                      <a:pt x="60" y="0"/>
                      <a:pt x="60" y="0"/>
                    </a:cubicBezTo>
                    <a:cubicBezTo>
                      <a:pt x="58" y="0"/>
                      <a:pt x="56" y="0"/>
                      <a:pt x="54" y="1"/>
                    </a:cubicBezTo>
                    <a:cubicBezTo>
                      <a:pt x="54" y="1"/>
                      <a:pt x="54" y="1"/>
                      <a:pt x="54" y="2"/>
                    </a:cubicBezTo>
                    <a:cubicBezTo>
                      <a:pt x="54" y="3"/>
                      <a:pt x="53" y="4"/>
                      <a:pt x="52" y="5"/>
                    </a:cubicBezTo>
                    <a:cubicBezTo>
                      <a:pt x="51" y="5"/>
                      <a:pt x="50" y="5"/>
                      <a:pt x="49" y="5"/>
                    </a:cubicBezTo>
                    <a:cubicBezTo>
                      <a:pt x="49" y="5"/>
                      <a:pt x="49" y="5"/>
                      <a:pt x="49" y="5"/>
                    </a:cubicBezTo>
                    <a:cubicBezTo>
                      <a:pt x="48" y="5"/>
                      <a:pt x="46" y="4"/>
                      <a:pt x="46" y="3"/>
                    </a:cubicBezTo>
                    <a:cubicBezTo>
                      <a:pt x="46" y="3"/>
                      <a:pt x="46" y="2"/>
                      <a:pt x="46" y="2"/>
                    </a:cubicBezTo>
                    <a:cubicBezTo>
                      <a:pt x="44" y="2"/>
                      <a:pt x="42" y="3"/>
                      <a:pt x="40" y="4"/>
                    </a:cubicBezTo>
                    <a:cubicBezTo>
                      <a:pt x="41" y="4"/>
                      <a:pt x="41" y="4"/>
                      <a:pt x="41" y="5"/>
                    </a:cubicBezTo>
                    <a:cubicBezTo>
                      <a:pt x="42" y="6"/>
                      <a:pt x="41" y="8"/>
                      <a:pt x="40" y="8"/>
                    </a:cubicBezTo>
                    <a:cubicBezTo>
                      <a:pt x="39" y="8"/>
                      <a:pt x="38" y="9"/>
                      <a:pt x="37" y="9"/>
                    </a:cubicBezTo>
                    <a:cubicBezTo>
                      <a:pt x="37" y="9"/>
                      <a:pt x="37" y="9"/>
                      <a:pt x="36" y="9"/>
                    </a:cubicBezTo>
                    <a:cubicBezTo>
                      <a:pt x="35" y="9"/>
                      <a:pt x="34" y="9"/>
                      <a:pt x="34" y="8"/>
                    </a:cubicBezTo>
                    <a:cubicBezTo>
                      <a:pt x="34" y="7"/>
                      <a:pt x="33" y="7"/>
                      <a:pt x="33" y="7"/>
                    </a:cubicBezTo>
                    <a:cubicBezTo>
                      <a:pt x="32" y="8"/>
                      <a:pt x="30" y="9"/>
                      <a:pt x="28" y="10"/>
                    </a:cubicBezTo>
                    <a:cubicBezTo>
                      <a:pt x="29" y="10"/>
                      <a:pt x="29" y="10"/>
                      <a:pt x="29" y="10"/>
                    </a:cubicBezTo>
                    <a:cubicBezTo>
                      <a:pt x="30" y="12"/>
                      <a:pt x="30" y="13"/>
                      <a:pt x="28" y="14"/>
                    </a:cubicBezTo>
                    <a:cubicBezTo>
                      <a:pt x="28" y="15"/>
                      <a:pt x="27" y="15"/>
                      <a:pt x="26" y="16"/>
                    </a:cubicBezTo>
                    <a:cubicBezTo>
                      <a:pt x="26" y="16"/>
                      <a:pt x="25" y="16"/>
                      <a:pt x="25" y="16"/>
                    </a:cubicBezTo>
                    <a:cubicBezTo>
                      <a:pt x="24" y="16"/>
                      <a:pt x="23" y="16"/>
                      <a:pt x="23" y="15"/>
                    </a:cubicBezTo>
                    <a:cubicBezTo>
                      <a:pt x="22" y="15"/>
                      <a:pt x="22" y="15"/>
                      <a:pt x="22" y="14"/>
                    </a:cubicBezTo>
                    <a:cubicBezTo>
                      <a:pt x="21" y="16"/>
                      <a:pt x="19" y="17"/>
                      <a:pt x="18" y="18"/>
                    </a:cubicBezTo>
                    <a:cubicBezTo>
                      <a:pt x="18" y="18"/>
                      <a:pt x="18" y="19"/>
                      <a:pt x="19" y="19"/>
                    </a:cubicBezTo>
                    <a:cubicBezTo>
                      <a:pt x="20" y="20"/>
                      <a:pt x="20" y="22"/>
                      <a:pt x="19" y="23"/>
                    </a:cubicBezTo>
                    <a:cubicBezTo>
                      <a:pt x="18" y="23"/>
                      <a:pt x="18" y="24"/>
                      <a:pt x="17" y="25"/>
                    </a:cubicBezTo>
                    <a:cubicBezTo>
                      <a:pt x="17" y="25"/>
                      <a:pt x="16" y="26"/>
                      <a:pt x="15" y="26"/>
                    </a:cubicBezTo>
                    <a:cubicBezTo>
                      <a:pt x="14" y="26"/>
                      <a:pt x="14" y="25"/>
                      <a:pt x="13" y="25"/>
                    </a:cubicBezTo>
                    <a:cubicBezTo>
                      <a:pt x="13" y="25"/>
                      <a:pt x="13" y="25"/>
                      <a:pt x="13" y="24"/>
                    </a:cubicBezTo>
                    <a:cubicBezTo>
                      <a:pt x="11" y="26"/>
                      <a:pt x="10" y="27"/>
                      <a:pt x="9" y="29"/>
                    </a:cubicBezTo>
                    <a:cubicBezTo>
                      <a:pt x="10" y="29"/>
                      <a:pt x="10" y="29"/>
                      <a:pt x="10" y="29"/>
                    </a:cubicBezTo>
                    <a:cubicBezTo>
                      <a:pt x="12" y="30"/>
                      <a:pt x="12" y="32"/>
                      <a:pt x="11" y="33"/>
                    </a:cubicBezTo>
                    <a:cubicBezTo>
                      <a:pt x="11" y="34"/>
                      <a:pt x="11" y="35"/>
                      <a:pt x="10" y="35"/>
                    </a:cubicBezTo>
                    <a:cubicBezTo>
                      <a:pt x="10" y="36"/>
                      <a:pt x="9" y="37"/>
                      <a:pt x="8" y="37"/>
                    </a:cubicBezTo>
                    <a:cubicBezTo>
                      <a:pt x="7" y="37"/>
                      <a:pt x="7" y="37"/>
                      <a:pt x="7" y="37"/>
                    </a:cubicBezTo>
                    <a:cubicBezTo>
                      <a:pt x="6" y="36"/>
                      <a:pt x="6" y="36"/>
                      <a:pt x="6" y="36"/>
                    </a:cubicBezTo>
                    <a:cubicBezTo>
                      <a:pt x="5" y="38"/>
                      <a:pt x="4" y="40"/>
                      <a:pt x="3" y="42"/>
                    </a:cubicBezTo>
                    <a:cubicBezTo>
                      <a:pt x="4" y="41"/>
                      <a:pt x="4" y="41"/>
                      <a:pt x="5" y="42"/>
                    </a:cubicBezTo>
                    <a:cubicBezTo>
                      <a:pt x="6" y="42"/>
                      <a:pt x="7" y="44"/>
                      <a:pt x="6" y="45"/>
                    </a:cubicBezTo>
                    <a:cubicBezTo>
                      <a:pt x="6" y="46"/>
                      <a:pt x="6" y="47"/>
                      <a:pt x="6" y="47"/>
                    </a:cubicBezTo>
                    <a:cubicBezTo>
                      <a:pt x="5" y="49"/>
                      <a:pt x="4" y="49"/>
                      <a:pt x="3" y="49"/>
                    </a:cubicBezTo>
                    <a:cubicBezTo>
                      <a:pt x="3" y="49"/>
                      <a:pt x="3" y="49"/>
                      <a:pt x="3" y="49"/>
                    </a:cubicBezTo>
                    <a:cubicBezTo>
                      <a:pt x="2" y="49"/>
                      <a:pt x="2" y="49"/>
                      <a:pt x="1" y="49"/>
                    </a:cubicBezTo>
                    <a:cubicBezTo>
                      <a:pt x="1" y="51"/>
                      <a:pt x="1" y="53"/>
                      <a:pt x="1" y="55"/>
                    </a:cubicBezTo>
                    <a:cubicBezTo>
                      <a:pt x="1" y="55"/>
                      <a:pt x="1" y="55"/>
                      <a:pt x="2" y="55"/>
                    </a:cubicBezTo>
                    <a:cubicBezTo>
                      <a:pt x="3" y="55"/>
                      <a:pt x="4" y="56"/>
                      <a:pt x="4" y="58"/>
                    </a:cubicBezTo>
                    <a:cubicBezTo>
                      <a:pt x="4" y="58"/>
                      <a:pt x="4" y="59"/>
                      <a:pt x="4" y="60"/>
                    </a:cubicBezTo>
                    <a:cubicBezTo>
                      <a:pt x="4" y="62"/>
                      <a:pt x="3" y="63"/>
                      <a:pt x="1" y="63"/>
                    </a:cubicBezTo>
                    <a:cubicBezTo>
                      <a:pt x="1" y="63"/>
                      <a:pt x="1" y="63"/>
                      <a:pt x="1" y="63"/>
                    </a:cubicBezTo>
                    <a:cubicBezTo>
                      <a:pt x="1" y="63"/>
                      <a:pt x="1" y="63"/>
                      <a:pt x="0" y="63"/>
                    </a:cubicBezTo>
                    <a:cubicBezTo>
                      <a:pt x="0" y="65"/>
                      <a:pt x="1" y="67"/>
                      <a:pt x="1" y="69"/>
                    </a:cubicBezTo>
                    <a:cubicBezTo>
                      <a:pt x="1" y="68"/>
                      <a:pt x="1" y="68"/>
                      <a:pt x="2" y="68"/>
                    </a:cubicBezTo>
                    <a:cubicBezTo>
                      <a:pt x="3" y="68"/>
                      <a:pt x="5" y="69"/>
                      <a:pt x="5" y="70"/>
                    </a:cubicBezTo>
                    <a:cubicBezTo>
                      <a:pt x="5" y="71"/>
                      <a:pt x="5" y="72"/>
                      <a:pt x="5" y="73"/>
                    </a:cubicBezTo>
                    <a:cubicBezTo>
                      <a:pt x="6" y="74"/>
                      <a:pt x="5" y="76"/>
                      <a:pt x="3" y="76"/>
                    </a:cubicBezTo>
                    <a:cubicBezTo>
                      <a:pt x="3" y="76"/>
                      <a:pt x="3" y="76"/>
                      <a:pt x="3" y="76"/>
                    </a:cubicBezTo>
                    <a:cubicBezTo>
                      <a:pt x="3" y="76"/>
                      <a:pt x="2" y="76"/>
                      <a:pt x="2" y="76"/>
                    </a:cubicBezTo>
                    <a:cubicBezTo>
                      <a:pt x="3" y="78"/>
                      <a:pt x="3" y="80"/>
                      <a:pt x="4" y="82"/>
                    </a:cubicBezTo>
                    <a:cubicBezTo>
                      <a:pt x="4" y="82"/>
                      <a:pt x="5" y="81"/>
                      <a:pt x="5" y="81"/>
                    </a:cubicBezTo>
                    <a:cubicBezTo>
                      <a:pt x="6" y="81"/>
                      <a:pt x="8" y="81"/>
                      <a:pt x="9" y="83"/>
                    </a:cubicBezTo>
                    <a:cubicBezTo>
                      <a:pt x="9" y="83"/>
                      <a:pt x="9" y="84"/>
                      <a:pt x="10" y="85"/>
                    </a:cubicBezTo>
                    <a:cubicBezTo>
                      <a:pt x="10" y="86"/>
                      <a:pt x="10" y="88"/>
                      <a:pt x="8" y="89"/>
                    </a:cubicBezTo>
                    <a:cubicBezTo>
                      <a:pt x="8" y="89"/>
                      <a:pt x="8" y="89"/>
                      <a:pt x="7" y="89"/>
                    </a:cubicBezTo>
                    <a:cubicBezTo>
                      <a:pt x="8" y="91"/>
                      <a:pt x="9" y="92"/>
                      <a:pt x="10" y="94"/>
                    </a:cubicBezTo>
                    <a:cubicBezTo>
                      <a:pt x="10" y="94"/>
                      <a:pt x="11" y="93"/>
                      <a:pt x="11" y="93"/>
                    </a:cubicBezTo>
                    <a:cubicBezTo>
                      <a:pt x="12" y="92"/>
                      <a:pt x="14" y="93"/>
                      <a:pt x="15" y="94"/>
                    </a:cubicBezTo>
                    <a:cubicBezTo>
                      <a:pt x="15" y="95"/>
                      <a:pt x="16" y="95"/>
                      <a:pt x="16" y="96"/>
                    </a:cubicBezTo>
                    <a:cubicBezTo>
                      <a:pt x="17" y="97"/>
                      <a:pt x="17" y="99"/>
                      <a:pt x="16" y="100"/>
                    </a:cubicBezTo>
                    <a:cubicBezTo>
                      <a:pt x="15" y="100"/>
                      <a:pt x="15" y="100"/>
                      <a:pt x="15" y="100"/>
                    </a:cubicBezTo>
                    <a:cubicBezTo>
                      <a:pt x="16" y="102"/>
                      <a:pt x="17" y="103"/>
                      <a:pt x="19" y="105"/>
                    </a:cubicBezTo>
                    <a:cubicBezTo>
                      <a:pt x="19" y="104"/>
                      <a:pt x="19" y="104"/>
                      <a:pt x="19" y="104"/>
                    </a:cubicBezTo>
                    <a:cubicBezTo>
                      <a:pt x="20" y="102"/>
                      <a:pt x="22" y="102"/>
                      <a:pt x="23" y="103"/>
                    </a:cubicBezTo>
                    <a:cubicBezTo>
                      <a:pt x="24" y="104"/>
                      <a:pt x="25" y="104"/>
                      <a:pt x="25" y="105"/>
                    </a:cubicBezTo>
                    <a:cubicBezTo>
                      <a:pt x="26" y="106"/>
                      <a:pt x="27" y="108"/>
                      <a:pt x="26" y="109"/>
                    </a:cubicBezTo>
                    <a:cubicBezTo>
                      <a:pt x="25" y="109"/>
                      <a:pt x="25" y="109"/>
                      <a:pt x="25" y="109"/>
                    </a:cubicBezTo>
                    <a:cubicBezTo>
                      <a:pt x="26" y="111"/>
                      <a:pt x="28" y="112"/>
                      <a:pt x="30" y="113"/>
                    </a:cubicBezTo>
                    <a:cubicBezTo>
                      <a:pt x="30" y="112"/>
                      <a:pt x="30" y="112"/>
                      <a:pt x="30" y="112"/>
                    </a:cubicBezTo>
                    <a:cubicBezTo>
                      <a:pt x="31" y="110"/>
                      <a:pt x="32" y="110"/>
                      <a:pt x="34" y="111"/>
                    </a:cubicBezTo>
                    <a:cubicBezTo>
                      <a:pt x="34" y="111"/>
                      <a:pt x="35" y="112"/>
                      <a:pt x="36" y="112"/>
                    </a:cubicBezTo>
                    <a:cubicBezTo>
                      <a:pt x="37" y="113"/>
                      <a:pt x="38" y="114"/>
                      <a:pt x="37" y="116"/>
                    </a:cubicBezTo>
                    <a:cubicBezTo>
                      <a:pt x="37" y="116"/>
                      <a:pt x="37" y="116"/>
                      <a:pt x="36" y="116"/>
                    </a:cubicBezTo>
                    <a:cubicBezTo>
                      <a:pt x="38" y="117"/>
                      <a:pt x="40" y="118"/>
                      <a:pt x="42" y="119"/>
                    </a:cubicBezTo>
                    <a:cubicBezTo>
                      <a:pt x="42" y="118"/>
                      <a:pt x="42" y="118"/>
                      <a:pt x="42" y="117"/>
                    </a:cubicBezTo>
                    <a:cubicBezTo>
                      <a:pt x="43" y="116"/>
                      <a:pt x="44" y="115"/>
                      <a:pt x="46" y="116"/>
                    </a:cubicBezTo>
                    <a:cubicBezTo>
                      <a:pt x="46" y="116"/>
                      <a:pt x="47" y="116"/>
                      <a:pt x="48" y="116"/>
                    </a:cubicBezTo>
                    <a:cubicBezTo>
                      <a:pt x="49" y="117"/>
                      <a:pt x="50" y="118"/>
                      <a:pt x="50" y="119"/>
                    </a:cubicBezTo>
                    <a:cubicBezTo>
                      <a:pt x="50" y="120"/>
                      <a:pt x="50" y="120"/>
                      <a:pt x="50" y="120"/>
                    </a:cubicBezTo>
                    <a:cubicBezTo>
                      <a:pt x="52" y="121"/>
                      <a:pt x="54" y="121"/>
                      <a:pt x="56" y="121"/>
                    </a:cubicBezTo>
                    <a:cubicBezTo>
                      <a:pt x="55" y="121"/>
                      <a:pt x="55" y="121"/>
                      <a:pt x="55" y="120"/>
                    </a:cubicBezTo>
                    <a:cubicBezTo>
                      <a:pt x="55" y="119"/>
                      <a:pt x="57" y="118"/>
                      <a:pt x="58" y="118"/>
                    </a:cubicBezTo>
                    <a:cubicBezTo>
                      <a:pt x="59" y="118"/>
                      <a:pt x="60" y="118"/>
                      <a:pt x="61" y="118"/>
                    </a:cubicBezTo>
                    <a:cubicBezTo>
                      <a:pt x="62" y="118"/>
                      <a:pt x="63" y="119"/>
                      <a:pt x="63" y="120"/>
                    </a:cubicBezTo>
                    <a:cubicBezTo>
                      <a:pt x="63" y="121"/>
                      <a:pt x="63" y="121"/>
                      <a:pt x="63" y="122"/>
                    </a:cubicBezTo>
                    <a:cubicBezTo>
                      <a:pt x="65" y="121"/>
                      <a:pt x="67" y="121"/>
                      <a:pt x="69" y="121"/>
                    </a:cubicBezTo>
                    <a:cubicBezTo>
                      <a:pt x="69" y="121"/>
                      <a:pt x="69" y="120"/>
                      <a:pt x="69" y="120"/>
                    </a:cubicBezTo>
                    <a:cubicBezTo>
                      <a:pt x="69" y="119"/>
                      <a:pt x="69" y="117"/>
                      <a:pt x="71" y="117"/>
                    </a:cubicBezTo>
                    <a:cubicBezTo>
                      <a:pt x="72" y="117"/>
                      <a:pt x="73" y="117"/>
                      <a:pt x="73" y="116"/>
                    </a:cubicBezTo>
                    <a:cubicBezTo>
                      <a:pt x="75" y="116"/>
                      <a:pt x="76" y="117"/>
                      <a:pt x="77" y="118"/>
                    </a:cubicBezTo>
                    <a:cubicBezTo>
                      <a:pt x="77" y="119"/>
                      <a:pt x="77" y="119"/>
                      <a:pt x="77" y="120"/>
                    </a:cubicBezTo>
                    <a:cubicBezTo>
                      <a:pt x="79" y="119"/>
                      <a:pt x="81" y="118"/>
                      <a:pt x="83" y="118"/>
                    </a:cubicBezTo>
                    <a:cubicBezTo>
                      <a:pt x="82" y="117"/>
                      <a:pt x="82" y="117"/>
                      <a:pt x="82" y="117"/>
                    </a:cubicBezTo>
                    <a:cubicBezTo>
                      <a:pt x="81" y="115"/>
                      <a:pt x="82" y="114"/>
                      <a:pt x="83" y="113"/>
                    </a:cubicBezTo>
                    <a:cubicBezTo>
                      <a:pt x="84" y="113"/>
                      <a:pt x="85" y="113"/>
                      <a:pt x="86" y="112"/>
                    </a:cubicBezTo>
                    <a:cubicBezTo>
                      <a:pt x="87" y="112"/>
                      <a:pt x="89" y="112"/>
                      <a:pt x="89" y="113"/>
                    </a:cubicBezTo>
                    <a:cubicBezTo>
                      <a:pt x="89" y="114"/>
                      <a:pt x="89" y="114"/>
                      <a:pt x="89" y="115"/>
                    </a:cubicBezTo>
                    <a:cubicBezTo>
                      <a:pt x="91" y="114"/>
                      <a:pt x="93" y="113"/>
                      <a:pt x="95" y="111"/>
                    </a:cubicBezTo>
                    <a:cubicBezTo>
                      <a:pt x="94" y="111"/>
                      <a:pt x="94" y="111"/>
                      <a:pt x="94" y="111"/>
                    </a:cubicBezTo>
                    <a:cubicBezTo>
                      <a:pt x="93" y="110"/>
                      <a:pt x="93" y="108"/>
                      <a:pt x="94" y="107"/>
                    </a:cubicBezTo>
                    <a:cubicBezTo>
                      <a:pt x="95" y="107"/>
                      <a:pt x="96" y="106"/>
                      <a:pt x="96" y="105"/>
                    </a:cubicBezTo>
                    <a:cubicBezTo>
                      <a:pt x="98" y="105"/>
                      <a:pt x="99" y="105"/>
                      <a:pt x="100" y="106"/>
                    </a:cubicBezTo>
                    <a:cubicBezTo>
                      <a:pt x="100" y="106"/>
                      <a:pt x="101" y="107"/>
                      <a:pt x="101" y="107"/>
                    </a:cubicBezTo>
                    <a:cubicBezTo>
                      <a:pt x="102" y="106"/>
                      <a:pt x="104" y="104"/>
                      <a:pt x="105" y="103"/>
                    </a:cubicBezTo>
                    <a:cubicBezTo>
                      <a:pt x="105" y="103"/>
                      <a:pt x="104" y="102"/>
                      <a:pt x="104" y="102"/>
                    </a:cubicBezTo>
                    <a:cubicBezTo>
                      <a:pt x="103" y="101"/>
                      <a:pt x="103" y="100"/>
                      <a:pt x="104" y="98"/>
                    </a:cubicBezTo>
                    <a:cubicBezTo>
                      <a:pt x="104" y="98"/>
                      <a:pt x="105" y="97"/>
                      <a:pt x="106" y="96"/>
                    </a:cubicBezTo>
                    <a:cubicBezTo>
                      <a:pt x="106" y="95"/>
                      <a:pt x="108" y="95"/>
                      <a:pt x="109" y="96"/>
                    </a:cubicBezTo>
                    <a:cubicBezTo>
                      <a:pt x="110" y="96"/>
                      <a:pt x="110" y="97"/>
                      <a:pt x="110" y="97"/>
                    </a:cubicBezTo>
                    <a:cubicBezTo>
                      <a:pt x="111" y="95"/>
                      <a:pt x="112" y="94"/>
                      <a:pt x="113" y="92"/>
                    </a:cubicBezTo>
                    <a:cubicBezTo>
                      <a:pt x="113" y="92"/>
                      <a:pt x="113" y="92"/>
                      <a:pt x="112" y="92"/>
                    </a:cubicBezTo>
                    <a:cubicBezTo>
                      <a:pt x="111" y="91"/>
                      <a:pt x="110" y="89"/>
                      <a:pt x="111" y="88"/>
                    </a:cubicBezTo>
                    <a:cubicBezTo>
                      <a:pt x="112" y="87"/>
                      <a:pt x="112" y="86"/>
                      <a:pt x="112" y="86"/>
                    </a:cubicBezTo>
                    <a:cubicBezTo>
                      <a:pt x="113" y="84"/>
                      <a:pt x="115" y="84"/>
                      <a:pt x="116" y="84"/>
                    </a:cubicBezTo>
                    <a:cubicBezTo>
                      <a:pt x="116" y="85"/>
                      <a:pt x="117" y="85"/>
                      <a:pt x="117" y="85"/>
                    </a:cubicBezTo>
                    <a:cubicBezTo>
                      <a:pt x="118" y="83"/>
                      <a:pt x="118" y="81"/>
                      <a:pt x="119" y="79"/>
                    </a:cubicBezTo>
                    <a:cubicBezTo>
                      <a:pt x="119" y="79"/>
                      <a:pt x="119" y="79"/>
                      <a:pt x="119" y="79"/>
                    </a:cubicBezTo>
                    <a:cubicBezTo>
                      <a:pt x="118" y="79"/>
                      <a:pt x="118" y="79"/>
                      <a:pt x="118" y="79"/>
                    </a:cubicBezTo>
                    <a:cubicBezTo>
                      <a:pt x="116" y="79"/>
                      <a:pt x="116" y="77"/>
                      <a:pt x="116" y="76"/>
                    </a:cubicBezTo>
                    <a:cubicBezTo>
                      <a:pt x="116" y="75"/>
                      <a:pt x="116" y="74"/>
                      <a:pt x="117" y="74"/>
                    </a:cubicBezTo>
                    <a:cubicBezTo>
                      <a:pt x="117" y="72"/>
                      <a:pt x="118" y="71"/>
                      <a:pt x="120" y="72"/>
                    </a:cubicBezTo>
                    <a:cubicBezTo>
                      <a:pt x="120" y="72"/>
                      <a:pt x="121" y="72"/>
                      <a:pt x="121" y="72"/>
                    </a:cubicBezTo>
                    <a:cubicBezTo>
                      <a:pt x="121" y="70"/>
                      <a:pt x="121" y="68"/>
                      <a:pt x="122" y="66"/>
                    </a:cubicBezTo>
                    <a:cubicBezTo>
                      <a:pt x="121" y="66"/>
                      <a:pt x="121" y="66"/>
                      <a:pt x="121" y="66"/>
                    </a:cubicBezTo>
                    <a:cubicBezTo>
                      <a:pt x="121" y="66"/>
                      <a:pt x="121" y="66"/>
                      <a:pt x="121" y="66"/>
                    </a:cubicBezTo>
                    <a:close/>
                    <a:moveTo>
                      <a:pt x="61" y="106"/>
                    </a:moveTo>
                    <a:cubicBezTo>
                      <a:pt x="36" y="106"/>
                      <a:pt x="16" y="86"/>
                      <a:pt x="16" y="61"/>
                    </a:cubicBezTo>
                    <a:cubicBezTo>
                      <a:pt x="16" y="36"/>
                      <a:pt x="36" y="15"/>
                      <a:pt x="61" y="15"/>
                    </a:cubicBezTo>
                    <a:cubicBezTo>
                      <a:pt x="86" y="15"/>
                      <a:pt x="106" y="36"/>
                      <a:pt x="106" y="61"/>
                    </a:cubicBezTo>
                    <a:cubicBezTo>
                      <a:pt x="106" y="86"/>
                      <a:pt x="86" y="106"/>
                      <a:pt x="61" y="106"/>
                    </a:cubicBezTo>
                    <a:close/>
                  </a:path>
                </a:pathLst>
              </a:custGeom>
              <a:grp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grpSp>
        <p:sp>
          <p:nvSpPr>
            <p:cNvPr id="26" name="Freeform 26">
              <a:extLst>
                <a:ext uri="{FF2B5EF4-FFF2-40B4-BE49-F238E27FC236}">
                  <a16:creationId xmlns="" xmlns:a16="http://schemas.microsoft.com/office/drawing/2014/main" id="{F59333E3-F181-434E-84BB-653F5815E75F}"/>
                </a:ext>
              </a:extLst>
            </p:cNvPr>
            <p:cNvSpPr>
              <a:spLocks noEditPoints="1"/>
            </p:cNvSpPr>
            <p:nvPr/>
          </p:nvSpPr>
          <p:spPr bwMode="auto">
            <a:xfrm>
              <a:off x="4682492" y="2299384"/>
              <a:ext cx="465572" cy="346687"/>
            </a:xfrm>
            <a:custGeom>
              <a:avLst/>
              <a:gdLst>
                <a:gd name="T0" fmla="*/ 74 w 373"/>
                <a:gd name="T1" fmla="*/ 104 h 346"/>
                <a:gd name="T2" fmla="*/ 57 w 373"/>
                <a:gd name="T3" fmla="*/ 75 h 346"/>
                <a:gd name="T4" fmla="*/ 30 w 373"/>
                <a:gd name="T5" fmla="*/ 257 h 346"/>
                <a:gd name="T6" fmla="*/ 50 w 373"/>
                <a:gd name="T7" fmla="*/ 283 h 346"/>
                <a:gd name="T8" fmla="*/ 0 w 373"/>
                <a:gd name="T9" fmla="*/ 346 h 346"/>
                <a:gd name="T10" fmla="*/ 373 w 373"/>
                <a:gd name="T11" fmla="*/ 322 h 346"/>
                <a:gd name="T12" fmla="*/ 342 w 373"/>
                <a:gd name="T13" fmla="*/ 257 h 346"/>
                <a:gd name="T14" fmla="*/ 314 w 373"/>
                <a:gd name="T15" fmla="*/ 75 h 346"/>
                <a:gd name="T16" fmla="*/ 298 w 373"/>
                <a:gd name="T17" fmla="*/ 104 h 346"/>
                <a:gd name="T18" fmla="*/ 315 w 373"/>
                <a:gd name="T19" fmla="*/ 261 h 346"/>
                <a:gd name="T20" fmla="*/ 56 w 373"/>
                <a:gd name="T21" fmla="*/ 104 h 346"/>
                <a:gd name="T22" fmla="*/ 212 w 373"/>
                <a:gd name="T23" fmla="*/ 19 h 346"/>
                <a:gd name="T24" fmla="*/ 226 w 373"/>
                <a:gd name="T25" fmla="*/ 35 h 346"/>
                <a:gd name="T26" fmla="*/ 132 w 373"/>
                <a:gd name="T27" fmla="*/ 59 h 346"/>
                <a:gd name="T28" fmla="*/ 122 w 373"/>
                <a:gd name="T29" fmla="*/ 186 h 346"/>
                <a:gd name="T30" fmla="*/ 195 w 373"/>
                <a:gd name="T31" fmla="*/ 101 h 346"/>
                <a:gd name="T32" fmla="*/ 265 w 373"/>
                <a:gd name="T33" fmla="*/ 123 h 346"/>
                <a:gd name="T34" fmla="*/ 195 w 373"/>
                <a:gd name="T35" fmla="*/ 101 h 346"/>
                <a:gd name="T36" fmla="*/ 267 w 373"/>
                <a:gd name="T37" fmla="*/ 68 h 346"/>
                <a:gd name="T38" fmla="*/ 281 w 373"/>
                <a:gd name="T39" fmla="*/ 208 h 346"/>
                <a:gd name="T40" fmla="*/ 178 w 373"/>
                <a:gd name="T41" fmla="*/ 235 h 346"/>
                <a:gd name="T42" fmla="*/ 149 w 373"/>
                <a:gd name="T43" fmla="*/ 63 h 346"/>
                <a:gd name="T44" fmla="*/ 170 w 373"/>
                <a:gd name="T45" fmla="*/ 83 h 346"/>
                <a:gd name="T46" fmla="*/ 165 w 373"/>
                <a:gd name="T47" fmla="*/ 236 h 346"/>
                <a:gd name="T48" fmla="*/ 145 w 373"/>
                <a:gd name="T49" fmla="*/ 216 h 346"/>
                <a:gd name="T50" fmla="*/ 149 w 373"/>
                <a:gd name="T51" fmla="*/ 63 h 346"/>
                <a:gd name="T52" fmla="*/ 170 w 373"/>
                <a:gd name="T53" fmla="*/ 66 h 346"/>
                <a:gd name="T54" fmla="*/ 257 w 373"/>
                <a:gd name="T55" fmla="*/ 56 h 346"/>
                <a:gd name="T56" fmla="*/ 160 w 373"/>
                <a:gd name="T57" fmla="*/ 60 h 346"/>
                <a:gd name="T58" fmla="*/ 110 w 373"/>
                <a:gd name="T59" fmla="*/ 24 h 346"/>
                <a:gd name="T60" fmla="*/ 114 w 373"/>
                <a:gd name="T61" fmla="*/ 183 h 346"/>
                <a:gd name="T62" fmla="*/ 93 w 373"/>
                <a:gd name="T63" fmla="*/ 177 h 346"/>
                <a:gd name="T64" fmla="*/ 89 w 373"/>
                <a:gd name="T65" fmla="*/ 18 h 346"/>
                <a:gd name="T66" fmla="*/ 105 w 373"/>
                <a:gd name="T67" fmla="*/ 12 h 346"/>
                <a:gd name="T68" fmla="*/ 116 w 373"/>
                <a:gd name="T69" fmla="*/ 19 h 346"/>
                <a:gd name="T70" fmla="*/ 188 w 373"/>
                <a:gd name="T71" fmla="*/ 1 h 346"/>
                <a:gd name="T72" fmla="*/ 166 w 373"/>
                <a:gd name="T73" fmla="*/ 303 h 346"/>
                <a:gd name="T74" fmla="*/ 219 w 373"/>
                <a:gd name="T75" fmla="*/ 326 h 346"/>
                <a:gd name="T76" fmla="*/ 166 w 373"/>
                <a:gd name="T77" fmla="*/ 30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3" h="346">
                  <a:moveTo>
                    <a:pt x="56" y="104"/>
                  </a:moveTo>
                  <a:cubicBezTo>
                    <a:pt x="74" y="104"/>
                    <a:pt x="74" y="104"/>
                    <a:pt x="74" y="104"/>
                  </a:cubicBezTo>
                  <a:cubicBezTo>
                    <a:pt x="74" y="75"/>
                    <a:pt x="74" y="75"/>
                    <a:pt x="74" y="75"/>
                  </a:cubicBezTo>
                  <a:cubicBezTo>
                    <a:pt x="57" y="75"/>
                    <a:pt x="57" y="75"/>
                    <a:pt x="57" y="75"/>
                  </a:cubicBezTo>
                  <a:cubicBezTo>
                    <a:pt x="42" y="75"/>
                    <a:pt x="30" y="87"/>
                    <a:pt x="30" y="102"/>
                  </a:cubicBezTo>
                  <a:cubicBezTo>
                    <a:pt x="30" y="257"/>
                    <a:pt x="30" y="257"/>
                    <a:pt x="30" y="257"/>
                  </a:cubicBezTo>
                  <a:cubicBezTo>
                    <a:pt x="30" y="269"/>
                    <a:pt x="38" y="280"/>
                    <a:pt x="50" y="283"/>
                  </a:cubicBezTo>
                  <a:cubicBezTo>
                    <a:pt x="50" y="283"/>
                    <a:pt x="50" y="283"/>
                    <a:pt x="50" y="283"/>
                  </a:cubicBezTo>
                  <a:cubicBezTo>
                    <a:pt x="0" y="322"/>
                    <a:pt x="0" y="322"/>
                    <a:pt x="0" y="322"/>
                  </a:cubicBezTo>
                  <a:cubicBezTo>
                    <a:pt x="0" y="346"/>
                    <a:pt x="0" y="346"/>
                    <a:pt x="0" y="346"/>
                  </a:cubicBezTo>
                  <a:cubicBezTo>
                    <a:pt x="373" y="346"/>
                    <a:pt x="373" y="346"/>
                    <a:pt x="373" y="346"/>
                  </a:cubicBezTo>
                  <a:cubicBezTo>
                    <a:pt x="373" y="322"/>
                    <a:pt x="373" y="322"/>
                    <a:pt x="373" y="322"/>
                  </a:cubicBezTo>
                  <a:cubicBezTo>
                    <a:pt x="320" y="284"/>
                    <a:pt x="320" y="284"/>
                    <a:pt x="320" y="284"/>
                  </a:cubicBezTo>
                  <a:cubicBezTo>
                    <a:pt x="332" y="281"/>
                    <a:pt x="342" y="270"/>
                    <a:pt x="342" y="257"/>
                  </a:cubicBezTo>
                  <a:cubicBezTo>
                    <a:pt x="342" y="102"/>
                    <a:pt x="342" y="102"/>
                    <a:pt x="342" y="102"/>
                  </a:cubicBezTo>
                  <a:cubicBezTo>
                    <a:pt x="342" y="87"/>
                    <a:pt x="329" y="75"/>
                    <a:pt x="314" y="75"/>
                  </a:cubicBezTo>
                  <a:cubicBezTo>
                    <a:pt x="298" y="75"/>
                    <a:pt x="298" y="75"/>
                    <a:pt x="298" y="75"/>
                  </a:cubicBezTo>
                  <a:cubicBezTo>
                    <a:pt x="298" y="104"/>
                    <a:pt x="298" y="104"/>
                    <a:pt x="298" y="104"/>
                  </a:cubicBezTo>
                  <a:cubicBezTo>
                    <a:pt x="315" y="104"/>
                    <a:pt x="315" y="104"/>
                    <a:pt x="315" y="104"/>
                  </a:cubicBezTo>
                  <a:cubicBezTo>
                    <a:pt x="315" y="261"/>
                    <a:pt x="315" y="261"/>
                    <a:pt x="315" y="261"/>
                  </a:cubicBezTo>
                  <a:cubicBezTo>
                    <a:pt x="56" y="261"/>
                    <a:pt x="56" y="261"/>
                    <a:pt x="56" y="261"/>
                  </a:cubicBezTo>
                  <a:cubicBezTo>
                    <a:pt x="56" y="104"/>
                    <a:pt x="56" y="104"/>
                    <a:pt x="56" y="104"/>
                  </a:cubicBezTo>
                  <a:close/>
                  <a:moveTo>
                    <a:pt x="122" y="31"/>
                  </a:moveTo>
                  <a:cubicBezTo>
                    <a:pt x="212" y="19"/>
                    <a:pt x="212" y="19"/>
                    <a:pt x="212" y="19"/>
                  </a:cubicBezTo>
                  <a:cubicBezTo>
                    <a:pt x="219" y="18"/>
                    <a:pt x="226" y="24"/>
                    <a:pt x="226" y="31"/>
                  </a:cubicBezTo>
                  <a:cubicBezTo>
                    <a:pt x="226" y="35"/>
                    <a:pt x="226" y="35"/>
                    <a:pt x="226" y="35"/>
                  </a:cubicBezTo>
                  <a:cubicBezTo>
                    <a:pt x="141" y="46"/>
                    <a:pt x="141" y="46"/>
                    <a:pt x="141" y="46"/>
                  </a:cubicBezTo>
                  <a:cubicBezTo>
                    <a:pt x="135" y="47"/>
                    <a:pt x="132" y="51"/>
                    <a:pt x="132" y="59"/>
                  </a:cubicBezTo>
                  <a:cubicBezTo>
                    <a:pt x="132" y="184"/>
                    <a:pt x="132" y="184"/>
                    <a:pt x="132" y="184"/>
                  </a:cubicBezTo>
                  <a:cubicBezTo>
                    <a:pt x="122" y="186"/>
                    <a:pt x="122" y="186"/>
                    <a:pt x="122" y="186"/>
                  </a:cubicBezTo>
                  <a:cubicBezTo>
                    <a:pt x="122" y="31"/>
                    <a:pt x="122" y="31"/>
                    <a:pt x="122" y="31"/>
                  </a:cubicBezTo>
                  <a:close/>
                  <a:moveTo>
                    <a:pt x="195" y="101"/>
                  </a:moveTo>
                  <a:cubicBezTo>
                    <a:pt x="265" y="92"/>
                    <a:pt x="265" y="92"/>
                    <a:pt x="265" y="92"/>
                  </a:cubicBezTo>
                  <a:cubicBezTo>
                    <a:pt x="265" y="123"/>
                    <a:pt x="265" y="123"/>
                    <a:pt x="265" y="123"/>
                  </a:cubicBezTo>
                  <a:cubicBezTo>
                    <a:pt x="195" y="132"/>
                    <a:pt x="195" y="132"/>
                    <a:pt x="195" y="132"/>
                  </a:cubicBezTo>
                  <a:cubicBezTo>
                    <a:pt x="195" y="101"/>
                    <a:pt x="195" y="101"/>
                    <a:pt x="195" y="101"/>
                  </a:cubicBezTo>
                  <a:close/>
                  <a:moveTo>
                    <a:pt x="178" y="80"/>
                  </a:moveTo>
                  <a:cubicBezTo>
                    <a:pt x="267" y="68"/>
                    <a:pt x="267" y="68"/>
                    <a:pt x="267" y="68"/>
                  </a:cubicBezTo>
                  <a:cubicBezTo>
                    <a:pt x="275" y="67"/>
                    <a:pt x="281" y="72"/>
                    <a:pt x="281" y="80"/>
                  </a:cubicBezTo>
                  <a:cubicBezTo>
                    <a:pt x="281" y="208"/>
                    <a:pt x="281" y="208"/>
                    <a:pt x="281" y="208"/>
                  </a:cubicBezTo>
                  <a:cubicBezTo>
                    <a:pt x="281" y="215"/>
                    <a:pt x="275" y="222"/>
                    <a:pt x="267" y="223"/>
                  </a:cubicBezTo>
                  <a:cubicBezTo>
                    <a:pt x="178" y="235"/>
                    <a:pt x="178" y="235"/>
                    <a:pt x="178" y="235"/>
                  </a:cubicBezTo>
                  <a:cubicBezTo>
                    <a:pt x="178" y="80"/>
                    <a:pt x="178" y="80"/>
                    <a:pt x="178" y="80"/>
                  </a:cubicBezTo>
                  <a:close/>
                  <a:moveTo>
                    <a:pt x="149" y="63"/>
                  </a:moveTo>
                  <a:cubicBezTo>
                    <a:pt x="165" y="73"/>
                    <a:pt x="165" y="73"/>
                    <a:pt x="165" y="73"/>
                  </a:cubicBezTo>
                  <a:cubicBezTo>
                    <a:pt x="168" y="75"/>
                    <a:pt x="170" y="79"/>
                    <a:pt x="170" y="83"/>
                  </a:cubicBezTo>
                  <a:cubicBezTo>
                    <a:pt x="170" y="232"/>
                    <a:pt x="170" y="232"/>
                    <a:pt x="170" y="232"/>
                  </a:cubicBezTo>
                  <a:cubicBezTo>
                    <a:pt x="170" y="236"/>
                    <a:pt x="168" y="238"/>
                    <a:pt x="165" y="236"/>
                  </a:cubicBezTo>
                  <a:cubicBezTo>
                    <a:pt x="149" y="226"/>
                    <a:pt x="149" y="226"/>
                    <a:pt x="149" y="226"/>
                  </a:cubicBezTo>
                  <a:cubicBezTo>
                    <a:pt x="147" y="224"/>
                    <a:pt x="145" y="220"/>
                    <a:pt x="145" y="216"/>
                  </a:cubicBezTo>
                  <a:cubicBezTo>
                    <a:pt x="145" y="67"/>
                    <a:pt x="145" y="67"/>
                    <a:pt x="145" y="67"/>
                  </a:cubicBezTo>
                  <a:cubicBezTo>
                    <a:pt x="145" y="63"/>
                    <a:pt x="147" y="61"/>
                    <a:pt x="149" y="63"/>
                  </a:cubicBezTo>
                  <a:close/>
                  <a:moveTo>
                    <a:pt x="160" y="60"/>
                  </a:moveTo>
                  <a:cubicBezTo>
                    <a:pt x="170" y="66"/>
                    <a:pt x="170" y="66"/>
                    <a:pt x="170" y="66"/>
                  </a:cubicBezTo>
                  <a:cubicBezTo>
                    <a:pt x="171" y="67"/>
                    <a:pt x="171" y="67"/>
                    <a:pt x="171" y="67"/>
                  </a:cubicBezTo>
                  <a:cubicBezTo>
                    <a:pt x="257" y="56"/>
                    <a:pt x="257" y="56"/>
                    <a:pt x="257" y="56"/>
                  </a:cubicBezTo>
                  <a:cubicBezTo>
                    <a:pt x="255" y="52"/>
                    <a:pt x="250" y="49"/>
                    <a:pt x="244" y="50"/>
                  </a:cubicBezTo>
                  <a:cubicBezTo>
                    <a:pt x="160" y="60"/>
                    <a:pt x="160" y="60"/>
                    <a:pt x="160" y="60"/>
                  </a:cubicBezTo>
                  <a:close/>
                  <a:moveTo>
                    <a:pt x="93" y="14"/>
                  </a:moveTo>
                  <a:cubicBezTo>
                    <a:pt x="110" y="24"/>
                    <a:pt x="110" y="24"/>
                    <a:pt x="110" y="24"/>
                  </a:cubicBezTo>
                  <a:cubicBezTo>
                    <a:pt x="112" y="26"/>
                    <a:pt x="114" y="30"/>
                    <a:pt x="114" y="34"/>
                  </a:cubicBezTo>
                  <a:cubicBezTo>
                    <a:pt x="114" y="183"/>
                    <a:pt x="114" y="183"/>
                    <a:pt x="114" y="183"/>
                  </a:cubicBezTo>
                  <a:cubicBezTo>
                    <a:pt x="114" y="187"/>
                    <a:pt x="112" y="189"/>
                    <a:pt x="110" y="187"/>
                  </a:cubicBezTo>
                  <a:cubicBezTo>
                    <a:pt x="93" y="177"/>
                    <a:pt x="93" y="177"/>
                    <a:pt x="93" y="177"/>
                  </a:cubicBezTo>
                  <a:cubicBezTo>
                    <a:pt x="91" y="175"/>
                    <a:pt x="89" y="171"/>
                    <a:pt x="89" y="167"/>
                  </a:cubicBezTo>
                  <a:cubicBezTo>
                    <a:pt x="89" y="18"/>
                    <a:pt x="89" y="18"/>
                    <a:pt x="89" y="18"/>
                  </a:cubicBezTo>
                  <a:cubicBezTo>
                    <a:pt x="89" y="14"/>
                    <a:pt x="91" y="13"/>
                    <a:pt x="93" y="14"/>
                  </a:cubicBezTo>
                  <a:close/>
                  <a:moveTo>
                    <a:pt x="105" y="12"/>
                  </a:moveTo>
                  <a:cubicBezTo>
                    <a:pt x="114" y="18"/>
                    <a:pt x="114" y="18"/>
                    <a:pt x="114" y="18"/>
                  </a:cubicBezTo>
                  <a:cubicBezTo>
                    <a:pt x="115" y="18"/>
                    <a:pt x="115" y="18"/>
                    <a:pt x="116" y="19"/>
                  </a:cubicBezTo>
                  <a:cubicBezTo>
                    <a:pt x="202" y="8"/>
                    <a:pt x="202" y="8"/>
                    <a:pt x="202" y="8"/>
                  </a:cubicBezTo>
                  <a:cubicBezTo>
                    <a:pt x="199" y="3"/>
                    <a:pt x="194" y="0"/>
                    <a:pt x="188" y="1"/>
                  </a:cubicBezTo>
                  <a:cubicBezTo>
                    <a:pt x="105" y="12"/>
                    <a:pt x="105" y="12"/>
                    <a:pt x="105" y="12"/>
                  </a:cubicBezTo>
                  <a:close/>
                  <a:moveTo>
                    <a:pt x="166" y="303"/>
                  </a:moveTo>
                  <a:cubicBezTo>
                    <a:pt x="206" y="303"/>
                    <a:pt x="206" y="303"/>
                    <a:pt x="206" y="303"/>
                  </a:cubicBezTo>
                  <a:cubicBezTo>
                    <a:pt x="219" y="326"/>
                    <a:pt x="219" y="326"/>
                    <a:pt x="219" y="326"/>
                  </a:cubicBezTo>
                  <a:cubicBezTo>
                    <a:pt x="154" y="326"/>
                    <a:pt x="154" y="326"/>
                    <a:pt x="154" y="326"/>
                  </a:cubicBezTo>
                  <a:lnTo>
                    <a:pt x="166" y="303"/>
                  </a:lnTo>
                  <a:close/>
                </a:path>
              </a:pathLst>
            </a:custGeom>
            <a:solidFill>
              <a:sysClr val="window" lastClr="FFFFFF"/>
            </a:solidFill>
            <a:ln>
              <a:noFill/>
            </a:ln>
            <a:extLst/>
          </p:spPr>
          <p:txBody>
            <a:bodyPr vert="horz" wrap="square" lIns="116115" tIns="58057" rIns="116115" bIns="58057"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285"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27" name="Freeform 101">
              <a:extLst>
                <a:ext uri="{FF2B5EF4-FFF2-40B4-BE49-F238E27FC236}">
                  <a16:creationId xmlns="" xmlns:a16="http://schemas.microsoft.com/office/drawing/2014/main" id="{F81A4A58-0773-4566-8C67-9F291720D8CE}"/>
                </a:ext>
              </a:extLst>
            </p:cNvPr>
            <p:cNvSpPr>
              <a:spLocks noEditPoints="1"/>
            </p:cNvSpPr>
            <p:nvPr/>
          </p:nvSpPr>
          <p:spPr bwMode="auto">
            <a:xfrm>
              <a:off x="4687427" y="3928302"/>
              <a:ext cx="460637" cy="392748"/>
            </a:xfrm>
            <a:custGeom>
              <a:avLst/>
              <a:gdLst>
                <a:gd name="T0" fmla="*/ 86 w 147"/>
                <a:gd name="T1" fmla="*/ 66 h 124"/>
                <a:gd name="T2" fmla="*/ 86 w 147"/>
                <a:gd name="T3" fmla="*/ 78 h 124"/>
                <a:gd name="T4" fmla="*/ 129 w 147"/>
                <a:gd name="T5" fmla="*/ 78 h 124"/>
                <a:gd name="T6" fmla="*/ 115 w 147"/>
                <a:gd name="T7" fmla="*/ 111 h 124"/>
                <a:gd name="T8" fmla="*/ 102 w 147"/>
                <a:gd name="T9" fmla="*/ 111 h 124"/>
                <a:gd name="T10" fmla="*/ 102 w 147"/>
                <a:gd name="T11" fmla="*/ 123 h 124"/>
                <a:gd name="T12" fmla="*/ 135 w 147"/>
                <a:gd name="T13" fmla="*/ 123 h 124"/>
                <a:gd name="T14" fmla="*/ 135 w 147"/>
                <a:gd name="T15" fmla="*/ 111 h 124"/>
                <a:gd name="T16" fmla="*/ 127 w 147"/>
                <a:gd name="T17" fmla="*/ 111 h 124"/>
                <a:gd name="T18" fmla="*/ 142 w 147"/>
                <a:gd name="T19" fmla="*/ 78 h 124"/>
                <a:gd name="T20" fmla="*/ 147 w 147"/>
                <a:gd name="T21" fmla="*/ 78 h 124"/>
                <a:gd name="T22" fmla="*/ 147 w 147"/>
                <a:gd name="T23" fmla="*/ 66 h 124"/>
                <a:gd name="T24" fmla="*/ 86 w 147"/>
                <a:gd name="T25" fmla="*/ 66 h 124"/>
                <a:gd name="T26" fmla="*/ 15 w 147"/>
                <a:gd name="T27" fmla="*/ 73 h 124"/>
                <a:gd name="T28" fmla="*/ 19 w 147"/>
                <a:gd name="T29" fmla="*/ 66 h 124"/>
                <a:gd name="T30" fmla="*/ 17 w 147"/>
                <a:gd name="T31" fmla="*/ 45 h 124"/>
                <a:gd name="T32" fmla="*/ 8 w 147"/>
                <a:gd name="T33" fmla="*/ 37 h 124"/>
                <a:gd name="T34" fmla="*/ 0 w 147"/>
                <a:gd name="T35" fmla="*/ 45 h 124"/>
                <a:gd name="T36" fmla="*/ 2 w 147"/>
                <a:gd name="T37" fmla="*/ 66 h 124"/>
                <a:gd name="T38" fmla="*/ 7 w 147"/>
                <a:gd name="T39" fmla="*/ 73 h 124"/>
                <a:gd name="T40" fmla="*/ 10 w 147"/>
                <a:gd name="T41" fmla="*/ 103 h 124"/>
                <a:gd name="T42" fmla="*/ 28 w 147"/>
                <a:gd name="T43" fmla="*/ 103 h 124"/>
                <a:gd name="T44" fmla="*/ 28 w 147"/>
                <a:gd name="T45" fmla="*/ 115 h 124"/>
                <a:gd name="T46" fmla="*/ 16 w 147"/>
                <a:gd name="T47" fmla="*/ 115 h 124"/>
                <a:gd name="T48" fmla="*/ 16 w 147"/>
                <a:gd name="T49" fmla="*/ 123 h 124"/>
                <a:gd name="T50" fmla="*/ 49 w 147"/>
                <a:gd name="T51" fmla="*/ 123 h 124"/>
                <a:gd name="T52" fmla="*/ 49 w 147"/>
                <a:gd name="T53" fmla="*/ 115 h 124"/>
                <a:gd name="T54" fmla="*/ 36 w 147"/>
                <a:gd name="T55" fmla="*/ 115 h 124"/>
                <a:gd name="T56" fmla="*/ 36 w 147"/>
                <a:gd name="T57" fmla="*/ 103 h 124"/>
                <a:gd name="T58" fmla="*/ 49 w 147"/>
                <a:gd name="T59" fmla="*/ 103 h 124"/>
                <a:gd name="T60" fmla="*/ 49 w 147"/>
                <a:gd name="T61" fmla="*/ 94 h 124"/>
                <a:gd name="T62" fmla="*/ 18 w 147"/>
                <a:gd name="T63" fmla="*/ 94 h 124"/>
                <a:gd name="T64" fmla="*/ 15 w 147"/>
                <a:gd name="T65" fmla="*/ 73 h 124"/>
                <a:gd name="T66" fmla="*/ 55 w 147"/>
                <a:gd name="T67" fmla="*/ 29 h 124"/>
                <a:gd name="T68" fmla="*/ 69 w 147"/>
                <a:gd name="T69" fmla="*/ 14 h 124"/>
                <a:gd name="T70" fmla="*/ 55 w 147"/>
                <a:gd name="T71" fmla="*/ 0 h 124"/>
                <a:gd name="T72" fmla="*/ 41 w 147"/>
                <a:gd name="T73" fmla="*/ 14 h 124"/>
                <a:gd name="T74" fmla="*/ 55 w 147"/>
                <a:gd name="T75" fmla="*/ 29 h 124"/>
                <a:gd name="T76" fmla="*/ 72 w 147"/>
                <a:gd name="T77" fmla="*/ 82 h 124"/>
                <a:gd name="T78" fmla="*/ 64 w 147"/>
                <a:gd name="T79" fmla="*/ 74 h 124"/>
                <a:gd name="T80" fmla="*/ 54 w 147"/>
                <a:gd name="T81" fmla="*/ 74 h 124"/>
                <a:gd name="T82" fmla="*/ 59 w 147"/>
                <a:gd name="T83" fmla="*/ 56 h 124"/>
                <a:gd name="T84" fmla="*/ 63 w 147"/>
                <a:gd name="T85" fmla="*/ 60 h 124"/>
                <a:gd name="T86" fmla="*/ 68 w 147"/>
                <a:gd name="T87" fmla="*/ 61 h 124"/>
                <a:gd name="T88" fmla="*/ 92 w 147"/>
                <a:gd name="T89" fmla="*/ 61 h 124"/>
                <a:gd name="T90" fmla="*/ 98 w 147"/>
                <a:gd name="T91" fmla="*/ 55 h 124"/>
                <a:gd name="T92" fmla="*/ 92 w 147"/>
                <a:gd name="T93" fmla="*/ 49 h 124"/>
                <a:gd name="T94" fmla="*/ 69 w 147"/>
                <a:gd name="T95" fmla="*/ 49 h 124"/>
                <a:gd name="T96" fmla="*/ 56 w 147"/>
                <a:gd name="T97" fmla="*/ 35 h 124"/>
                <a:gd name="T98" fmla="*/ 48 w 147"/>
                <a:gd name="T99" fmla="*/ 33 h 124"/>
                <a:gd name="T100" fmla="*/ 38 w 147"/>
                <a:gd name="T101" fmla="*/ 38 h 124"/>
                <a:gd name="T102" fmla="*/ 28 w 147"/>
                <a:gd name="T103" fmla="*/ 79 h 124"/>
                <a:gd name="T104" fmla="*/ 27 w 147"/>
                <a:gd name="T105" fmla="*/ 80 h 124"/>
                <a:gd name="T106" fmla="*/ 27 w 147"/>
                <a:gd name="T107" fmla="*/ 82 h 124"/>
                <a:gd name="T108" fmla="*/ 27 w 147"/>
                <a:gd name="T109" fmla="*/ 82 h 124"/>
                <a:gd name="T110" fmla="*/ 35 w 147"/>
                <a:gd name="T111" fmla="*/ 90 h 124"/>
                <a:gd name="T112" fmla="*/ 58 w 147"/>
                <a:gd name="T113" fmla="*/ 90 h 124"/>
                <a:gd name="T114" fmla="*/ 58 w 147"/>
                <a:gd name="T115" fmla="*/ 90 h 124"/>
                <a:gd name="T116" fmla="*/ 74 w 147"/>
                <a:gd name="T117" fmla="*/ 119 h 124"/>
                <a:gd name="T118" fmla="*/ 86 w 147"/>
                <a:gd name="T119" fmla="*/ 122 h 124"/>
                <a:gd name="T120" fmla="*/ 89 w 147"/>
                <a:gd name="T121" fmla="*/ 111 h 124"/>
                <a:gd name="T122" fmla="*/ 72 w 147"/>
                <a:gd name="T123" fmla="*/ 8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24">
                  <a:moveTo>
                    <a:pt x="86" y="66"/>
                  </a:moveTo>
                  <a:cubicBezTo>
                    <a:pt x="86" y="78"/>
                    <a:pt x="86" y="78"/>
                    <a:pt x="86" y="78"/>
                  </a:cubicBezTo>
                  <a:cubicBezTo>
                    <a:pt x="129" y="78"/>
                    <a:pt x="129" y="78"/>
                    <a:pt x="129" y="78"/>
                  </a:cubicBezTo>
                  <a:cubicBezTo>
                    <a:pt x="115" y="111"/>
                    <a:pt x="115" y="111"/>
                    <a:pt x="115" y="111"/>
                  </a:cubicBezTo>
                  <a:cubicBezTo>
                    <a:pt x="102" y="111"/>
                    <a:pt x="102" y="111"/>
                    <a:pt x="102" y="111"/>
                  </a:cubicBezTo>
                  <a:cubicBezTo>
                    <a:pt x="102" y="123"/>
                    <a:pt x="102" y="123"/>
                    <a:pt x="102" y="123"/>
                  </a:cubicBezTo>
                  <a:cubicBezTo>
                    <a:pt x="135" y="123"/>
                    <a:pt x="135" y="123"/>
                    <a:pt x="135" y="123"/>
                  </a:cubicBezTo>
                  <a:cubicBezTo>
                    <a:pt x="135" y="111"/>
                    <a:pt x="135" y="111"/>
                    <a:pt x="135" y="111"/>
                  </a:cubicBezTo>
                  <a:cubicBezTo>
                    <a:pt x="127" y="111"/>
                    <a:pt x="127" y="111"/>
                    <a:pt x="127" y="111"/>
                  </a:cubicBezTo>
                  <a:cubicBezTo>
                    <a:pt x="142" y="78"/>
                    <a:pt x="142" y="78"/>
                    <a:pt x="142" y="78"/>
                  </a:cubicBezTo>
                  <a:cubicBezTo>
                    <a:pt x="147" y="78"/>
                    <a:pt x="147" y="78"/>
                    <a:pt x="147" y="78"/>
                  </a:cubicBezTo>
                  <a:cubicBezTo>
                    <a:pt x="147" y="66"/>
                    <a:pt x="147" y="66"/>
                    <a:pt x="147" y="66"/>
                  </a:cubicBezTo>
                  <a:lnTo>
                    <a:pt x="86" y="66"/>
                  </a:lnTo>
                  <a:close/>
                  <a:moveTo>
                    <a:pt x="15" y="73"/>
                  </a:moveTo>
                  <a:cubicBezTo>
                    <a:pt x="18" y="71"/>
                    <a:pt x="19" y="69"/>
                    <a:pt x="19" y="66"/>
                  </a:cubicBezTo>
                  <a:cubicBezTo>
                    <a:pt x="17" y="45"/>
                    <a:pt x="17" y="45"/>
                    <a:pt x="17" y="45"/>
                  </a:cubicBezTo>
                  <a:cubicBezTo>
                    <a:pt x="16" y="41"/>
                    <a:pt x="12" y="37"/>
                    <a:pt x="8" y="37"/>
                  </a:cubicBezTo>
                  <a:cubicBezTo>
                    <a:pt x="3" y="37"/>
                    <a:pt x="0" y="41"/>
                    <a:pt x="0" y="45"/>
                  </a:cubicBezTo>
                  <a:cubicBezTo>
                    <a:pt x="2" y="66"/>
                    <a:pt x="2" y="66"/>
                    <a:pt x="2" y="66"/>
                  </a:cubicBezTo>
                  <a:cubicBezTo>
                    <a:pt x="3" y="69"/>
                    <a:pt x="5" y="71"/>
                    <a:pt x="7" y="73"/>
                  </a:cubicBezTo>
                  <a:cubicBezTo>
                    <a:pt x="10" y="103"/>
                    <a:pt x="10" y="103"/>
                    <a:pt x="10" y="103"/>
                  </a:cubicBezTo>
                  <a:cubicBezTo>
                    <a:pt x="28" y="103"/>
                    <a:pt x="28" y="103"/>
                    <a:pt x="28" y="103"/>
                  </a:cubicBezTo>
                  <a:cubicBezTo>
                    <a:pt x="28" y="115"/>
                    <a:pt x="28" y="115"/>
                    <a:pt x="28" y="115"/>
                  </a:cubicBezTo>
                  <a:cubicBezTo>
                    <a:pt x="16" y="115"/>
                    <a:pt x="16" y="115"/>
                    <a:pt x="16" y="115"/>
                  </a:cubicBezTo>
                  <a:cubicBezTo>
                    <a:pt x="16" y="123"/>
                    <a:pt x="16" y="123"/>
                    <a:pt x="16" y="123"/>
                  </a:cubicBezTo>
                  <a:cubicBezTo>
                    <a:pt x="49" y="123"/>
                    <a:pt x="49" y="123"/>
                    <a:pt x="49" y="123"/>
                  </a:cubicBezTo>
                  <a:cubicBezTo>
                    <a:pt x="49" y="115"/>
                    <a:pt x="49" y="115"/>
                    <a:pt x="49" y="115"/>
                  </a:cubicBezTo>
                  <a:cubicBezTo>
                    <a:pt x="36" y="115"/>
                    <a:pt x="36" y="115"/>
                    <a:pt x="36" y="115"/>
                  </a:cubicBezTo>
                  <a:cubicBezTo>
                    <a:pt x="36" y="103"/>
                    <a:pt x="36" y="103"/>
                    <a:pt x="36" y="103"/>
                  </a:cubicBezTo>
                  <a:cubicBezTo>
                    <a:pt x="49" y="103"/>
                    <a:pt x="49" y="103"/>
                    <a:pt x="49" y="103"/>
                  </a:cubicBezTo>
                  <a:cubicBezTo>
                    <a:pt x="49" y="94"/>
                    <a:pt x="49" y="94"/>
                    <a:pt x="49" y="94"/>
                  </a:cubicBezTo>
                  <a:cubicBezTo>
                    <a:pt x="18" y="94"/>
                    <a:pt x="18" y="94"/>
                    <a:pt x="18" y="94"/>
                  </a:cubicBezTo>
                  <a:lnTo>
                    <a:pt x="15" y="73"/>
                  </a:lnTo>
                  <a:close/>
                  <a:moveTo>
                    <a:pt x="55" y="29"/>
                  </a:moveTo>
                  <a:cubicBezTo>
                    <a:pt x="63" y="29"/>
                    <a:pt x="69" y="22"/>
                    <a:pt x="69" y="14"/>
                  </a:cubicBezTo>
                  <a:cubicBezTo>
                    <a:pt x="69" y="6"/>
                    <a:pt x="63" y="0"/>
                    <a:pt x="55" y="0"/>
                  </a:cubicBezTo>
                  <a:cubicBezTo>
                    <a:pt x="47" y="0"/>
                    <a:pt x="41" y="6"/>
                    <a:pt x="41" y="14"/>
                  </a:cubicBezTo>
                  <a:cubicBezTo>
                    <a:pt x="41" y="22"/>
                    <a:pt x="47" y="29"/>
                    <a:pt x="55" y="29"/>
                  </a:cubicBezTo>
                  <a:close/>
                  <a:moveTo>
                    <a:pt x="72" y="82"/>
                  </a:moveTo>
                  <a:cubicBezTo>
                    <a:pt x="72" y="82"/>
                    <a:pt x="68" y="74"/>
                    <a:pt x="64" y="74"/>
                  </a:cubicBezTo>
                  <a:cubicBezTo>
                    <a:pt x="54" y="74"/>
                    <a:pt x="54" y="74"/>
                    <a:pt x="54" y="74"/>
                  </a:cubicBezTo>
                  <a:cubicBezTo>
                    <a:pt x="59" y="56"/>
                    <a:pt x="59" y="56"/>
                    <a:pt x="59" y="56"/>
                  </a:cubicBezTo>
                  <a:cubicBezTo>
                    <a:pt x="63" y="60"/>
                    <a:pt x="63" y="60"/>
                    <a:pt x="63" y="60"/>
                  </a:cubicBezTo>
                  <a:cubicBezTo>
                    <a:pt x="64" y="62"/>
                    <a:pt x="66" y="62"/>
                    <a:pt x="68" y="61"/>
                  </a:cubicBezTo>
                  <a:cubicBezTo>
                    <a:pt x="92" y="61"/>
                    <a:pt x="92" y="61"/>
                    <a:pt x="92" y="61"/>
                  </a:cubicBezTo>
                  <a:cubicBezTo>
                    <a:pt x="95" y="61"/>
                    <a:pt x="98" y="59"/>
                    <a:pt x="98" y="55"/>
                  </a:cubicBezTo>
                  <a:cubicBezTo>
                    <a:pt x="98" y="52"/>
                    <a:pt x="95" y="49"/>
                    <a:pt x="92" y="49"/>
                  </a:cubicBezTo>
                  <a:cubicBezTo>
                    <a:pt x="69" y="49"/>
                    <a:pt x="69" y="49"/>
                    <a:pt x="69" y="49"/>
                  </a:cubicBezTo>
                  <a:cubicBezTo>
                    <a:pt x="69" y="49"/>
                    <a:pt x="60" y="36"/>
                    <a:pt x="56" y="35"/>
                  </a:cubicBezTo>
                  <a:cubicBezTo>
                    <a:pt x="48" y="33"/>
                    <a:pt x="48" y="33"/>
                    <a:pt x="48" y="33"/>
                  </a:cubicBezTo>
                  <a:cubicBezTo>
                    <a:pt x="44" y="31"/>
                    <a:pt x="40" y="34"/>
                    <a:pt x="38" y="38"/>
                  </a:cubicBezTo>
                  <a:cubicBezTo>
                    <a:pt x="28" y="79"/>
                    <a:pt x="28" y="79"/>
                    <a:pt x="28" y="79"/>
                  </a:cubicBezTo>
                  <a:cubicBezTo>
                    <a:pt x="27" y="79"/>
                    <a:pt x="27" y="80"/>
                    <a:pt x="27" y="80"/>
                  </a:cubicBezTo>
                  <a:cubicBezTo>
                    <a:pt x="27" y="82"/>
                    <a:pt x="27" y="82"/>
                    <a:pt x="27" y="82"/>
                  </a:cubicBezTo>
                  <a:cubicBezTo>
                    <a:pt x="27" y="82"/>
                    <a:pt x="27" y="82"/>
                    <a:pt x="27" y="82"/>
                  </a:cubicBezTo>
                  <a:cubicBezTo>
                    <a:pt x="27" y="87"/>
                    <a:pt x="31" y="90"/>
                    <a:pt x="35" y="90"/>
                  </a:cubicBezTo>
                  <a:cubicBezTo>
                    <a:pt x="58" y="90"/>
                    <a:pt x="58" y="90"/>
                    <a:pt x="58" y="90"/>
                  </a:cubicBezTo>
                  <a:cubicBezTo>
                    <a:pt x="58" y="90"/>
                    <a:pt x="58" y="90"/>
                    <a:pt x="58" y="90"/>
                  </a:cubicBezTo>
                  <a:cubicBezTo>
                    <a:pt x="74" y="119"/>
                    <a:pt x="74" y="119"/>
                    <a:pt x="74" y="119"/>
                  </a:cubicBezTo>
                  <a:cubicBezTo>
                    <a:pt x="77" y="123"/>
                    <a:pt x="82" y="124"/>
                    <a:pt x="86" y="122"/>
                  </a:cubicBezTo>
                  <a:cubicBezTo>
                    <a:pt x="90" y="120"/>
                    <a:pt x="91" y="115"/>
                    <a:pt x="89" y="111"/>
                  </a:cubicBezTo>
                  <a:lnTo>
                    <a:pt x="72" y="82"/>
                  </a:lnTo>
                  <a:close/>
                </a:path>
              </a:pathLst>
            </a:custGeom>
            <a:solidFill>
              <a:sysClr val="window" lastClr="FFFFFF"/>
            </a:solidFill>
            <a:ln>
              <a:noFill/>
            </a:ln>
          </p:spPr>
          <p:txBody>
            <a:bodyPr vert="horz" wrap="square" lIns="116115" tIns="58057" rIns="116115" bIns="58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85" b="0" i="0" u="none" strike="noStrike" kern="1200" cap="none" spc="0" normalizeH="0" baseline="0" noProof="0">
                <a:ln>
                  <a:noFill/>
                </a:ln>
                <a:solidFill>
                  <a:prstClr val="black"/>
                </a:solidFill>
                <a:effectLst/>
                <a:uLnTx/>
                <a:uFillTx/>
                <a:latin typeface="Verdana"/>
                <a:ea typeface="+mn-ea"/>
                <a:cs typeface="+mn-cs"/>
              </a:endParaRPr>
            </a:p>
          </p:txBody>
        </p:sp>
      </p:grpSp>
      <p:sp>
        <p:nvSpPr>
          <p:cNvPr id="54" name="矩形 53"/>
          <p:cNvSpPr/>
          <p:nvPr/>
        </p:nvSpPr>
        <p:spPr>
          <a:xfrm>
            <a:off x="168416" y="728463"/>
            <a:ext cx="1846980"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发展面临挑战</a:t>
            </a:r>
            <a:endParaRPr lang="zh-CN" altLang="en-US" b="1" dirty="0">
              <a:solidFill>
                <a:srgbClr val="C00000"/>
              </a:solidFill>
              <a:latin typeface="微软雅黑" pitchFamily="34" charset="-122"/>
              <a:ea typeface="微软雅黑" pitchFamily="34" charset="-122"/>
            </a:endParaRPr>
          </a:p>
        </p:txBody>
      </p:sp>
      <p:sp>
        <p:nvSpPr>
          <p:cNvPr id="51"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07</a:t>
            </a:r>
            <a:endParaRPr lang="zh-CN" altLang="en-US" sz="1500" b="1" dirty="0">
              <a:solidFill>
                <a:prstClr val="white"/>
              </a:solidFill>
            </a:endParaRPr>
          </a:p>
        </p:txBody>
      </p:sp>
    </p:spTree>
    <p:extLst>
      <p:ext uri="{BB962C8B-B14F-4D97-AF65-F5344CB8AC3E}">
        <p14:creationId xmlns:p14="http://schemas.microsoft.com/office/powerpoint/2010/main" val="28282372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705142310"/>
  <p:tag name="MH_LIBRARY" val="GRAPHIC"/>
  <p:tag name="MH_TYPE" val="Other"/>
  <p:tag name="MH_ORDER" val="11"/>
</p:tagLst>
</file>

<file path=ppt/tags/tag1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705142310"/>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2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70705142310"/>
  <p:tag name="MH_LIBRARY" val="GRAPHIC"/>
  <p:tag name="MH_TYPE" val="Other"/>
  <p:tag name="MH_ORDER" val="11"/>
</p:tagLst>
</file>

<file path=ppt/tags/tag4.xml><?xml version="1.0" encoding="utf-8"?>
<p:tagLst xmlns:a="http://schemas.openxmlformats.org/drawingml/2006/main" xmlns:r="http://schemas.openxmlformats.org/officeDocument/2006/relationships" xmlns:p="http://schemas.openxmlformats.org/presentationml/2006/main">
  <p:tag name="MH" val="20170705142310"/>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705142310"/>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12703</TotalTime>
  <Words>5786</Words>
  <Application>Microsoft Office PowerPoint</Application>
  <PresentationFormat>自定义</PresentationFormat>
  <Paragraphs>741</Paragraphs>
  <Slides>44</Slides>
  <Notes>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46"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1515</cp:revision>
  <cp:lastPrinted>2017-07-05T09:42:12Z</cp:lastPrinted>
  <dcterms:created xsi:type="dcterms:W3CDTF">2016-11-24T01:14:56Z</dcterms:created>
  <dcterms:modified xsi:type="dcterms:W3CDTF">2018-09-04T07:04:22Z</dcterms:modified>
</cp:coreProperties>
</file>